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9" r:id="rId3"/>
  </p:sldMasterIdLst>
  <p:sldIdLst>
    <p:sldId id="257" r:id="rId4"/>
    <p:sldId id="256" r:id="rId5"/>
    <p:sldId id="27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68" r:id="rId18"/>
    <p:sldId id="269" r:id="rId19"/>
    <p:sldId id="273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72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41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34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3_Título e Conteúdo">
    <p:bg>
      <p:bgPr>
        <a:blipFill>
          <a:blip r:embed="rId2"/>
          <a:stretch/>
        </a:blipFill>
        <a:effectLst/>
      </p:bgPr>
    </p:bg>
    <p:spTree>
      <p:nvGrpSpPr>
        <p:cNvPr id="1" name="Group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indent="0" algn="ctr"/>
            <a:endParaRPr sz="1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780400" y="365125"/>
            <a:ext cx="6264613" cy="1325563"/>
          </a:xfrm>
          <a:prstGeom prst="rect">
            <a:avLst/>
          </a:prstGeom>
        </p:spPr>
        <p:txBody>
          <a:bodyPr/>
          <a:lstStyle>
            <a:defPPr/>
            <a:lvl1pPr lvl="0" algn="r"/>
          </a:lstStyle>
          <a:p>
            <a:r>
              <a:t>Образец заголовка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780400" y="1825626"/>
            <a:ext cx="6264613" cy="4614087"/>
          </a:xfrm>
          <a:prstGeom prst="rect">
            <a:avLst/>
          </a:prstGeom>
        </p:spPr>
        <p:txBody>
          <a:bodyPr/>
          <a:lstStyle>
            <a:defPPr/>
            <a:lvl1pPr lvl="0" algn="r"/>
            <a:lvl2pPr lvl="1" algn="r"/>
            <a:lvl3pPr lvl="2" algn="r"/>
            <a:lvl4pPr lvl="3" algn="r"/>
            <a:lvl5pPr lvl="4" algn="r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4368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omente Título">
    <p:bg>
      <p:bgPr>
        <a:solidFill>
          <a:srgbClr val="FFFFFF"/>
        </a:solidFill>
        <a:effectLst/>
      </p:bgPr>
    </p:bg>
    <p:spTree>
      <p:nvGrpSpPr>
        <p:cNvPr id="1" name="Group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7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o e Título Vertical">
    <p:bg>
      <p:bgPr>
        <a:solidFill>
          <a:srgbClr val="FFFFFF"/>
        </a:solidFill>
        <a:effectLst/>
      </p:bgPr>
    </p:bg>
    <p:spTree>
      <p:nvGrpSpPr>
        <p:cNvPr id="1" name="Group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25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Título e Conteúdo">
    <p:bg>
      <p:bgPr>
        <a:blipFill>
          <a:blip r:embed="rId2"/>
          <a:stretch/>
        </a:blipFill>
        <a:effectLst/>
      </p:bgPr>
    </p:bg>
    <p:spTree>
      <p:nvGrpSpPr>
        <p:cNvPr id="1" name="Group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04950" y="365125"/>
            <a:ext cx="6374676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04950" y="1825625"/>
            <a:ext cx="6374676" cy="462742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pic>
        <p:nvPicPr>
          <p:cNvPr id="20" name="Picture 20"/>
          <p:cNvPicPr/>
          <p:nvPr/>
        </p:nvPicPr>
        <p:blipFill>
          <a:blip r:embed="rId3"/>
          <a:stretch/>
        </p:blipFill>
        <p:spPr>
          <a:xfrm>
            <a:off x="10577340" y="5267179"/>
            <a:ext cx="1539357" cy="1539359"/>
          </a:xfrm>
          <a:prstGeom prst="rect">
            <a:avLst/>
          </a:prstGeom>
          <a:ln w="12700">
            <a:prstDash val="solid"/>
          </a:ln>
        </p:spPr>
      </p:pic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15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ítulo e Conteúdo">
    <p:bg>
      <p:bgPr>
        <a:blipFill>
          <a:blip r:embed="rId2"/>
          <a:stretch/>
        </a:blipFill>
        <a:effectLst/>
      </p:bgPr>
    </p:bg>
    <p:spTree>
      <p:nvGrpSpPr>
        <p:cNvPr id="1" name="Group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5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276745" y="1825626"/>
            <a:ext cx="3909475" cy="416877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07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Slide de Título">
    <p:bg>
      <p:bgPr>
        <a:solidFill>
          <a:srgbClr val="FFFFFF"/>
        </a:solidFill>
        <a:effectLst/>
      </p:bgPr>
    </p:bg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2400"/>
            </a:lvl1pPr>
            <a:lvl2pPr marL="0" lvl="1" indent="457189" algn="ctr">
              <a:buNone/>
              <a:defRPr sz="2400"/>
            </a:lvl2pPr>
            <a:lvl3pPr marL="0" lvl="2" indent="914377" algn="ctr">
              <a:buNone/>
              <a:defRPr sz="2400"/>
            </a:lvl3pPr>
            <a:lvl4pPr marL="0" lvl="3" indent="1371566" algn="ctr">
              <a:buNone/>
              <a:defRPr sz="2400"/>
            </a:lvl4pPr>
            <a:lvl5pPr marL="0" lvl="4" indent="1828754" algn="ctr">
              <a:buNone/>
              <a:defRPr sz="24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9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5_Título e Conteúdo">
    <p:bg>
      <p:bgPr>
        <a:blipFill>
          <a:blip r:embed="rId2"/>
          <a:stretch/>
        </a:blipFill>
        <a:effectLst/>
      </p:bgPr>
    </p:bg>
    <p:spTree>
      <p:nvGrpSpPr>
        <p:cNvPr id="1" name="Group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7" cy="1325563"/>
          </a:xfrm>
          <a:prstGeom prst="rect">
            <a:avLst/>
          </a:prstGeom>
        </p:spPr>
        <p:txBody>
          <a:bodyPr/>
          <a:lstStyle>
            <a:defPPr/>
            <a:lvl1pPr lvl="0">
              <a:defRPr sz="3600"/>
            </a:lvl1pPr>
          </a:lstStyle>
          <a:p>
            <a:r>
              <a:t>Образец заголовка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5767561" y="1825626"/>
            <a:ext cx="4457987" cy="461408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3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0_Título e Conteúdo">
    <p:bg>
      <p:bgPr>
        <a:blipFill>
          <a:blip r:embed="rId2"/>
          <a:stretch/>
        </a:blipFill>
        <a:effectLst/>
      </p:bgPr>
    </p:bg>
    <p:spTree>
      <p:nvGrpSpPr>
        <p:cNvPr id="1" name="Group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128407" y="948786"/>
            <a:ext cx="8300728" cy="132556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128407" y="2451372"/>
            <a:ext cx="8300728" cy="342413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3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6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údo com Legenda">
    <p:bg>
      <p:bgPr>
        <a:solidFill>
          <a:srgbClr val="FFFFFF"/>
        </a:solidFill>
        <a:effectLst/>
      </p:bgPr>
    </p:bg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5183186" y="987426"/>
            <a:ext cx="6172201" cy="4873625"/>
          </a:xfrm>
          <a:prstGeom prst="rect">
            <a:avLst/>
          </a:prstGeom>
        </p:spPr>
        <p:txBody>
          <a:bodyPr/>
          <a:lstStyle>
            <a:defPPr/>
            <a:lvl1pPr lvl="0"/>
            <a:lvl2pPr lvl="1"/>
            <a:lvl3pPr marL="1219170" lvl="2" indent="-304792"/>
            <a:lvl4pPr marL="1737317" lvl="3" indent="-365750"/>
            <a:lvl5pPr marL="2194505" lvl="4" indent="-36575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839787" y="2057401"/>
            <a:ext cx="3932239" cy="3811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rPr sz="2133"/>
              <a:t>Образец текста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93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beçalho da Seção">
    <p:bg>
      <p:bgPr>
        <a:solidFill>
          <a:srgbClr val="FFFFFF"/>
        </a:solidFill>
        <a:effectLst/>
      </p:bgPr>
    </p:bg>
    <p:spTree>
      <p:nvGrpSpPr>
        <p:cNvPr id="1" name="Group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defPPr/>
            <a:lvl1pPr lvl="0">
              <a:defRPr sz="2400">
                <a:solidFill>
                  <a:srgbClr val="888888"/>
                </a:solidFill>
              </a:defRPr>
            </a:lvl1pPr>
            <a:lvl2pPr marL="0" lvl="1" indent="457189">
              <a:buNone/>
              <a:defRPr sz="2400">
                <a:solidFill>
                  <a:srgbClr val="888888"/>
                </a:solidFill>
              </a:defRPr>
            </a:lvl2pPr>
            <a:lvl3pPr marL="0" lvl="2" indent="914377">
              <a:buNone/>
              <a:defRPr sz="2400">
                <a:solidFill>
                  <a:srgbClr val="888888"/>
                </a:solidFill>
              </a:defRPr>
            </a:lvl3pPr>
            <a:lvl4pPr marL="0" lvl="3" indent="1371566">
              <a:buNone/>
              <a:defRPr sz="2400">
                <a:solidFill>
                  <a:srgbClr val="888888"/>
                </a:solidFill>
              </a:defRPr>
            </a:lvl4pPr>
            <a:lvl5pPr marL="0" lvl="4" indent="1828754"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41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ítulo e Texto Vertical">
    <p:bg>
      <p:bgPr>
        <a:solidFill>
          <a:srgbClr val="FFFFFF"/>
        </a:solidFill>
        <a:effectLst/>
      </p:bgPr>
    </p:bg>
    <p:spTree>
      <p:nvGrpSpPr>
        <p:cNvPr id="1" name="Group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95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6_Título e Conteúdo">
    <p:bg>
      <p:bgPr>
        <a:blipFill>
          <a:blip r:embed="rId2"/>
          <a:stretch/>
        </a:blipFill>
        <a:effectLst/>
      </p:bgPr>
    </p:bg>
    <p:spTree>
      <p:nvGrpSpPr>
        <p:cNvPr id="1" name="Group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551713" y="495756"/>
            <a:ext cx="4634507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5551713" y="1956255"/>
            <a:ext cx="4634507" cy="441842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8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ítulo e Conteúdo">
    <p:bg>
      <p:bgPr>
        <a:blipFill>
          <a:blip r:embed="rId2"/>
          <a:stretch/>
        </a:blipFill>
        <a:effectLst/>
      </p:bgPr>
    </p:bg>
    <p:spTree>
      <p:nvGrpSpPr>
        <p:cNvPr id="1" name="Group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963564" y="285790"/>
            <a:ext cx="9144001" cy="2387601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963564" y="4905542"/>
            <a:ext cx="9144001" cy="717047"/>
          </a:xfrm>
          <a:prstGeom prst="rect">
            <a:avLst/>
          </a:prstGeom>
        </p:spPr>
        <p:txBody>
          <a:bodyPr anchor="ctr"/>
          <a:lstStyle>
            <a:defPPr/>
            <a:lvl1pPr lvl="0" algn="ctr"/>
            <a:lvl2pPr marL="0" lvl="1" indent="457189" algn="ctr">
              <a:buNone/>
            </a:lvl2pPr>
            <a:lvl3pPr marL="0" lvl="2" indent="914377" algn="ctr">
              <a:buNone/>
            </a:lvl3pPr>
            <a:lvl4pPr marL="0" lvl="3" indent="1371566" algn="ctr">
              <a:buNone/>
            </a:lvl4pPr>
            <a:lvl5pPr marL="0" lvl="4" indent="1828754" algn="ctr">
              <a:buNone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28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Título e Conteúdo">
    <p:bg>
      <p:bgPr>
        <a:blipFill>
          <a:blip r:embed="rId2"/>
          <a:stretch/>
        </a:blipFill>
        <a:effectLst/>
      </p:bgPr>
    </p:bg>
    <p:spTree>
      <p:nvGrpSpPr>
        <p:cNvPr id="1" name="Group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3" cy="1325563"/>
          </a:xfrm>
          <a:prstGeom prst="rect">
            <a:avLst/>
          </a:prstGeom>
        </p:spPr>
        <p:txBody>
          <a:bodyPr/>
          <a:lstStyle>
            <a:defPPr/>
            <a:lvl1pPr lvl="0" algn="r"/>
          </a:lstStyle>
          <a:p>
            <a:r>
              <a:t>Образец заголовка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878720" y="1825626"/>
            <a:ext cx="6264613" cy="4614087"/>
          </a:xfrm>
          <a:prstGeom prst="rect">
            <a:avLst/>
          </a:prstGeom>
        </p:spPr>
        <p:txBody>
          <a:bodyPr/>
          <a:lstStyle>
            <a:defPPr/>
            <a:lvl1pPr lvl="0" algn="r"/>
            <a:lvl2pPr lvl="1" algn="r"/>
            <a:lvl3pPr lvl="2" algn="r"/>
            <a:lvl4pPr lvl="3" algn="r"/>
            <a:lvl5pPr lvl="4" algn="r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58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Slide de Título">
    <p:bg>
      <p:bgPr>
        <a:blipFill>
          <a:blip r:embed="rId2"/>
          <a:stretch/>
        </a:blipFill>
        <a:effectLst/>
      </p:bgPr>
    </p:bg>
    <p:spTree>
      <p:nvGrpSpPr>
        <p:cNvPr id="1" name="Group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39933" y="4470400"/>
            <a:ext cx="9144001" cy="2387600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5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abeçalho da Seção">
    <p:bg>
      <p:bgPr>
        <a:solidFill>
          <a:srgbClr val="FFFFFF"/>
        </a:solidFill>
        <a:effectLst/>
      </p:bgPr>
    </p:bg>
    <p:spTree>
      <p:nvGrpSpPr>
        <p:cNvPr id="1" name="Group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defPPr/>
            <a:lvl1pPr lvl="0">
              <a:defRPr sz="2400">
                <a:solidFill>
                  <a:srgbClr val="888888"/>
                </a:solidFill>
              </a:defRPr>
            </a:lvl1pPr>
            <a:lvl2pPr marL="0" lvl="1" indent="457189">
              <a:buNone/>
              <a:defRPr sz="2400">
                <a:solidFill>
                  <a:srgbClr val="888888"/>
                </a:solidFill>
              </a:defRPr>
            </a:lvl2pPr>
            <a:lvl3pPr marL="0" lvl="2" indent="914377">
              <a:buNone/>
              <a:defRPr sz="2400">
                <a:solidFill>
                  <a:srgbClr val="888888"/>
                </a:solidFill>
              </a:defRPr>
            </a:lvl3pPr>
            <a:lvl4pPr marL="0" lvl="3" indent="1371566">
              <a:buNone/>
              <a:defRPr sz="2400">
                <a:solidFill>
                  <a:srgbClr val="888888"/>
                </a:solidFill>
              </a:defRPr>
            </a:lvl4pPr>
            <a:lvl5pPr marL="0" lvl="4" indent="1828754"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09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3_Título e Conteúdo">
    <p:bg>
      <p:bgPr>
        <a:blipFill>
          <a:blip r:embed="rId2"/>
          <a:stretch/>
        </a:blipFill>
        <a:effectLst/>
      </p:bgPr>
    </p:bg>
    <p:spTree>
      <p:nvGrpSpPr>
        <p:cNvPr id="1" name="Group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780400" y="365125"/>
            <a:ext cx="6264613" cy="1325563"/>
          </a:xfrm>
          <a:prstGeom prst="rect">
            <a:avLst/>
          </a:prstGeom>
        </p:spPr>
        <p:txBody>
          <a:bodyPr/>
          <a:lstStyle>
            <a:defPPr/>
            <a:lvl1pPr lvl="0" algn="r"/>
          </a:lstStyle>
          <a:p>
            <a:r>
              <a:t>Образец заголовка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780400" y="1825626"/>
            <a:ext cx="6264613" cy="4614087"/>
          </a:xfrm>
          <a:prstGeom prst="rect">
            <a:avLst/>
          </a:prstGeom>
        </p:spPr>
        <p:txBody>
          <a:bodyPr/>
          <a:lstStyle>
            <a:defPPr/>
            <a:lvl1pPr lvl="0" algn="r"/>
            <a:lvl2pPr lvl="1" algn="r"/>
            <a:lvl3pPr lvl="2" algn="r"/>
            <a:lvl4pPr lvl="3" algn="r"/>
            <a:lvl5pPr lvl="4" algn="r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12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2_Título e Conteúdo">
    <p:bg>
      <p:bgPr>
        <a:blipFill>
          <a:blip r:embed="rId2"/>
          <a:stretch/>
        </a:blipFill>
        <a:effectLst/>
      </p:bgPr>
    </p:bg>
    <p:spTree>
      <p:nvGrpSpPr>
        <p:cNvPr id="1" name="Group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2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68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7_Título e Conteúdo">
    <p:bg>
      <p:bgPr>
        <a:blipFill>
          <a:blip r:embed="rId2"/>
          <a:stretch/>
        </a:blipFill>
        <a:effectLst/>
      </p:bgPr>
    </p:bg>
    <p:spTree>
      <p:nvGrpSpPr>
        <p:cNvPr id="1" name="Group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5403138" y="365125"/>
            <a:ext cx="4980564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5403138" y="1825624"/>
            <a:ext cx="4980564" cy="463354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16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abeçalho da Seção">
    <p:bg>
      <p:bgPr>
        <a:solidFill>
          <a:srgbClr val="FFFFFF"/>
        </a:solidFill>
        <a:effectLst/>
      </p:bgPr>
    </p:bg>
    <p:spTree>
      <p:nvGrpSpPr>
        <p:cNvPr id="1" name="Group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defPPr/>
            <a:lvl1pPr lvl="0">
              <a:defRPr sz="2400">
                <a:solidFill>
                  <a:srgbClr val="888888"/>
                </a:solidFill>
              </a:defRPr>
            </a:lvl1pPr>
            <a:lvl2pPr marL="0" lvl="1" indent="457189">
              <a:buNone/>
              <a:defRPr sz="2400">
                <a:solidFill>
                  <a:srgbClr val="888888"/>
                </a:solidFill>
              </a:defRPr>
            </a:lvl2pPr>
            <a:lvl3pPr marL="0" lvl="2" indent="914377">
              <a:buNone/>
              <a:defRPr sz="2400">
                <a:solidFill>
                  <a:srgbClr val="888888"/>
                </a:solidFill>
              </a:defRPr>
            </a:lvl3pPr>
            <a:lvl4pPr marL="0" lvl="3" indent="1371566">
              <a:buNone/>
              <a:defRPr sz="2400">
                <a:solidFill>
                  <a:srgbClr val="888888"/>
                </a:solidFill>
              </a:defRPr>
            </a:lvl4pPr>
            <a:lvl5pPr marL="0" lvl="4" indent="1828754"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69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ítulo e Conteúdo">
    <p:bg>
      <p:bgPr>
        <a:blipFill>
          <a:blip r:embed="rId2"/>
          <a:stretch/>
        </a:blipFill>
        <a:effectLst/>
      </p:bgPr>
    </p:bg>
    <p:spTree>
      <p:nvGrpSpPr>
        <p:cNvPr id="1" name="Group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898843" y="365125"/>
            <a:ext cx="8454957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86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magem com Legenda">
    <p:bg>
      <p:bgPr>
        <a:solidFill>
          <a:srgbClr val="FFFFFF"/>
        </a:solidFill>
        <a:effectLst/>
      </p:bgPr>
    </p:bg>
    <p:spTree>
      <p:nvGrpSpPr>
        <p:cNvPr id="1" name="Group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5183186" y="987426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>
            <a:defPPr/>
            <a:lvl1pPr lvl="0"/>
          </a:lstStyle>
          <a:p>
            <a:r>
              <a:t>Вставка рисунка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839789" y="2057401"/>
            <a:ext cx="3932239" cy="3811588"/>
          </a:xfrm>
          <a:prstGeom prst="rect">
            <a:avLst/>
          </a:prstGeom>
        </p:spPr>
        <p:txBody>
          <a:bodyPr/>
          <a:lstStyle>
            <a:defPPr/>
            <a:lvl1pPr lvl="0">
              <a:defRPr sz="1600"/>
            </a:lvl1pPr>
            <a:lvl2pPr marL="0" lvl="1" indent="457189">
              <a:buNone/>
              <a:defRPr sz="1600"/>
            </a:lvl2pPr>
            <a:lvl3pPr marL="0" lvl="2" indent="914377">
              <a:buNone/>
              <a:defRPr sz="1600"/>
            </a:lvl3pPr>
            <a:lvl4pPr marL="0" lvl="3" indent="1371566">
              <a:buNone/>
              <a:defRPr sz="1600"/>
            </a:lvl4pPr>
            <a:lvl5pPr marL="0" lvl="4" indent="1828754">
              <a:buNone/>
              <a:defRPr sz="16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67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Título e Conteúdo">
    <p:bg>
      <p:bgPr>
        <a:blipFill>
          <a:blip r:embed="rId2"/>
          <a:stretch/>
        </a:blipFill>
        <a:effectLst/>
      </p:bgPr>
    </p:bg>
    <p:spTree>
      <p:nvGrpSpPr>
        <p:cNvPr id="1" name="Group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15937" y="365125"/>
            <a:ext cx="5798105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15937" y="1825626"/>
            <a:ext cx="5798105" cy="4361167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17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lide de Título">
    <p:bg>
      <p:bgPr>
        <a:blipFill>
          <a:blip r:embed="rId2"/>
          <a:stretch/>
        </a:blipFill>
        <a:effectLst/>
      </p:bgPr>
    </p:bg>
    <p:spTree>
      <p:nvGrpSpPr>
        <p:cNvPr id="1" name="Group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7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14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ítulo e Conteúdo">
    <p:bg>
      <p:bgPr>
        <a:blipFill>
          <a:blip r:embed="rId2"/>
          <a:stretch/>
        </a:blipFill>
        <a:effectLst/>
      </p:bgPr>
    </p:bg>
    <p:spTree>
      <p:nvGrpSpPr>
        <p:cNvPr id="1" name="Group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77603" y="365125"/>
            <a:ext cx="4705676" cy="1325563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77603" y="1825624"/>
            <a:ext cx="4705676" cy="4633541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  <a:lvl2pPr lvl="1">
              <a:defRPr>
                <a:solidFill>
                  <a:srgbClr val="FFFFFF"/>
                </a:solidFill>
              </a:defRPr>
            </a:lvl2pPr>
            <a:lvl3pPr lvl="2">
              <a:defRPr>
                <a:solidFill>
                  <a:srgbClr val="FFFFFF"/>
                </a:solidFill>
              </a:defRPr>
            </a:lvl3pPr>
            <a:lvl4pPr lvl="3">
              <a:defRPr>
                <a:solidFill>
                  <a:srgbClr val="FFFFFF"/>
                </a:solidFill>
              </a:defRPr>
            </a:lvl4pPr>
            <a:lvl5pPr lvl="4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pic>
        <p:nvPicPr>
          <p:cNvPr id="125" name="Picture 125"/>
          <p:cNvPicPr/>
          <p:nvPr/>
        </p:nvPicPr>
        <p:blipFill>
          <a:blip r:embed="rId3"/>
          <a:stretch/>
        </p:blipFill>
        <p:spPr>
          <a:xfrm>
            <a:off x="10504813" y="5043513"/>
            <a:ext cx="1719131" cy="1719131"/>
          </a:xfrm>
          <a:prstGeom prst="rect">
            <a:avLst/>
          </a:prstGeom>
          <a:ln w="12700">
            <a:prstDash val="solid"/>
          </a:ln>
        </p:spPr>
      </p:pic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27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uas Partes de Conteúdo">
    <p:bg>
      <p:bgPr>
        <a:blipFill>
          <a:blip r:embed="rId2"/>
          <a:stretch/>
        </a:blipFill>
        <a:effectLst/>
      </p:bgPr>
    </p:bg>
    <p:spTree>
      <p:nvGrpSpPr>
        <p:cNvPr id="1" name="Group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09519" y="1844829"/>
            <a:ext cx="4586948" cy="4351339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  <a:lvl2pPr lvl="1">
              <a:defRPr>
                <a:solidFill>
                  <a:srgbClr val="FFFFFF"/>
                </a:solidFill>
              </a:defRPr>
            </a:lvl2pPr>
            <a:lvl3pPr lvl="2">
              <a:defRPr>
                <a:solidFill>
                  <a:srgbClr val="FFFFFF"/>
                </a:solidFill>
              </a:defRPr>
            </a:lvl3pPr>
            <a:lvl4pPr lvl="3">
              <a:defRPr>
                <a:solidFill>
                  <a:srgbClr val="FFFFFF"/>
                </a:solidFill>
              </a:defRPr>
            </a:lvl4pPr>
            <a:lvl5pPr lvl="4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2"/>
          </p:nvPr>
        </p:nvSpPr>
        <p:spPr>
          <a:xfrm>
            <a:off x="309518" y="373626"/>
            <a:ext cx="4586949" cy="1133885"/>
          </a:xfrm>
          <a:prstGeom prst="rect">
            <a:avLst/>
          </a:prstGeom>
        </p:spPr>
        <p:txBody>
          <a:bodyPr anchor="b"/>
          <a:lstStyle>
            <a:defPPr/>
            <a:lvl1pPr lvl="0"/>
          </a:lstStyle>
          <a:p>
            <a:pPr lvl="0"/>
            <a:r>
              <a:rPr sz="4800" b="1"/>
              <a:t>Образец текста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3"/>
          </p:nvPr>
        </p:nvSpPr>
        <p:spPr>
          <a:xfrm>
            <a:off x="5609104" y="373627"/>
            <a:ext cx="4586949" cy="1133885"/>
          </a:xfrm>
          <a:prstGeom prst="rect">
            <a:avLst/>
          </a:prstGeom>
        </p:spPr>
        <p:txBody>
          <a:bodyPr anchor="b"/>
          <a:lstStyle>
            <a:defPPr/>
            <a:lvl1pPr lvl="0"/>
          </a:lstStyle>
          <a:p>
            <a:pPr lvl="0"/>
            <a:r>
              <a:rPr sz="4800" b="1"/>
              <a:t>Образец текста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46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abeçalho da Seção">
    <p:bg>
      <p:bgPr>
        <a:solidFill>
          <a:srgbClr val="FFFFFF"/>
        </a:solidFill>
        <a:effectLst/>
      </p:bgPr>
    </p:bg>
    <p:spTree>
      <p:nvGrpSpPr>
        <p:cNvPr id="1" name="Group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defPPr/>
            <a:lvl1pPr lvl="0">
              <a:defRPr sz="2400">
                <a:solidFill>
                  <a:srgbClr val="888888"/>
                </a:solidFill>
              </a:defRPr>
            </a:lvl1pPr>
            <a:lvl2pPr marL="0" lvl="1" indent="457189">
              <a:buNone/>
              <a:defRPr sz="2400">
                <a:solidFill>
                  <a:srgbClr val="888888"/>
                </a:solidFill>
              </a:defRPr>
            </a:lvl2pPr>
            <a:lvl3pPr marL="0" lvl="2" indent="914377">
              <a:buNone/>
              <a:defRPr sz="2400">
                <a:solidFill>
                  <a:srgbClr val="888888"/>
                </a:solidFill>
              </a:defRPr>
            </a:lvl3pPr>
            <a:lvl4pPr marL="0" lvl="3" indent="1371566">
              <a:buNone/>
              <a:defRPr sz="2400">
                <a:solidFill>
                  <a:srgbClr val="888888"/>
                </a:solidFill>
              </a:defRPr>
            </a:lvl4pPr>
            <a:lvl5pPr marL="0" lvl="4" indent="1828754"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77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uas Partes de Conteúdo">
    <p:bg>
      <p:bgPr>
        <a:solidFill>
          <a:srgbClr val="FFFFFF"/>
        </a:solidFill>
        <a:effectLst/>
      </p:bgPr>
    </p:bg>
    <p:spTree>
      <p:nvGrpSpPr>
        <p:cNvPr id="1" name="Group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41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5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lide de Título">
    <p:bg>
      <p:bgPr>
        <a:blipFill>
          <a:blip r:embed="rId2"/>
          <a:stretch/>
        </a:blipFill>
        <a:effectLst/>
      </p:bgPr>
    </p:bg>
    <p:spTree>
      <p:nvGrpSpPr>
        <p:cNvPr id="1" name="Group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708132" y="4626041"/>
            <a:ext cx="9144000" cy="1969311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43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Slide de Título">
    <p:bg>
      <p:bgPr>
        <a:blipFill>
          <a:blip r:embed="rId2"/>
          <a:stretch/>
        </a:blipFill>
        <a:effectLst/>
      </p:bgPr>
    </p:bg>
    <p:spTree>
      <p:nvGrpSpPr>
        <p:cNvPr id="1" name="Group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688258" y="2585278"/>
            <a:ext cx="9144001" cy="2387601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81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4_Título e Conteúdo">
    <p:bg>
      <p:bgPr>
        <a:blipFill>
          <a:blip r:embed="rId2"/>
          <a:stretch/>
        </a:blipFill>
        <a:effectLst/>
      </p:bgPr>
    </p:bg>
    <p:spTree>
      <p:nvGrpSpPr>
        <p:cNvPr id="1" name="Group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defPPr/>
            <a:lvl1pPr lvl="0">
              <a:defRPr sz="32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defPPr/>
            <a:lvl1pPr lvl="0">
              <a:defRPr sz="2800">
                <a:solidFill>
                  <a:srgbClr val="FFFFFF"/>
                </a:solidFill>
              </a:defRPr>
            </a:lvl1pPr>
            <a:lvl2pPr marL="685783" lvl="1" indent="-228594">
              <a:defRPr sz="2800">
                <a:solidFill>
                  <a:srgbClr val="FFFFFF"/>
                </a:solidFill>
              </a:defRPr>
            </a:lvl2pPr>
            <a:lvl3pPr marL="1160554" lvl="2" indent="-246178">
              <a:defRPr sz="2800">
                <a:solidFill>
                  <a:srgbClr val="FFFFFF"/>
                </a:solidFill>
              </a:defRPr>
            </a:lvl3pPr>
            <a:lvl4pPr marL="1638259" lvl="3" indent="-266693">
              <a:defRPr sz="2800">
                <a:solidFill>
                  <a:srgbClr val="FFFFFF"/>
                </a:solidFill>
              </a:defRPr>
            </a:lvl4pPr>
            <a:lvl5pPr marL="2119692" lvl="4" indent="-290937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67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Título e Conteúdo">
    <p:bg>
      <p:bgPr>
        <a:blipFill>
          <a:blip r:embed="rId2"/>
          <a:stretch/>
        </a:blipFill>
        <a:effectLst/>
      </p:bgPr>
    </p:bg>
    <p:spTree>
      <p:nvGrpSpPr>
        <p:cNvPr id="1" name="Group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5378452" y="365125"/>
            <a:ext cx="4876592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5378452" y="1825624"/>
            <a:ext cx="4876592" cy="4575176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68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Título e Conteúdo">
    <p:bg>
      <p:bgPr>
        <a:blipFill>
          <a:blip r:embed="rId2"/>
          <a:stretch/>
        </a:blipFill>
        <a:effectLst/>
      </p:bgPr>
    </p:bg>
    <p:spTree>
      <p:nvGrpSpPr>
        <p:cNvPr id="1" name="Group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5624469" y="862006"/>
            <a:ext cx="4365104" cy="1325564"/>
          </a:xfrm>
          <a:prstGeom prst="rect">
            <a:avLst/>
          </a:prstGeom>
        </p:spPr>
        <p:txBody>
          <a:bodyPr/>
          <a:lstStyle>
            <a:defPPr/>
            <a:lvl1pPr lvl="0">
              <a:defRPr sz="3600">
                <a:solidFill>
                  <a:srgbClr val="384C67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5624469" y="2322505"/>
            <a:ext cx="4365104" cy="4351339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384C67"/>
                </a:solidFill>
              </a:defRPr>
            </a:lvl1pPr>
            <a:lvl2pPr lvl="1">
              <a:defRPr>
                <a:solidFill>
                  <a:srgbClr val="384C67"/>
                </a:solidFill>
              </a:defRPr>
            </a:lvl2pPr>
            <a:lvl3pPr lvl="2">
              <a:defRPr>
                <a:solidFill>
                  <a:srgbClr val="384C67"/>
                </a:solidFill>
              </a:defRPr>
            </a:lvl3pPr>
            <a:lvl4pPr lvl="3">
              <a:defRPr>
                <a:solidFill>
                  <a:srgbClr val="384C67"/>
                </a:solidFill>
              </a:defRPr>
            </a:lvl4pPr>
            <a:lvl5pPr lvl="4"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37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ação">
    <p:bg>
      <p:bgPr>
        <a:solidFill>
          <a:srgbClr val="FFFFFF"/>
        </a:solidFill>
        <a:effectLst/>
      </p:bgPr>
    </p:bg>
    <p:spTree>
      <p:nvGrpSpPr>
        <p:cNvPr id="1" name="Group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1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839788" y="1681164"/>
            <a:ext cx="5157789" cy="823912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2400" b="1"/>
            </a:lvl1pPr>
            <a:lvl2pPr marL="0" lvl="1" indent="457189">
              <a:buNone/>
              <a:defRPr sz="2400" b="1"/>
            </a:lvl2pPr>
            <a:lvl3pPr marL="0" lvl="2" indent="914377">
              <a:buNone/>
              <a:defRPr sz="2400" b="1"/>
            </a:lvl3pPr>
            <a:lvl4pPr marL="0" lvl="3" indent="1371566">
              <a:buNone/>
              <a:defRPr sz="2400" b="1"/>
            </a:lvl4pPr>
            <a:lvl5pPr marL="0" lvl="4" indent="1828754">
              <a:buNone/>
              <a:defRPr sz="2400" b="1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6172200" y="1681164"/>
            <a:ext cx="5183187" cy="823912"/>
          </a:xfrm>
          <a:prstGeom prst="rect">
            <a:avLst/>
          </a:prstGeom>
        </p:spPr>
        <p:txBody>
          <a:bodyPr anchor="b"/>
          <a:lstStyle>
            <a:defPPr/>
            <a:lvl1pPr lvl="0"/>
          </a:lstStyle>
          <a:p>
            <a:pPr lvl="0"/>
            <a:r>
              <a:rPr sz="3200" b="1"/>
              <a:t>Образец текста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364841" cy="36933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800"/>
            </a:lvl1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73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Título e Conteúdo">
    <p:bg>
      <p:bgPr>
        <a:blipFill>
          <a:blip r:embed="rId2"/>
          <a:stretch/>
        </a:blipFill>
        <a:effectLst/>
      </p:bgPr>
    </p:bg>
    <p:spTree>
      <p:nvGrpSpPr>
        <p:cNvPr id="1" name="Group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5615266" y="365125"/>
            <a:ext cx="4708188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5615266" y="1825625"/>
            <a:ext cx="4708188" cy="469190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1_Título e Conteúdo">
    <p:bg>
      <p:bgPr>
        <a:blipFill>
          <a:blip r:embed="rId2"/>
          <a:stretch/>
        </a:blipFill>
        <a:effectLst/>
      </p:bgPr>
    </p:bg>
    <p:spTree>
      <p:nvGrpSpPr>
        <p:cNvPr id="1" name="Group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245388" y="1825625"/>
            <a:ext cx="4610912" cy="473081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31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Título da Apresentação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3674614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Autoria e Data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39443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697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27626" cy="24109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0593635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do Slide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5179503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5459624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do Slide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55499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27626" cy="24109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855004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do Slide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367317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de Agenda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6346150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6188299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Informações do fato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86814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Atribuição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0958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41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3068833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3069143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8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5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B1D9D-2DE0-4889-81A2-0C46CADE6E30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65C1-451A-4965-A46F-F4D34BE71C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7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7"/>
          <a:stretch/>
        </a:blip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45719" tIns="60960" rIns="45719" bIns="6096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/>
          <p:nvPr/>
        </p:nvPicPr>
        <p:blipFill>
          <a:blip r:embed="rId38"/>
          <a:stretch/>
        </p:blipFill>
        <p:spPr>
          <a:xfrm>
            <a:off x="10536058" y="5188375"/>
            <a:ext cx="1628679" cy="1628679"/>
          </a:xfrm>
          <a:prstGeom prst="rect">
            <a:avLst/>
          </a:prstGeom>
          <a:ln w="12700">
            <a:prstDash val="solid"/>
          </a:ln>
        </p:spPr>
      </p:pic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prstDash val="solid"/>
          </a:ln>
        </p:spPr>
        <p:txBody>
          <a:bodyPr lIns="45719" tIns="45720" rIns="45719" bIns="4572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prstDash val="solid"/>
          </a:ln>
        </p:spPr>
        <p:txBody>
          <a:bodyPr lIns="45719" tIns="45720" rIns="45719" bIns="4572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7"/>
          <p:cNvSpPr txBox="1">
            <a:spLocks noGrp="1"/>
          </p:cNvSpPr>
          <p:nvPr>
            <p:ph type="sldNum" idx="4"/>
          </p:nvPr>
        </p:nvSpPr>
        <p:spPr>
          <a:xfrm>
            <a:off x="8462527" y="6217852"/>
            <a:ext cx="275073" cy="276999"/>
          </a:xfrm>
          <a:prstGeom prst="rect">
            <a:avLst/>
          </a:prstGeom>
          <a:ln w="12700">
            <a:prstDash val="solid"/>
          </a:ln>
        </p:spPr>
        <p:txBody>
          <a:bodyPr wrap="none" lIns="45719" tIns="45720" rIns="45719" bIns="45720" anchor="ctr">
            <a:spAutoFit/>
          </a:bodyPr>
          <a:lstStyle>
            <a:defPPr/>
            <a:lvl1pPr marL="0" lvl="0" indent="0" algn="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lvl="1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lvl="2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lvl="3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lvl="4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lvl="5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lvl="6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lvl="7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lvl="8" indent="0" algn="l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ru-RU" smtClean="0">
                <a:solidFill>
                  <a:srgbClr val="000000"/>
                </a:solidFill>
              </a:rPr>
              <a:t>‹#›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0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</p:sldLayoutIdLst>
  <p:txStyles>
    <p:titleStyle>
      <a:defPPr/>
      <a:lvl1pPr marL="0" marR="0" lvl="0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1pPr>
      <a:lvl2pPr marL="0" marR="0" lvl="1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2pPr>
      <a:lvl3pPr marL="0" marR="0" lvl="2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3pPr>
      <a:lvl4pPr marL="0" marR="0" lvl="3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4pPr>
      <a:lvl5pPr marL="0" marR="0" lvl="4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5pPr>
      <a:lvl6pPr marL="0" marR="0" lvl="5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6pPr>
      <a:lvl7pPr marL="0" marR="0" lvl="6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7pPr>
      <a:lvl8pPr marL="0" marR="0" lvl="7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8pPr>
      <a:lvl9pPr marL="0" marR="0" lvl="8" indent="0" algn="l">
        <a:lnSpc>
          <a:spcPct val="90000"/>
        </a:lnSpc>
        <a:spcBef>
          <a:spcPts val="0"/>
        </a:spcBef>
        <a:spcAft>
          <a:spcPts val="0"/>
        </a:spcAft>
        <a:buNone/>
        <a:defRPr sz="44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9pPr>
    </p:titleStyle>
    <p:bodyStyle>
      <a:defPPr/>
      <a:lvl1pPr marL="0" marR="0" lvl="0" indent="0" algn="l">
        <a:lnSpc>
          <a:spcPct val="90000"/>
        </a:lnSpc>
        <a:spcBef>
          <a:spcPts val="1000"/>
        </a:spcBef>
        <a:spcAft>
          <a:spcPts val="0"/>
        </a:spcAft>
        <a:buNone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1pPr>
      <a:lvl2pPr marL="718439" marR="0" lvl="1" indent="-261251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2pPr>
      <a:lvl3pPr marL="1195723" marR="0" lvl="2" indent="-281346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3pPr>
      <a:lvl4pPr marL="1676358" marR="0" lvl="3" indent="-304792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4pPr>
      <a:lvl5pPr marL="2161255" marR="0" lvl="4" indent="-332500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5pPr>
      <a:lvl6pPr marL="2692333" marR="0" lvl="5" indent="-406390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6pPr>
      <a:lvl7pPr marL="3149521" marR="0" lvl="6" indent="-406390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7pPr>
      <a:lvl8pPr marL="3606710" marR="0" lvl="7" indent="-406390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8pPr>
      <a:lvl9pPr marL="4063898" marR="0" lvl="8" indent="-406390" algn="l">
        <a:lnSpc>
          <a:spcPct val="90000"/>
        </a:lnSpc>
        <a:spcBef>
          <a:spcPts val="1000"/>
        </a:spcBef>
        <a:spcAft>
          <a:spcPts val="0"/>
        </a:spcAft>
        <a:buSzPts val="2400"/>
        <a:buChar char="•"/>
        <a:defRPr sz="32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defPPr/>
      <a:lvl1pPr marL="0" marR="0" lvl="0" indent="0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lvl="1" indent="457189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lvl="2" indent="914377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0" marR="0" lvl="3" indent="1371566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lvl="4" indent="1828754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marR="0" lvl="5" indent="2285943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6pPr>
      <a:lvl7pPr marL="0" marR="0" lvl="6" indent="2743131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0" marR="0" lvl="7" indent="3200320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8pPr>
      <a:lvl9pPr marL="0" marR="0" lvl="8" indent="3657509" algn="r">
        <a:lnSpc>
          <a:spcPct val="100000"/>
        </a:lnSpc>
        <a:spcBef>
          <a:spcPts val="0"/>
        </a:spcBef>
        <a:spcAft>
          <a:spcPts val="0"/>
        </a:spcAft>
        <a:buNone/>
        <a:defRPr sz="12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2762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</a:rPr>
              <a:pPr marL="0" marR="0" lvl="0" indent="0" algn="l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254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2540892" y="419855"/>
            <a:ext cx="6264613" cy="1325563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r>
              <a:rPr lang="ru-RU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цикл </a:t>
            </a:r>
            <a:br>
              <a:rPr lang="ru-RU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«РОСТ»: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267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96480" y="2235934"/>
            <a:ext cx="9025835" cy="2435983"/>
          </a:xfrm>
        </p:spPr>
        <p:txBody>
          <a:bodyPr>
            <a:normAutofit fontScale="85000" lnSpcReduction="20000"/>
          </a:bodyPr>
          <a:lstStyle/>
          <a:p>
            <a:pPr algn="ctr" rtl="0"/>
            <a:endParaRPr lang="ru-RU" sz="32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0" indent="0" algn="ctr" rtl="0">
              <a:buNone/>
            </a:pPr>
            <a:r>
              <a:rPr lang="ru-RU" sz="64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«100 идей </a:t>
            </a:r>
          </a:p>
          <a:p>
            <a:pPr marL="0" indent="0" algn="ctr" rtl="0">
              <a:buNone/>
            </a:pPr>
            <a:r>
              <a:rPr lang="ru-RU" sz="64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для подготовки почвы сердца»</a:t>
            </a:r>
            <a:endParaRPr lang="en-US" sz="64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457189" indent="-457189" algn="l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8870B-E0E0-58FB-B8FF-6ACBB1ADD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3" y="254955"/>
            <a:ext cx="1325563" cy="1325563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id="{29D9E155-86BD-3AD4-0C8B-6E67FA73C606}"/>
              </a:ext>
            </a:extLst>
          </p:cNvPr>
          <p:cNvSpPr txBox="1">
            <a:spLocks/>
          </p:cNvSpPr>
          <p:nvPr/>
        </p:nvSpPr>
        <p:spPr>
          <a:xfrm>
            <a:off x="3692435" y="5167086"/>
            <a:ext cx="3393805" cy="107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59" rIns="6095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914377">
              <a:spcBef>
                <a:spcPts val="1000"/>
              </a:spcBef>
              <a:defRPr/>
            </a:pPr>
            <a:endParaRPr lang="en-US" sz="1733" i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56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1269404" y="204395"/>
            <a:ext cx="6658984" cy="978946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ОТДЕЛ ОБЩЕСТВЕННЫХ СВЯЗЕЙ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 РЕЛИГИОЗНОЙ СВОБОДЫ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484097" y="1397963"/>
            <a:ext cx="9897032" cy="5150128"/>
          </a:xfrm>
          <a:prstGeom prst="rect">
            <a:avLst/>
          </a:prstGeom>
          <a:noFill/>
          <a:ln w="12700">
            <a:noFill/>
          </a:ln>
        </p:spPr>
        <p:txBody>
          <a:bodyPr wrap="square" lIns="121920" tIns="60960" rIns="121920" bIns="60960">
            <a:spAutoFit/>
          </a:bodyPr>
          <a:lstStyle/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Посетите представителей местной администрации. Расскажите о социальной деятельности церкви.</a:t>
            </a:r>
          </a:p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Встретьтесь с депутатом. Расскажите о полезности общины для общества.</a:t>
            </a:r>
          </a:p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Поздравьте представителей власти (мэр, помощники, руководители департаментов, депутаты и др.) с Новым годом, Рождеством, Днем народного единства, др. важные праздники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Принесите в администрацию / мэрию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книги, календари, открытки.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Расскажите представителям власти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 общественных организаций о социальной позиции АСД и наших программах.</a:t>
            </a:r>
          </a:p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Запросите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информацию о том, в каких социальных акциях церковь может быть полезна обществу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</a:p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Узнайте о грантах на социальные проекты в регионе. </a:t>
            </a:r>
          </a:p>
          <a:p>
            <a:pPr marL="514350" indent="-514350" defTabSz="1219170">
              <a:spcAft>
                <a:spcPts val="800"/>
              </a:spcAft>
              <a:buFont typeface="+mj-lt"/>
              <a:buAutoNum type="arabicPeriod" startAt="44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Предложите представителям власти программы в соответствии с социальными инициативами государства (год семьи, год волонтера и др.)</a:t>
            </a:r>
            <a:endParaRPr lang="ru-RU" sz="2667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280D77-4040-B555-4F28-1D9E6E528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0" y="186789"/>
            <a:ext cx="728100" cy="728100"/>
          </a:xfrm>
          <a:prstGeom prst="rect">
            <a:avLst/>
          </a:prstGeom>
        </p:spPr>
      </p:pic>
      <p:pic>
        <p:nvPicPr>
          <p:cNvPr id="2050" name="Picture 2" descr="http://qrcoder.ru/code/?https%3A%2F%2Fparl.esd.adventist.org%2F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07" y="0"/>
            <a:ext cx="2251904" cy="225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3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722143" y="204394"/>
            <a:ext cx="6722150" cy="548641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КАПЕЛЛАНСКОЕ СЛУЖЕНИЕ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EFB6F4-6A29-5849-5FE6-FD8D6003A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3" y="248607"/>
            <a:ext cx="728100" cy="728100"/>
          </a:xfrm>
          <a:prstGeom prst="rect">
            <a:avLst/>
          </a:prstGeom>
        </p:spPr>
      </p:pic>
      <p:pic>
        <p:nvPicPr>
          <p:cNvPr id="3074" name="Picture 2" descr="http://qrcoder.ru/code/?https%3A%2F%2Fcs.esd.adventist.org%2F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694" y="0"/>
            <a:ext cx="1662542" cy="16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Shape 272"/>
          <p:cNvSpPr txBox="1"/>
          <p:nvPr/>
        </p:nvSpPr>
        <p:spPr>
          <a:xfrm>
            <a:off x="115075" y="1293776"/>
            <a:ext cx="9383928" cy="5816977"/>
          </a:xfrm>
          <a:prstGeom prst="rect">
            <a:avLst/>
          </a:prstGeom>
          <a:noFill/>
          <a:ln w="12700">
            <a:noFill/>
          </a:ln>
        </p:spPr>
        <p:txBody>
          <a:bodyPr wrap="square" lIns="121920" tIns="60960" rIns="121920" bIns="6096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Посещение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исправительных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учреждений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и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проповедование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заключенным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Переписка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с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заключенными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и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уроки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переписке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Работа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с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освободившимися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из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мест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заключения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урокам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Посещение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медицинских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учреждений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и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занятия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с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больными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людьми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урокам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Работа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капелланов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с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учащимися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и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родителями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в АСД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учебных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заведениях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(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где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учатся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ребята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не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только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из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семей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членов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АСД). 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Работа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со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студентами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светских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вузов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проведение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для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них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специальных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библейских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программ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Психологическая помощь </a:t>
            </a:r>
            <a:r>
              <a:rPr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для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военнослужащих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</a:t>
            </a:r>
            <a:r>
              <a:rPr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рошедших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горячие военные точки. 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(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рамках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реабилитации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военнослужащих</a:t>
            </a:r>
            <a:r>
              <a:rPr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).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Духовная поддержка (молитвы, библейские занятия) с военнослужащими, прошедшими через горячие военные точки.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Духовная работа с посетителями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адвентистских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санаториев.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Духовная поддержка ветеранов боевых действий.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 startAt="52"/>
            </a:pP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72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292185" y="92279"/>
            <a:ext cx="8755317" cy="1380449"/>
          </a:xfrm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pPr>
              <a:lnSpc>
                <a:spcPct val="100000"/>
              </a:lnSpc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ОТДЕЛ ТАВИФЫ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или </a:t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БЛАГОТВОРИТЕЛЬНОГО СЛУЖЕНИЯ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956DD-75C9-80DF-595C-D1A4B1C8B96B}"/>
              </a:ext>
            </a:extLst>
          </p:cNvPr>
          <p:cNvSpPr txBox="1"/>
          <p:nvPr/>
        </p:nvSpPr>
        <p:spPr>
          <a:xfrm>
            <a:off x="345001" y="1532760"/>
            <a:ext cx="9713259" cy="529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сбор </a:t>
            </a:r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раздачу вещей.</a:t>
            </a: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 нуждающихся.</a:t>
            </a: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проект «</a:t>
            </a:r>
            <a:r>
              <a:rPr lang="ru-RU" sz="2667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Диакония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проект «Хорошая вещь».</a:t>
            </a:r>
            <a:endParaRPr lang="ru-RU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омощь продуктами.</a:t>
            </a: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вскопать огород пожилым людям.</a:t>
            </a:r>
            <a:endParaRPr lang="ru-RU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Вызовите </a:t>
            </a:r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врача или 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</a:t>
            </a:r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сходить в 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поликлинику нуждающимся.</a:t>
            </a: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оплатить </a:t>
            </a:r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коммунальные 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услуги.</a:t>
            </a: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</a:t>
            </a:r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домашнюю 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уборку.</a:t>
            </a:r>
          </a:p>
          <a:p>
            <a:pPr marL="514350" indent="-514350" defTabSz="1219170" fontAlgn="base">
              <a:spcAft>
                <a:spcPts val="600"/>
              </a:spcAft>
              <a:buFont typeface="+mj-lt"/>
              <a:buAutoNum type="arabicPeriod" startAt="62"/>
            </a:pP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</a:t>
            </a:r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купить продукты питания и др</a:t>
            </a:r>
            <a:r>
              <a:rPr lang="ru-RU" sz="2667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67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C1186F-7A5B-A60E-035D-601A1E715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3" y="163163"/>
            <a:ext cx="728100" cy="7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386741" y="163789"/>
            <a:ext cx="8695632" cy="1325563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ОТДЕЛ СЕМЕЙНОГО СЛУЖЕНИЯ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61032" y="1232804"/>
            <a:ext cx="8577493" cy="5082379"/>
          </a:xfrm>
        </p:spPr>
        <p:txBody>
          <a:bodyPr/>
          <a:lstStyle/>
          <a:p>
            <a:pPr marL="457189" indent="-457189" algn="l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9D044-AEDF-33EA-349D-8F5E1C6E2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3" y="163791"/>
            <a:ext cx="822528" cy="822528"/>
          </a:xfrm>
          <a:prstGeom prst="rect">
            <a:avLst/>
          </a:prstGeom>
        </p:spPr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59475732-77E1-A8A0-B4CD-89CE9B580FE9}"/>
              </a:ext>
            </a:extLst>
          </p:cNvPr>
          <p:cNvSpPr txBox="1">
            <a:spLocks/>
          </p:cNvSpPr>
          <p:nvPr/>
        </p:nvSpPr>
        <p:spPr>
          <a:xfrm>
            <a:off x="172123" y="1333948"/>
            <a:ext cx="9940066" cy="5303519"/>
          </a:xfrm>
          <a:prstGeom prst="rect">
            <a:avLst/>
          </a:prstGeom>
          <a:ln w="12700">
            <a:prstDash val="solid"/>
          </a:ln>
        </p:spPr>
        <p:txBody>
          <a:bodyPr lIns="60959" tIns="60960" rIns="60959" bIns="60960">
            <a:normAutofit fontScale="85000" lnSpcReduction="20000"/>
          </a:bodyPr>
          <a:lstStyle>
            <a:defPPr>
              <a:defRPr/>
            </a:defPPr>
            <a:lvl1pPr marL="0" marR="0" lvl="0" indent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538843" marR="0" lvl="1" indent="-195943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896815" marR="0" lvl="2" indent="-211015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1257300" marR="0" lvl="3" indent="-22860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1620982" marR="0" lvl="4" indent="-249381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  <a:lvl6pPr marL="2019300" marR="0" lvl="5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6pPr>
            <a:lvl7pPr marL="2362200" marR="0" lvl="6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7pPr>
            <a:lvl8pPr marL="2705100" marR="0" lvl="7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8pPr>
            <a:lvl9pPr marL="3048000" marR="0" lvl="8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 sz="2400" b="0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семейные встречи с участием родственников </a:t>
            </a:r>
            <a:r>
              <a:rPr lang="ru-RU" sz="2667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неадвентистов</a:t>
            </a: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67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 клуб </a:t>
            </a:r>
            <a:r>
              <a:rPr lang="ru-RU" sz="2667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</a:t>
            </a: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семьи.</a:t>
            </a:r>
            <a:endParaRPr lang="ru-RU" sz="2667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серию молодежных встреч на тематику взаимоотношений полов.</a:t>
            </a:r>
            <a:endParaRPr lang="ru-RU" sz="2667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Пригласите </a:t>
            </a:r>
            <a:r>
              <a:rPr lang="ru-RU" sz="2667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родственников, не являющихся членами </a:t>
            </a: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церкви</a:t>
            </a:r>
            <a:r>
              <a:rPr lang="ru-RU" sz="2667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пикник. </a:t>
            </a:r>
            <a:endParaRPr lang="ru-RU" sz="2667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программу поддержки для тех, у кого сложные семейные отношения.</a:t>
            </a: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серию лекций о воспитании детей.</a:t>
            </a: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семейный лагерь.</a:t>
            </a:r>
            <a:endParaRPr lang="ru-RU" sz="2667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Лагеря для неженатых и </a:t>
            </a: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незамужних.</a:t>
            </a: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праздник «День матери».</a:t>
            </a: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праздник «День отца».</a:t>
            </a: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программу «Ценности традиционной семьи».</a:t>
            </a: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программу «Ключи к ментальному здоровью».</a:t>
            </a:r>
            <a:endParaRPr lang="ru-RU" sz="2667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 defTabSz="12191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2"/>
            </a:pPr>
            <a:r>
              <a:rPr lang="ru-RU" sz="2667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РФ 2024 г. </a:t>
            </a:r>
            <a:r>
              <a:rPr lang="ru-RU" sz="2667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 годом </a:t>
            </a:r>
            <a:r>
              <a:rPr lang="ru-RU" sz="2667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семьи.</a:t>
            </a:r>
            <a:endParaRPr lang="ru-RU" sz="2667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qrcoder.ru/code/?https%3A%2F%2Ffamily.esd.adventist.org%2F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308" y="0"/>
            <a:ext cx="2262692" cy="22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81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491883" y="153031"/>
            <a:ext cx="5081040" cy="1325563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ДЕТСКИЙ ОТДЕЛ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5CDF6C-4BBB-0A30-7101-5B536A6D3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3" y="163790"/>
            <a:ext cx="853041" cy="853041"/>
          </a:xfrm>
          <a:prstGeom prst="rect">
            <a:avLst/>
          </a:prstGeom>
        </p:spPr>
      </p:pic>
      <p:pic>
        <p:nvPicPr>
          <p:cNvPr id="5122" name="Picture 2" descr="http://qrcoder.ru/code/?https%3A%2F%2Fchildren.esd.adventist.org%2F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43" y="0"/>
            <a:ext cx="2060575" cy="20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25911" y="1453282"/>
            <a:ext cx="8659905" cy="4646303"/>
          </a:xfrm>
        </p:spPr>
        <p:txBody>
          <a:bodyPr>
            <a:normAutofit lnSpcReduction="10000"/>
          </a:bodyPr>
          <a:lstStyle/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85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каникулярную школу при Доме молитвы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85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программу на День защиты детей.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85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в парке детскую программу «Страна здоровья».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85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детские праздники: 8 марта, 23 февраля, 1 мая и др.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85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новогодний (рождественский) спектакль.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85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в Доме молитвы программу на начало / конец учебного года.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85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с участием детей жатвенную программу.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21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424908" y="232179"/>
            <a:ext cx="5503018" cy="1035173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МОЛОДЕЖНЫЙ ОТДЕЛ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0B5D1C-0B20-4BEA-4B1F-C5C746556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3" y="163790"/>
            <a:ext cx="951807" cy="951807"/>
          </a:xfrm>
          <a:prstGeom prst="rect">
            <a:avLst/>
          </a:prstGeom>
        </p:spPr>
      </p:pic>
      <p:pic>
        <p:nvPicPr>
          <p:cNvPr id="6146" name="Picture 2" descr="http://qrcoder.ru/code/?https%3A%2F%2Fyamolod.info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27" y="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85846" y="1592133"/>
            <a:ext cx="9205644" cy="5023224"/>
          </a:xfrm>
        </p:spPr>
        <p:txBody>
          <a:bodyPr/>
          <a:lstStyle/>
          <a:p>
            <a:pPr marL="514350" indent="-514350" algn="l">
              <a:buFont typeface="+mj-lt"/>
              <a:buAutoNum type="arabicPeriod" startAt="92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Участвуйте в молодежных лагерных встречах.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 startAt="92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Пригласите друзей на спортивные мероприятия.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 startAt="92"/>
            </a:pP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молодежи в различные социальные </a:t>
            </a: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 startAt="92"/>
            </a:pP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Следопытские клубы и лагерные </a:t>
            </a: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следопытов.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Font typeface="+mj-lt"/>
              <a:buAutoNum type="arabicPeriod" startAt="92"/>
            </a:pP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выставках здоровья и различных </a:t>
            </a: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оздоровительных акциях.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l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7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240987" y="302419"/>
            <a:ext cx="5665424" cy="107678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МУЗЫКАЛЬНЫЙ ОТДЕЛ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8033" y="2422467"/>
            <a:ext cx="9940974" cy="3418935"/>
          </a:xfrm>
        </p:spPr>
        <p:txBody>
          <a:bodyPr>
            <a:normAutofit/>
          </a:bodyPr>
          <a:lstStyle/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97"/>
            </a:pP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концертов, в т.ч. благотворительных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97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творческий вечер Анны Герман.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97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Поддерживайте музыкой </a:t>
            </a: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сценические постановки на различные </a:t>
            </a: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события.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97"/>
            </a:pPr>
            <a:r>
              <a:rPr lang="ru-RU" sz="2667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творческий вечер национальных культур (песни, стихи, истории различных национальных культур)</a:t>
            </a:r>
            <a:endParaRPr lang="ru-RU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27C516-96D7-2D92-B723-6A6F97DB6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163791"/>
            <a:ext cx="849927" cy="849927"/>
          </a:xfrm>
          <a:prstGeom prst="rect">
            <a:avLst/>
          </a:prstGeom>
        </p:spPr>
      </p:pic>
      <p:pic>
        <p:nvPicPr>
          <p:cNvPr id="7170" name="Picture 2" descr="http://qrcoder.ru/code/?https%3A%2F%2Fmusic.esd.adventist.org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055" y="1"/>
            <a:ext cx="1834665" cy="18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86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309" y="343610"/>
            <a:ext cx="9165516" cy="532567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dirty="0" smtClean="0"/>
              <a:t>На всех мероприятиях </a:t>
            </a:r>
            <a:br>
              <a:rPr lang="ru-RU" dirty="0" smtClean="0"/>
            </a:br>
            <a:r>
              <a:rPr lang="ru-RU" dirty="0" smtClean="0"/>
              <a:t>ищите возможность сдружиться с людьми, предложить им книги и библейские уроки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27C516-96D7-2D92-B723-6A6F97DB6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163791"/>
            <a:ext cx="849927" cy="8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2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endParaRPr/>
          </a:p>
        </p:txBody>
      </p:sp>
      <p:sp>
        <p:nvSpPr>
          <p:cNvPr id="161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2" name="SLIDE 04_atualizado_02_v2.jpg" descr="SLIDE 04_atualizado_02_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UNDO GERAL_atualizado.jpg" descr="FUNDO GERAL_atualiz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9C869D-FC14-5257-5E6E-70A0F1A43F36}"/>
              </a:ext>
            </a:extLst>
          </p:cNvPr>
          <p:cNvSpPr txBox="1"/>
          <p:nvPr/>
        </p:nvSpPr>
        <p:spPr>
          <a:xfrm>
            <a:off x="957432" y="553870"/>
            <a:ext cx="10056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«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Лишь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метод Христа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принесет подлинный успех в проповедовании Божьей истины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. Находясь среди людей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, Спаситель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общался с ними, желая им добра.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Он проявлял к ним сочувствие. Он служил их нуждам и завоевывал их доверие.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И только после этого Иисус говорил им: “Следуй за Мною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”»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3D32F-FC62-C4EA-095F-E4433E27274F}"/>
              </a:ext>
            </a:extLst>
          </p:cNvPr>
          <p:cNvSpPr txBox="1"/>
          <p:nvPr/>
        </p:nvSpPr>
        <p:spPr>
          <a:xfrm>
            <a:off x="3225984" y="5151129"/>
            <a:ext cx="5740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Служение исцеления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стр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143</a:t>
            </a:r>
          </a:p>
        </p:txBody>
      </p:sp>
    </p:spTree>
    <p:extLst>
      <p:ext uri="{BB962C8B-B14F-4D97-AF65-F5344CB8AC3E}">
        <p14:creationId xmlns:p14="http://schemas.microsoft.com/office/powerpoint/2010/main" val="22938991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0005" y="462578"/>
            <a:ext cx="11144922" cy="24312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 общине должно быть много мероприятий с целью построения мостов дружбы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/>
              <a:t>«Метод Христа» начинается с социального служения (удовлетворения потребностей людей)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5936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ky with clouds&#10;&#10;Description automatically generated">
            <a:extLst>
              <a:ext uri="{FF2B5EF4-FFF2-40B4-BE49-F238E27FC236}">
                <a16:creationId xmlns:a16="http://schemas.microsoft.com/office/drawing/2014/main" id="{F556E1C6-2E9D-4F3B-0EE3-E3AF84E3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and grey background&#10;&#10;Description automatically generated">
            <a:extLst>
              <a:ext uri="{FF2B5EF4-FFF2-40B4-BE49-F238E27FC236}">
                <a16:creationId xmlns:a16="http://schemas.microsoft.com/office/drawing/2014/main" id="{869A5111-3518-DD48-8202-6CCB35BE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2781300" cy="6857999"/>
          </a:xfrm>
          <a:prstGeom prst="rect">
            <a:avLst/>
          </a:prstGeom>
        </p:spPr>
      </p:pic>
      <p:pic>
        <p:nvPicPr>
          <p:cNvPr id="2" name="Picture 1" descr="A close-up of a field&#10;&#10;Description automatically generated">
            <a:extLst>
              <a:ext uri="{FF2B5EF4-FFF2-40B4-BE49-F238E27FC236}">
                <a16:creationId xmlns:a16="http://schemas.microsoft.com/office/drawing/2014/main" id="{8B6083E0-EF18-82D1-55B6-2B1944B47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99" y="419811"/>
            <a:ext cx="1862602" cy="1607481"/>
          </a:xfrm>
          <a:prstGeom prst="rect">
            <a:avLst/>
          </a:prstGeom>
        </p:spPr>
      </p:pic>
      <p:pic>
        <p:nvPicPr>
          <p:cNvPr id="10" name="Picture 9" descr="A hand pouring water into a small plant&#10;&#10;Description automatically generated">
            <a:extLst>
              <a:ext uri="{FF2B5EF4-FFF2-40B4-BE49-F238E27FC236}">
                <a16:creationId xmlns:a16="http://schemas.microsoft.com/office/drawing/2014/main" id="{5EF33A53-B00D-AF5B-93D3-CFA249C3DC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040" y="3209252"/>
            <a:ext cx="1185922" cy="1023487"/>
          </a:xfrm>
          <a:prstGeom prst="rect">
            <a:avLst/>
          </a:prstGeom>
        </p:spPr>
      </p:pic>
      <p:pic>
        <p:nvPicPr>
          <p:cNvPr id="11" name="Picture 10" descr="A hexagon image of wheat&#10;&#10;Description automatically generated">
            <a:extLst>
              <a:ext uri="{FF2B5EF4-FFF2-40B4-BE49-F238E27FC236}">
                <a16:creationId xmlns:a16="http://schemas.microsoft.com/office/drawing/2014/main" id="{08CA113D-F8A0-32E4-C275-822C6287E0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039" y="4311976"/>
            <a:ext cx="1185923" cy="1023488"/>
          </a:xfrm>
          <a:prstGeom prst="rect">
            <a:avLst/>
          </a:prstGeom>
        </p:spPr>
      </p:pic>
      <p:pic>
        <p:nvPicPr>
          <p:cNvPr id="12" name="Picture 11" descr="A hand holding a seed in the soil&#10;&#10;Description automatically generated">
            <a:extLst>
              <a:ext uri="{FF2B5EF4-FFF2-40B4-BE49-F238E27FC236}">
                <a16:creationId xmlns:a16="http://schemas.microsoft.com/office/drawing/2014/main" id="{9137F496-1FCF-CF8C-7E24-7DFB4BC99C5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041" y="2106529"/>
            <a:ext cx="1185921" cy="1023486"/>
          </a:xfrm>
          <a:prstGeom prst="rect">
            <a:avLst/>
          </a:prstGeom>
        </p:spPr>
      </p:pic>
      <p:pic>
        <p:nvPicPr>
          <p:cNvPr id="13" name="Picture 12" descr="A hand holding a bag of grains&#10;&#10;Description automatically generated">
            <a:extLst>
              <a:ext uri="{FF2B5EF4-FFF2-40B4-BE49-F238E27FC236}">
                <a16:creationId xmlns:a16="http://schemas.microsoft.com/office/drawing/2014/main" id="{2306C56A-34B6-7F7D-E1DD-CEF525AA4D8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6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040" y="5414701"/>
            <a:ext cx="1185923" cy="1023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36BBF9-2500-02C1-248A-9CDA6DD4C5C9}"/>
              </a:ext>
            </a:extLst>
          </p:cNvPr>
          <p:cNvSpPr txBox="1"/>
          <p:nvPr/>
        </p:nvSpPr>
        <p:spPr>
          <a:xfrm>
            <a:off x="2674089" y="481273"/>
            <a:ext cx="8556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lang="ru-RU" sz="6000" b="1" i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Подготовка почвы</a:t>
            </a:r>
            <a:endParaRPr lang="en-US" sz="4000" b="1" i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786231" y="1559225"/>
            <a:ext cx="9405769" cy="39271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Предложите всем отделам общины запланировать и организовать различные мероприятия для построения мостов дружбы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3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1"/>
            <a:ext cx="10515600" cy="6878713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1633057" y="5738069"/>
            <a:ext cx="3210188" cy="799891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121920" tIns="60960" rIns="121920" bIns="60960" anchor="ctr"/>
          <a:lstStyle/>
          <a:p>
            <a:pPr algn="ctr" defTabSz="1219170"/>
            <a:r>
              <a:rPr sz="3067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788161" y="2496458"/>
            <a:ext cx="2470247" cy="932541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121920" tIns="60960" rIns="121920" bIns="60960" anchor="ctr"/>
          <a:lstStyle/>
          <a:p>
            <a:pPr algn="ctr" defTabSz="1219170"/>
            <a:r>
              <a:rPr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381760" y="3574728"/>
            <a:ext cx="3204755" cy="4064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121920" tIns="60960" rIns="121920" bIns="60960" anchor="ctr"/>
          <a:lstStyle/>
          <a:p>
            <a:pPr algn="ctr" defTabSz="1219170"/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3" name="Shape 245">
            <a:extLst>
              <a:ext uri="{FF2B5EF4-FFF2-40B4-BE49-F238E27FC236}">
                <a16:creationId xmlns:a16="http://schemas.microsoft.com/office/drawing/2014/main" id="{77A1E53F-6C10-E5DD-6CA4-572DC6B25DD7}"/>
              </a:ext>
            </a:extLst>
          </p:cNvPr>
          <p:cNvSpPr txBox="1"/>
          <p:nvPr/>
        </p:nvSpPr>
        <p:spPr>
          <a:xfrm>
            <a:off x="5594972" y="1767005"/>
            <a:ext cx="4677248" cy="3077766"/>
          </a:xfrm>
          <a:prstGeom prst="rect">
            <a:avLst/>
          </a:prstGeom>
          <a:noFill/>
          <a:ln w="12700"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МЕРОПРИЯТИЯ</a:t>
            </a:r>
            <a:r>
              <a:rPr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ОТДЕЛОВ </a:t>
            </a:r>
            <a:br>
              <a:rPr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ЦЕРКВИ </a:t>
            </a:r>
            <a:br>
              <a:rPr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32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</a:t>
            </a:r>
            <a:r>
              <a:rPr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ПЕРВОЙ ФАЗЕ ЕВАНГЕЛЬСКОГО СЛУЖЕНИЯ </a:t>
            </a:r>
            <a:endParaRPr sz="32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2624866" y="91386"/>
            <a:ext cx="4849752" cy="842536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ОТДЕЛ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ЗДОРОВЬЯ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https://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health.esd.adventist.org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289781" y="1047621"/>
            <a:ext cx="10134379" cy="5709255"/>
          </a:xfrm>
          <a:prstGeom prst="rect">
            <a:avLst/>
          </a:prstGeom>
          <a:noFill/>
          <a:ln w="12700">
            <a:noFill/>
          </a:ln>
        </p:spPr>
        <p:txBody>
          <a:bodyPr wrap="square" lIns="121920" tIns="60960" rIns="121920" bIns="60960">
            <a:spAutoFit/>
          </a:bodyPr>
          <a:lstStyle/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Оздоровительные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программы;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Проведите выставку здоровья в общественном месте;			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Организуйте клуб здоровья;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Проведите </a:t>
            </a:r>
            <a:r>
              <a:rPr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лагер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ь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здоровья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;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Предложите программу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«Восстановление эмоционального здоровья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»;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Предложите для неверующих родственников программу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«Дышите свободно»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офф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/онлайн);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Проведите раз в месяц лекцию о том как понизить уровень сахара в крови (и др.);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Организуйте регулярные занятия по скандинавской ходьбе;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Проведите в парке антиникотиновую а</a:t>
            </a:r>
            <a:r>
              <a:rPr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кци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ю «Обменяй свою сигарету»;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Проведите марш 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«10 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000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шагов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к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жизни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Организуйте в парке (торговом центре) выставку «Здоровая страна – здоровая семья»;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Откройте в Доме молитвы (или ЦВ) массажный кабинет;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Проведите н</a:t>
            </a:r>
            <a:r>
              <a:rPr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едели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здоровья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(с разнообразной активностью);</a:t>
            </a:r>
            <a:r>
              <a:rPr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Организуйте раз в неделю кулинарный класс в Доме молитвы (с дегустацией);</a:t>
            </a: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Откройте киоск (магазин) здоровых продуктов;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514350" indent="-514350" defTabSz="121917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Включите в Евангельскую программу короткие лекции о здоровье.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7AF239-BEB9-12B7-3454-953BEABED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" y="90723"/>
            <a:ext cx="728100" cy="728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145" y="0"/>
            <a:ext cx="1855527" cy="18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743723" y="1"/>
            <a:ext cx="9180840" cy="1380449"/>
          </a:xfrm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r>
              <a:rPr sz="3733" dirty="0">
                <a:latin typeface="Century Gothic"/>
                <a:ea typeface="Century Gothic"/>
                <a:cs typeface="Century Gothic"/>
              </a:rPr>
              <a:t/>
            </a:r>
            <a:br>
              <a:rPr sz="3733" dirty="0">
                <a:latin typeface="Century Gothic"/>
                <a:ea typeface="Century Gothic"/>
                <a:cs typeface="Century Gothic"/>
              </a:rPr>
            </a:br>
            <a:r>
              <a:rPr sz="3733" dirty="0">
                <a:latin typeface="Century Gothic"/>
                <a:ea typeface="Century Gothic"/>
                <a:cs typeface="Century Gothic"/>
              </a:rPr>
              <a:t/>
            </a:r>
            <a:br>
              <a:rPr sz="3733" dirty="0">
                <a:latin typeface="Century Gothic"/>
                <a:ea typeface="Century Gothic"/>
                <a:cs typeface="Century Gothic"/>
              </a:rPr>
            </a:br>
            <a:endParaRPr sz="3733" dirty="0">
              <a:solidFill>
                <a:schemeClr val="accent1">
                  <a:lumMod val="50000"/>
                </a:schemeClr>
              </a:solidFill>
              <a:latin typeface="Century Gothic"/>
              <a:ea typeface="Century Gothic"/>
              <a:cs typeface="Century Gothic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3FD5D3-43CF-1256-7506-3285B12F7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3" y="170653"/>
            <a:ext cx="728100" cy="728100"/>
          </a:xfrm>
          <a:prstGeom prst="rect">
            <a:avLst/>
          </a:prstGeom>
        </p:spPr>
      </p:pic>
      <p:sp>
        <p:nvSpPr>
          <p:cNvPr id="4" name="Shape 256">
            <a:extLst>
              <a:ext uri="{FF2B5EF4-FFF2-40B4-BE49-F238E27FC236}">
                <a16:creationId xmlns:a16="http://schemas.microsoft.com/office/drawing/2014/main" id="{F4F297F1-2134-1B14-6622-3BAF987671FA}"/>
              </a:ext>
            </a:extLst>
          </p:cNvPr>
          <p:cNvSpPr txBox="1">
            <a:spLocks/>
          </p:cNvSpPr>
          <p:nvPr/>
        </p:nvSpPr>
        <p:spPr>
          <a:xfrm>
            <a:off x="1253488" y="0"/>
            <a:ext cx="8493304" cy="871369"/>
          </a:xfrm>
          <a:prstGeom prst="rect">
            <a:avLst/>
          </a:prstGeom>
          <a:ln w="12700">
            <a:prstDash val="solid"/>
          </a:ln>
        </p:spPr>
        <p:txBody>
          <a:bodyPr lIns="60959" tIns="60960" rIns="60959" bIns="60960" anchor="ctr">
            <a:normAutofit fontScale="52500" lnSpcReduction="20000"/>
          </a:bodyPr>
          <a:lstStyle>
            <a:defPPr>
              <a:defRPr/>
            </a:defPPr>
            <a:lvl1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marR="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0" marR="0" lvl="2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0" marR="0" lvl="3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0" marR="0" lvl="4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  <a:lvl6pPr marL="0" marR="0" lvl="5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6pPr>
            <a:lvl7pPr marL="0" marR="0" lvl="6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7pPr>
            <a:lvl8pPr marL="0" marR="0" lvl="7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8pPr>
            <a:lvl9pPr marL="0" marR="0" lvl="8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b="1" i="0" u="none" strike="noStrike" cap="none" spc="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1219170">
              <a:lnSpc>
                <a:spcPct val="120000"/>
              </a:lnSpc>
            </a:pPr>
            <a:r>
              <a:rPr lang="ru-RU" sz="4800" kern="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ОТДЕЛ </a:t>
            </a:r>
            <a:r>
              <a:rPr lang="ru-RU" sz="4800" kern="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ЖЕНСКОГО </a:t>
            </a:r>
            <a:r>
              <a:rPr lang="ru-RU" sz="4800" kern="0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СЛУЖЕНИЯ</a:t>
            </a:r>
          </a:p>
          <a:p>
            <a:pPr defTabSz="1219170">
              <a:lnSpc>
                <a:spcPct val="120000"/>
              </a:lnSpc>
            </a:pPr>
            <a:r>
              <a:rPr lang="en-US" sz="3733" kern="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https://wm.esd.adventist.org</a:t>
            </a:r>
            <a:r>
              <a:rPr lang="en-US" sz="3733" kern="0" dirty="0" smtClean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/</a:t>
            </a:r>
            <a:endParaRPr lang="ru-RU" sz="3733" kern="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1C83FA3-2504-DF12-A921-E6151E97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792" y="1072333"/>
            <a:ext cx="9445214" cy="5489831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Организуйте серию встреч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 чашкой чая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Проведите серию мероприятий «Дома надежды и исцеления.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Предложите семинары для укрепления взаимоотношений.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Организуйте помощь женщинам – эмигрантам.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Проведите «Девичник».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Организуйте при Доме молитвы клуб «Хозяюшка»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Приглашайте пожилых женщин в «Университет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серебряного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возраста».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Проводите духовно-восстановительные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встречи для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женщин.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Организуйте женский лагерь.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Проводите встречи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приготовлению здоровой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пищи.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Участвуйте в акциях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милосердия: кормить, одевать,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исцелять.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Организуйте праздник в честь женщин 8 марта.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Проводите благотворительные акции.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Периодически проводите лагерь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выходного дня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Font typeface="+mj-lt"/>
              <a:buAutoNum type="arabicPeriod" startAt="17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 встречи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431" y="4927002"/>
            <a:ext cx="1764254" cy="17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907063" y="172123"/>
            <a:ext cx="7548448" cy="1032734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>
              <a:lnSpc>
                <a:spcPct val="100000"/>
              </a:lnSpc>
            </a:pPr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СЛУЖЕНИЕ ЛЮДЯМ </a:t>
            </a:r>
            <a:br>
              <a:rPr lang="ru-RU" sz="2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 ОГРАНИЧЕННЫМИ ВОЗМОЖНОСТЯМИ</a:t>
            </a:r>
            <a:endParaRPr sz="3733" dirty="0">
              <a:solidFill>
                <a:schemeClr val="accent1">
                  <a:lumMod val="50000"/>
                </a:schemeClr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9F2C4-D206-5BD4-B4F3-A2F53EDB69A1}"/>
              </a:ext>
            </a:extLst>
          </p:cNvPr>
          <p:cNvSpPr txBox="1"/>
          <p:nvPr/>
        </p:nvSpPr>
        <p:spPr>
          <a:xfrm>
            <a:off x="157447" y="1695107"/>
            <a:ext cx="10342017" cy="4888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121917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32"/>
            </a:pP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Проведите благотворительный концерт со </a:t>
            </a: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сбором помощи для особых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людей.</a:t>
            </a:r>
          </a:p>
          <a:p>
            <a:pPr marL="457200" indent="-457200" defTabSz="121917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32"/>
            </a:pP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Проведите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благотворительную ярмарку для </a:t>
            </a: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особым людям.</a:t>
            </a:r>
            <a:endParaRPr lang="ru-RU" sz="22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121917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32"/>
            </a:pP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Позаботьтесь </a:t>
            </a: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2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безбарьерном</a:t>
            </a: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доступе в Дом молитвы </a:t>
            </a: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(выберите диакона, который будет сопровождать посетителей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протяжении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мероприятий). </a:t>
            </a:r>
            <a:endParaRPr lang="ru-RU" sz="22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  <a:p>
            <a:pPr marL="457200" indent="-457200" defTabSz="121917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32"/>
            </a:pP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Предложите в общине программу заботы о больном или инвалиде, чтобы члены семьи могли отлучиться на несколько часов на программу в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церковь.</a:t>
            </a:r>
            <a:endParaRPr lang="ru-RU" sz="22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  <a:p>
            <a:pPr marL="457200" indent="-457200" defTabSz="121917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32"/>
            </a:pP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Позвоните одиноким людям из миссионерского круга вашей общины (друзья, знакомые, соседи членов церкви) и поинтересуйтесь, как у них дела; предложите отвезти к врачу или забрать из больницы; сопроводить человека с особыми потребностями в магазин</a:t>
            </a:r>
            <a:endParaRPr lang="ru-RU" sz="22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  <a:p>
            <a:pPr marL="457200" indent="-457200" defTabSz="121917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32"/>
            </a:pPr>
            <a:r>
              <a:rPr lang="ru-RU" sz="2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Предложите читать Библию тому, кто не может видеть и самостоятельно </a:t>
            </a:r>
            <a:r>
              <a:rPr lang="ru-RU" sz="2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читать.</a:t>
            </a:r>
            <a:endParaRPr lang="ru-RU" sz="22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CD6DA8-F76E-961B-B6CC-E75D7C231B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3" y="156954"/>
            <a:ext cx="728100" cy="728100"/>
          </a:xfrm>
          <a:prstGeom prst="rect">
            <a:avLst/>
          </a:prstGeom>
        </p:spPr>
      </p:pic>
      <p:pic>
        <p:nvPicPr>
          <p:cNvPr id="1026" name="Picture 2" descr="http://qrcoder.ru/code/?https%3A%2F%2Fasv.esd.adventist.org%2F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786" y="0"/>
            <a:ext cx="1662542" cy="16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04928" y="86219"/>
            <a:ext cx="9180840" cy="1011062"/>
          </a:xfrm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pPr>
              <a:lnSpc>
                <a:spcPct val="100000"/>
              </a:lnSpc>
            </a:pP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СЛУЖЕНИЕ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ЛЮДЯМ </a:t>
            </a:r>
            <a:b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 ОГРАНИЧЕННЫМИ ВОЗМОЖНОСТЯМИ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(2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)</a:t>
            </a:r>
            <a:endParaRPr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9F2C4-D206-5BD4-B4F3-A2F53EDB69A1}"/>
              </a:ext>
            </a:extLst>
          </p:cNvPr>
          <p:cNvSpPr txBox="1"/>
          <p:nvPr/>
        </p:nvSpPr>
        <p:spPr>
          <a:xfrm>
            <a:off x="264845" y="1118554"/>
            <a:ext cx="10170073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1219170">
              <a:spcAft>
                <a:spcPts val="600"/>
              </a:spcAft>
              <a:buFont typeface="+mj-lt"/>
              <a:buAutoNum type="arabicPeriod" startAt="38"/>
            </a:pP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Создайте группу волонтеров для посещения детского дома </a:t>
            </a:r>
            <a:r>
              <a:rPr lang="ru-RU" sz="2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предложите свою помощь </a:t>
            </a:r>
            <a:r>
              <a:rPr lang="ru-RU" sz="2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персоналу.</a:t>
            </a:r>
            <a:endParaRPr lang="ru-RU" sz="24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  <a:p>
            <a:pPr marL="457200" indent="-457200" defTabSz="1219170">
              <a:spcAft>
                <a:spcPts val="600"/>
              </a:spcAft>
              <a:buFont typeface="+mj-lt"/>
              <a:buAutoNum type="arabicPeriod" startAt="38"/>
            </a:pP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Посетите людей в доме </a:t>
            </a:r>
            <a:r>
              <a:rPr lang="ru-RU" sz="2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престарелых.</a:t>
            </a:r>
          </a:p>
          <a:p>
            <a:pPr marL="457200" indent="-457200" defTabSz="1219170">
              <a:spcAft>
                <a:spcPts val="600"/>
              </a:spcAft>
              <a:buFont typeface="+mj-lt"/>
              <a:buAutoNum type="arabicPeriod" startAt="38"/>
            </a:pPr>
            <a:r>
              <a:rPr lang="ru-RU" sz="2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Организуйте водителей с машиной, кто по субботам привезет нуждающихся инвалидов в Дом молитвы.</a:t>
            </a:r>
            <a:endParaRPr lang="ru-RU" sz="24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  <a:p>
            <a:pPr marL="457200" indent="-457200" defTabSz="1219170">
              <a:spcAft>
                <a:spcPts val="600"/>
              </a:spcAft>
              <a:buFont typeface="+mj-lt"/>
              <a:buAutoNum type="arabicPeriod" startAt="38"/>
            </a:pP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Проведите в молитвенном доме праздник для семей у которых есть дети с особыми </a:t>
            </a:r>
            <a:r>
              <a:rPr lang="ru-RU" sz="2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потребностями.</a:t>
            </a:r>
            <a:endParaRPr lang="ru-RU" sz="24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  <a:p>
            <a:pPr marL="457200" indent="-457200" defTabSz="1219170">
              <a:spcAft>
                <a:spcPts val="600"/>
              </a:spcAft>
              <a:buFont typeface="+mj-lt"/>
              <a:buAutoNum type="arabicPeriod" startAt="38"/>
            </a:pP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 вашем городе есть общество глухих, предложите молодым людям из вашей общины пройти курс обучения языку жестов. </a:t>
            </a:r>
            <a:endParaRPr lang="ru-RU" sz="24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  <a:p>
            <a:pPr marL="457200" indent="-457200" defTabSz="1219170">
              <a:spcAft>
                <a:spcPts val="600"/>
              </a:spcAft>
              <a:buFont typeface="+mj-lt"/>
              <a:buAutoNum type="arabicPeriod" startAt="38"/>
            </a:pP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Несколько раз в год постарайтесь организовать торжественный обед для одиноких и пожилых членов церкви их соседей и друзей </a:t>
            </a:r>
            <a:b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(пожилые люди иногда очень скромны в питании и приготовленный вами торжественный обед, подарит им радостное настроение; </a:t>
            </a:r>
            <a:r>
              <a:rPr lang="ru-RU" sz="2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</a:t>
            </a: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ощутят заботу)</a:t>
            </a:r>
            <a:endParaRPr lang="ru-RU" sz="24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Основной текст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0489CB-AE68-743F-0537-69A1BE25F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7" y="220522"/>
            <a:ext cx="728100" cy="7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3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860721" y="232320"/>
            <a:ext cx="9144001" cy="1322293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АДВЕНТИСТСКОЕ АГЕНТСТВО </a:t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 И РАЗВИТИЯ (АДРА)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F0345-7CE4-BAED-3C62-E852962204C2}"/>
              </a:ext>
            </a:extLst>
          </p:cNvPr>
          <p:cNvSpPr txBox="1"/>
          <p:nvPr/>
        </p:nvSpPr>
        <p:spPr>
          <a:xfrm>
            <a:off x="249001" y="1922470"/>
            <a:ext cx="9991324" cy="394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9968" marR="753514" lvl="1" indent="-3387" algn="ctr" defTabSz="1219170">
              <a:lnSpc>
                <a:spcPct val="105000"/>
              </a:lnSpc>
            </a:pPr>
            <a:r>
              <a:rPr lang="ru-RU" sz="26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Взаимодействуя </a:t>
            </a:r>
            <a: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</a:t>
            </a:r>
            <a:r>
              <a:rPr lang="en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церкви могут помогать </a:t>
            </a:r>
            <a:b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детям-сиротам, находящимся в детских домах, приютах, больницах, людям с ограниченными возможностями, многодетным семьям, матерям-одиночкам, беременным женщинам и другим социально незащищенным категориям. Кроме того, можно оказывать содействие </a:t>
            </a:r>
            <a:b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проектов в горячих точках, </a:t>
            </a:r>
            <a:b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пропаганде здорового образа жизни, организации здорового питания.</a:t>
            </a:r>
            <a:endParaRPr lang="ru-RU" sz="2667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1B9519-3C0E-EF26-1180-76E468B1C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232321"/>
            <a:ext cx="728100" cy="7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68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"/>
        <a:cs typeface=""/>
      </a:majorFont>
      <a:minorFont>
        <a:latin typeface="Calibri"/>
        <a:ea typeface=""/>
        <a:cs typeface=""/>
      </a:minorFont>
    </a:fontScheme>
    <a:fmtScheme name="Tema do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4999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901</Words>
  <Application>Microsoft Office PowerPoint</Application>
  <PresentationFormat>Широкоэкранный</PresentationFormat>
  <Paragraphs>130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Advent Sans Logo</vt:lpstr>
      <vt:lpstr>Arial</vt:lpstr>
      <vt:lpstr>Calibri</vt:lpstr>
      <vt:lpstr>Calibri Light</vt:lpstr>
      <vt:lpstr>Century Gothic</vt:lpstr>
      <vt:lpstr>Helvetica</vt:lpstr>
      <vt:lpstr>Helvetica Neue</vt:lpstr>
      <vt:lpstr>Helvetica Neue Medium</vt:lpstr>
      <vt:lpstr>Myriad Pro</vt:lpstr>
      <vt:lpstr>Times New Roman</vt:lpstr>
      <vt:lpstr>Times New Roman (Основной текст</vt:lpstr>
      <vt:lpstr>Тема Office</vt:lpstr>
      <vt:lpstr>Брендбук</vt:lpstr>
      <vt:lpstr>21_BasicWhite</vt:lpstr>
      <vt:lpstr> Евангельский цикл  «РОСТ»: </vt:lpstr>
      <vt:lpstr>В общине должно быть много мероприятий с целью построения мостов дружбы</vt:lpstr>
      <vt:lpstr>Презентация PowerPoint</vt:lpstr>
      <vt:lpstr>Презентация PowerPoint</vt:lpstr>
      <vt:lpstr>ОТДЕЛ ЗДОРОВЬЯ https://health.esd.adventist.org</vt:lpstr>
      <vt:lpstr>  </vt:lpstr>
      <vt:lpstr>СЛУЖЕНИЕ ЛЮДЯМ  С ОГРАНИЧЕННЫМИ ВОЗМОЖНОСТЯМИ</vt:lpstr>
      <vt:lpstr>СЛУЖЕНИЕ ЛЮДЯМ  С ОГРАНИЧЕННЫМИ ВОЗМОЖНОСТЯМИ (2)</vt:lpstr>
      <vt:lpstr>АДВЕНТИСТСКОЕ АГЕНТСТВО  ПОМОЩИ И РАЗВИТИЯ (АДРА) </vt:lpstr>
      <vt:lpstr>ОТДЕЛ ОБЩЕСТВЕННЫХ СВЯЗЕЙ  И РЕЛИГИОЗНОЙ СВОБОДЫ</vt:lpstr>
      <vt:lpstr>КАПЕЛЛАНСКОЕ СЛУЖЕНИЕ</vt:lpstr>
      <vt:lpstr>ОТДЕЛ ТАВИФЫ или  БЛАГОТВОРИТЕЛЬНОГО СЛУЖЕНИЯ</vt:lpstr>
      <vt:lpstr>ОТДЕЛ СЕМЕЙНОГО СЛУЖЕНИЯ</vt:lpstr>
      <vt:lpstr>ДЕТСКИЙ ОТДЕЛ</vt:lpstr>
      <vt:lpstr>МОЛОДЕЖНЫЙ ОТДЕЛ</vt:lpstr>
      <vt:lpstr>МУЗЫКАЛЬНЫЙ ОТДЕЛ</vt:lpstr>
      <vt:lpstr>На всех мероприятиях  ищите возможность сдружиться с людьми, предложить им книги и библейские уроки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Евангельский цикл  «РОСТ»: </dc:title>
  <dc:creator>Жан</dc:creator>
  <cp:lastModifiedBy>Жан</cp:lastModifiedBy>
  <cp:revision>25</cp:revision>
  <dcterms:created xsi:type="dcterms:W3CDTF">2024-01-13T09:49:46Z</dcterms:created>
  <dcterms:modified xsi:type="dcterms:W3CDTF">2024-01-13T17:16:47Z</dcterms:modified>
</cp:coreProperties>
</file>