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727" r:id="rId3"/>
  </p:sldMasterIdLst>
  <p:notesMasterIdLst>
    <p:notesMasterId r:id="rId39"/>
  </p:notesMasterIdLst>
  <p:sldIdLst>
    <p:sldId id="1544" r:id="rId4"/>
    <p:sldId id="1543" r:id="rId5"/>
    <p:sldId id="1186" r:id="rId6"/>
    <p:sldId id="937" r:id="rId7"/>
    <p:sldId id="1504" r:id="rId8"/>
    <p:sldId id="1506" r:id="rId9"/>
    <p:sldId id="1508" r:id="rId10"/>
    <p:sldId id="1511" r:id="rId11"/>
    <p:sldId id="1122" r:id="rId12"/>
    <p:sldId id="1545" r:id="rId13"/>
    <p:sldId id="1465" r:id="rId14"/>
    <p:sldId id="1466" r:id="rId15"/>
    <p:sldId id="1467" r:id="rId16"/>
    <p:sldId id="1513" r:id="rId17"/>
    <p:sldId id="1546" r:id="rId18"/>
    <p:sldId id="1469" r:id="rId19"/>
    <p:sldId id="1517" r:id="rId20"/>
    <p:sldId id="1547" r:id="rId21"/>
    <p:sldId id="1471" r:id="rId22"/>
    <p:sldId id="1548" r:id="rId23"/>
    <p:sldId id="1157" r:id="rId24"/>
    <p:sldId id="1123" r:id="rId25"/>
    <p:sldId id="1514" r:id="rId26"/>
    <p:sldId id="1516" r:id="rId27"/>
    <p:sldId id="1518" r:id="rId28"/>
    <p:sldId id="1519" r:id="rId29"/>
    <p:sldId id="1521" r:id="rId30"/>
    <p:sldId id="1522" r:id="rId31"/>
    <p:sldId id="1523" r:id="rId32"/>
    <p:sldId id="1524" r:id="rId33"/>
    <p:sldId id="1525" r:id="rId34"/>
    <p:sldId id="1527" r:id="rId35"/>
    <p:sldId id="1473" r:id="rId36"/>
    <p:sldId id="1375" r:id="rId37"/>
    <p:sldId id="1380" r:id="rId38"/>
  </p:sldIdLst>
  <p:sldSz cx="9144000" cy="5143500" type="screen16x9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74D54"/>
    <a:srgbClr val="C4C4C4"/>
    <a:srgbClr val="D31E25"/>
    <a:srgbClr val="FBAD17"/>
    <a:srgbClr val="025D20"/>
    <a:srgbClr val="035D20"/>
    <a:srgbClr val="502B14"/>
    <a:srgbClr val="6F2E16"/>
    <a:srgbClr val="6B3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7" autoAdjust="0"/>
    <p:restoredTop sz="74242" autoAdjust="0"/>
  </p:normalViewPr>
  <p:slideViewPr>
    <p:cSldViewPr snapToGrid="0" snapToObjects="1">
      <p:cViewPr varScale="1">
        <p:scale>
          <a:sx n="89" d="100"/>
          <a:sy n="89" d="100"/>
        </p:scale>
        <p:origin x="990" y="84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-28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D-DD44-B5C7-21EA25D588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D-DD44-B5C7-21EA25D588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D-DD44-B5C7-21EA25D588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D-DD44-B5C7-21EA25D588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D-DD44-B5C7-21EA25D58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3023616"/>
        <c:axId val="2083027104"/>
      </c:barChart>
      <c:catAx>
        <c:axId val="20830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2083027104"/>
        <c:crosses val="autoZero"/>
        <c:auto val="1"/>
        <c:lblAlgn val="ctr"/>
        <c:lblOffset val="100"/>
        <c:noMultiLvlLbl val="0"/>
      </c:catAx>
      <c:valAx>
        <c:axId val="20830271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20830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7506499976846"/>
          <c:y val="5.794582065768506E-4"/>
          <c:w val="0.30426354041877751"/>
          <c:h val="0.44382371198013654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87-1A46-8B1D-1C5F918881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87-1A46-8B1D-1C5F918881A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87-1A46-8B1D-1C5F918881A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87-1A46-8B1D-1C5F918881A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87-1A46-8B1D-1C5F91888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035200"/>
        <c:axId val="144209024"/>
      </c:barChart>
      <c:catAx>
        <c:axId val="144035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144209024"/>
        <c:crosses val="autoZero"/>
        <c:auto val="1"/>
        <c:lblAlgn val="ctr"/>
        <c:lblOffset val="100"/>
        <c:noMultiLvlLbl val="0"/>
      </c:catAx>
      <c:valAx>
        <c:axId val="14420902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144035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506530317288376"/>
          <c:y val="0"/>
          <c:w val="0.3731300591695455"/>
          <c:h val="0.72475843094155756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D-DD44-B5C7-21EA25D588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D-DD44-B5C7-21EA25D588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D-DD44-B5C7-21EA25D588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D-DD44-B5C7-21EA25D588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D-DD44-B5C7-21EA25D58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3023616"/>
        <c:axId val="2083027104"/>
      </c:barChart>
      <c:catAx>
        <c:axId val="20830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2083027104"/>
        <c:crosses val="autoZero"/>
        <c:auto val="1"/>
        <c:lblAlgn val="ctr"/>
        <c:lblOffset val="100"/>
        <c:noMultiLvlLbl val="0"/>
      </c:catAx>
      <c:valAx>
        <c:axId val="20830271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20830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7506499976846"/>
          <c:y val="5.794582065768506E-4"/>
          <c:w val="0.30426354041877751"/>
          <c:h val="0.44382371198013654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D-DD44-B5C7-21EA25D588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D-DD44-B5C7-21EA25D588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D-DD44-B5C7-21EA25D588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D-DD44-B5C7-21EA25D588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D-DD44-B5C7-21EA25D58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3023616"/>
        <c:axId val="2083027104"/>
      </c:barChart>
      <c:catAx>
        <c:axId val="20830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2083027104"/>
        <c:crosses val="autoZero"/>
        <c:auto val="1"/>
        <c:lblAlgn val="ctr"/>
        <c:lblOffset val="100"/>
        <c:noMultiLvlLbl val="0"/>
      </c:catAx>
      <c:valAx>
        <c:axId val="20830271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20830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7506499976846"/>
          <c:y val="5.794582065768506E-4"/>
          <c:w val="0.30426354041877751"/>
          <c:h val="0.44382371198013654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Подготовка</c:v>
                </c:pt>
              </c:strCache>
            </c:strRef>
          </c:tx>
          <c:spPr>
            <a:solidFill>
              <a:srgbClr val="072CA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D-DD44-B5C7-21EA25D588D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Сеяние</c:v>
                </c:pt>
              </c:strCache>
            </c:strRef>
          </c:tx>
          <c:spPr>
            <a:solidFill>
              <a:srgbClr val="6B3418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D-DD44-B5C7-21EA25D588D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Взращивание</c:v>
                </c:pt>
              </c:strCache>
            </c:strRef>
          </c:tx>
          <c:spPr>
            <a:solidFill>
              <a:srgbClr val="0B5500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D-DD44-B5C7-21EA25D588D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Жатва</c:v>
                </c:pt>
              </c:strCache>
            </c:strRef>
          </c:tx>
          <c:spPr>
            <a:solidFill>
              <a:srgbClr val="EEA116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4D-DD44-B5C7-21EA25D588D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Сохранение</c:v>
                </c:pt>
              </c:strCache>
            </c:strRef>
          </c:tx>
          <c:spPr>
            <a:solidFill>
              <a:srgbClr val="E22311"/>
            </a:solidFill>
          </c:spPr>
          <c:invertIfNegative val="0"/>
          <c:cat>
            <c:strRef>
              <c:f>Sheet1!$A$2</c:f>
              <c:strCache>
                <c:ptCount val="1"/>
                <c:pt idx="0">
                  <c:v>Фазы благовестия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4D-DD44-B5C7-21EA25D58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3023616"/>
        <c:axId val="2083027104"/>
      </c:barChart>
      <c:catAx>
        <c:axId val="2083023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2083027104"/>
        <c:crosses val="autoZero"/>
        <c:auto val="1"/>
        <c:lblAlgn val="ctr"/>
        <c:lblOffset val="100"/>
        <c:noMultiLvlLbl val="0"/>
      </c:catAx>
      <c:valAx>
        <c:axId val="2083027104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venir Book"/>
              </a:defRPr>
            </a:pPr>
            <a:endParaRPr lang="ru-RU"/>
          </a:p>
        </c:txPr>
        <c:crossAx val="2083023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7506499976846"/>
          <c:y val="5.794582065768506E-4"/>
          <c:w val="0.30426354041877751"/>
          <c:h val="0.44382371198013654"/>
        </c:manualLayout>
      </c:layout>
      <c:overlay val="0"/>
      <c:txPr>
        <a:bodyPr/>
        <a:lstStyle/>
        <a:p>
          <a:pPr>
            <a:defRPr>
              <a:latin typeface="Avenir Book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36860-5CC1-C24E-BB7E-8D92436D85A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362B5-ED46-FE48-A3C6-8F3076EB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042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другой стороны, если</a:t>
            </a:r>
            <a:r>
              <a:rPr lang="ru-RU" baseline="0" dirty="0" smtClean="0"/>
              <a:t> мы никогда не будем проводить евангельские встречи... Если мы не будем делать личные или публичные призывы следовать за Христом и Библейской истиной... многие люди будут изучать уроки за уроками, но никогда не примут решение следовать за Христом и креститься.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8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ru-RU" sz="1200" dirty="0" smtClean="0">
                <a:latin typeface="Avenir Book"/>
                <a:cs typeface="Avenir Book"/>
              </a:rPr>
              <a:t>И каждая местная церковь должна оценивать себя, чтобы быть уверенной, что ее евангельская стратегия включает сильные активные служения в каждой фазе цикла завоевания душ</a:t>
            </a:r>
            <a:r>
              <a:rPr lang="en-US" sz="1200" dirty="0" smtClean="0">
                <a:latin typeface="Avenir Book"/>
                <a:cs typeface="Avenir Book"/>
              </a:rPr>
              <a:t>. </a:t>
            </a:r>
            <a:endParaRPr lang="en-US" sz="1200" dirty="0"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66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05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 ПОДГОТАВЛИВАТЬ для каждой местной церкви</a:t>
            </a:r>
            <a:r>
              <a:rPr lang="ru-RU" baseline="0" dirty="0" smtClean="0"/>
              <a:t> – иметь общецерковные (не только несколько взрослых членов церкви, которые трудятся в центре служения общины), но общецерковные Служение обществу, которые восполняют нужды людей.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27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 ВЗРАЩИВАТЬ</a:t>
            </a:r>
            <a:r>
              <a:rPr lang="ru-RU" baseline="0" dirty="0" smtClean="0"/>
              <a:t> – значит, иметь активное литературное служение в каждой местной церкви.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30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 ВЗРАЩИВАТЬ, сильное служение изучения Библии по урокам в</a:t>
            </a:r>
            <a:r>
              <a:rPr lang="ru-RU" baseline="0" dirty="0" smtClean="0"/>
              <a:t> каждой местной церкви. Каждая местная община должна быть Библейской школой, которая в вовлекает каждого члена.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76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Цель ЖАТВЫ</a:t>
            </a:r>
            <a:r>
              <a:rPr lang="ru-RU" baseline="0" dirty="0" smtClean="0"/>
              <a:t> – проводить регулярные евангельские встречи в каждой местной церкви, разумеется, учитывая некоторые местности мира, где это не является возможным, и где призывы следовать за Христом можно делать лишь лично.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16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цель СОХРАНИТЬ – значит, иметь систематическое служение ученичества в каждой местной церкви.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5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ru-RU" dirty="0" smtClean="0"/>
              <a:t>Я насадил, Аполлос поливал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r>
              <a:rPr lang="ru-RU" dirty="0" smtClean="0"/>
              <a:t>но возрастил Бог</a:t>
            </a:r>
            <a:r>
              <a:rPr lang="en-US" dirty="0" smtClean="0"/>
              <a:t>.” </a:t>
            </a:r>
            <a:r>
              <a:rPr lang="ru-RU" dirty="0" smtClean="0"/>
              <a:t>Мы должны трудиться для душ в Божьей приемной, потому что лишь Христос может достичь сердец.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2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3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данной общине явно слабыми сторонами является Подготовка почвы и Жатва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72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16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362B5-ED46-FE48-A3C6-8F3076EB0A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271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Мы не насаждаем литературой и не взращиваем Библейскими уроками. Без этого вовлечения сердца не будут охвачены Божьим Словом, и жатва будет скудной. Ты не можешь пожинать то, что не сеял!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мы обильно</a:t>
            </a:r>
            <a:r>
              <a:rPr lang="ru-RU" baseline="0" dirty="0" smtClean="0"/>
              <a:t> пожинаем крещения, но терпим крах в намеренном и регулярном плане ученичества для постоянного роста новых членов, многие потеряют свою связь с Богом, и станут, в лучшем случае, самодовольными, в худшем случае – оставят церковь.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7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41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другой стороны, если мы делимся истиной, но никогда не предоставляем добровольное служение общине, это ограничит или даже</a:t>
            </a:r>
            <a:r>
              <a:rPr lang="ru-RU" baseline="0" dirty="0" smtClean="0"/>
              <a:t> исказит наше свидетельство – будет казаться, что мы на самом деле не заботимся о нуждах людей.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362B5-ED46-FE48-A3C6-8F3076EB0A2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5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6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8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8C9F0-0C86-3B47-AAF3-B0E311073E6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01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88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5981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672" y="214342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672" y="3679156"/>
            <a:ext cx="6858001" cy="537785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08235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27798" y="273844"/>
            <a:ext cx="5107022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27798" y="1369219"/>
            <a:ext cx="5107022" cy="3263504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7239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0772" y="3788968"/>
            <a:ext cx="1247136" cy="124713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25039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75910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07559" y="273844"/>
            <a:ext cx="2932106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07559" y="1369219"/>
            <a:ext cx="2932106" cy="31265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60990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202" y="273844"/>
            <a:ext cx="3529257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202" y="1369218"/>
            <a:ext cx="3529257" cy="3475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8610" y="3782635"/>
            <a:ext cx="1289348" cy="12893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53941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3712" y="273844"/>
            <a:ext cx="4781007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712" y="1369219"/>
            <a:ext cx="4781007" cy="3470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3006" y="3950385"/>
            <a:ext cx="1154519" cy="115452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1904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38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05083" y="511188"/>
            <a:ext cx="3940953" cy="99417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05083" y="1606564"/>
            <a:ext cx="3940953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2525" y="3936476"/>
            <a:ext cx="1086962" cy="108696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47429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321" y="273844"/>
            <a:ext cx="541782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74321" y="1369219"/>
            <a:ext cx="5417820" cy="3157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9831" y="3893598"/>
            <a:ext cx="1213376" cy="121337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1016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5137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63785" y="371817"/>
            <a:ext cx="347588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63785" y="1467191"/>
            <a:ext cx="3475880" cy="3313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00456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2102" y="1856870"/>
            <a:ext cx="4781146" cy="143597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9195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52354" y="273844"/>
            <a:ext cx="3735423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52354" y="1369218"/>
            <a:ext cx="3735423" cy="3475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682740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386952" y="273844"/>
            <a:ext cx="4348579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386952" y="1369219"/>
            <a:ext cx="4348579" cy="3270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88525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1099" y="3469530"/>
            <a:ext cx="6858001" cy="1476984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8591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33840" y="273844"/>
            <a:ext cx="365744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33840" y="1369218"/>
            <a:ext cx="3657444" cy="3431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21053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55918" y="273844"/>
            <a:ext cx="4438106" cy="99417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55918" y="1369219"/>
            <a:ext cx="4438106" cy="327087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41173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05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405167"/>
            <a:ext cx="4959891" cy="146254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2436777"/>
            <a:ext cx="7886700" cy="2195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855508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6305" y="711589"/>
            <a:ext cx="6225546" cy="99417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6305" y="1838528"/>
            <a:ext cx="6225546" cy="2568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38968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041" y="273844"/>
            <a:ext cx="345818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4041" y="1369219"/>
            <a:ext cx="3458184" cy="35481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92971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2139" y="1383622"/>
            <a:ext cx="3440211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32138" y="280219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4206828" y="280220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0196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16193" y="1938958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57435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0554" y="273844"/>
            <a:ext cx="724699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70554" y="1369219"/>
            <a:ext cx="724699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320436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41056" y="273844"/>
            <a:ext cx="72101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41056" y="1369219"/>
            <a:ext cx="72101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97932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1449" y="273844"/>
            <a:ext cx="353114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1449" y="1369218"/>
            <a:ext cx="3531141" cy="35189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263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9949" y="3352800"/>
            <a:ext cx="6858001" cy="17907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44823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8352" y="646504"/>
            <a:ext cx="3273829" cy="99417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8352" y="1741879"/>
            <a:ext cx="3273829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008556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85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909040" y="273844"/>
            <a:ext cx="4698461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909040" y="1369219"/>
            <a:ext cx="4698461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41065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5300" y="273844"/>
            <a:ext cx="4698460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5300" y="1369219"/>
            <a:ext cx="4698460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383612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1519" y="273844"/>
            <a:ext cx="2799998" cy="9941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81519" y="1369219"/>
            <a:ext cx="2799998" cy="3402198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54611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25671" y="273844"/>
            <a:ext cx="3343491" cy="99417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25671" y="1369219"/>
            <a:ext cx="3343491" cy="3460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8622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560515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64014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11563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46773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93341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0867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667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07336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90076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72665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4956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13426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60565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76421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8C9F0-0C86-3B47-AAF3-B0E311073E6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2231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8C9F0-0C86-3B47-AAF3-B0E311073E6E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551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630998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69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672" y="214342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672" y="3679156"/>
            <a:ext cx="6858001" cy="537785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44399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27798" y="273844"/>
            <a:ext cx="5107022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27798" y="1369219"/>
            <a:ext cx="5107022" cy="3263504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59597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20772" y="3788968"/>
            <a:ext cx="1247136" cy="124713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24514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174132" y="273844"/>
            <a:ext cx="6341218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174132" y="1369219"/>
            <a:ext cx="6341218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925514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07559" y="273844"/>
            <a:ext cx="2932106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707559" y="1369219"/>
            <a:ext cx="2932106" cy="31265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1986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202" y="273844"/>
            <a:ext cx="3529257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202" y="1369218"/>
            <a:ext cx="3529257" cy="34751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8610" y="3782635"/>
            <a:ext cx="1289348" cy="12893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38494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03712" y="273844"/>
            <a:ext cx="4781007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3712" y="1369219"/>
            <a:ext cx="4781007" cy="34705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33006" y="3950385"/>
            <a:ext cx="1154519" cy="115452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66063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74321" y="273844"/>
            <a:ext cx="541782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74321" y="1369219"/>
            <a:ext cx="5417820" cy="3157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9831" y="3893598"/>
            <a:ext cx="1213376" cy="121337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331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407056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63785" y="371817"/>
            <a:ext cx="347588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63785" y="1467191"/>
            <a:ext cx="3475880" cy="33138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99649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36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2102" y="1856870"/>
            <a:ext cx="4781146" cy="143597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27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52354" y="273844"/>
            <a:ext cx="3735423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52354" y="1369218"/>
            <a:ext cx="3735423" cy="3475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42753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386952" y="273844"/>
            <a:ext cx="4348579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386952" y="1369219"/>
            <a:ext cx="4348579" cy="3270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97476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1099" y="3469530"/>
            <a:ext cx="6858001" cy="1476984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262599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33840" y="273844"/>
            <a:ext cx="365744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33840" y="1369218"/>
            <a:ext cx="3657444" cy="34313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97487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55918" y="273844"/>
            <a:ext cx="4438106" cy="99417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55918" y="1369219"/>
            <a:ext cx="4438106" cy="327087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63963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46305" y="711589"/>
            <a:ext cx="6225546" cy="99417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46305" y="1838528"/>
            <a:ext cx="6225546" cy="25681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55702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041" y="273844"/>
            <a:ext cx="3458184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84041" y="1369219"/>
            <a:ext cx="3458184" cy="35481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35682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32139" y="1383622"/>
            <a:ext cx="3440211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232138" y="280219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4206828" y="280220"/>
            <a:ext cx="3440212" cy="850414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54688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16193" y="1938958"/>
            <a:ext cx="6858001" cy="17907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48795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72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0554" y="273844"/>
            <a:ext cx="724699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70554" y="1369219"/>
            <a:ext cx="724699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61790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1449" y="273844"/>
            <a:ext cx="353114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1449" y="1369218"/>
            <a:ext cx="3531141" cy="35189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45509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79949" y="3352800"/>
            <a:ext cx="6858001" cy="17907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32606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218352" y="646504"/>
            <a:ext cx="3273829" cy="994173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218352" y="1741879"/>
            <a:ext cx="3273829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84568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909040" y="273844"/>
            <a:ext cx="4698461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909040" y="1369219"/>
            <a:ext cx="4698461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14543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35300" y="273844"/>
            <a:ext cx="4698460" cy="994172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835300" y="1369219"/>
            <a:ext cx="4698460" cy="3460565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3569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1519" y="273844"/>
            <a:ext cx="2799998" cy="9941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81519" y="1369219"/>
            <a:ext cx="2799998" cy="3402198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75876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25671" y="273844"/>
            <a:ext cx="3343491" cy="99417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25671" y="1369219"/>
            <a:ext cx="3343491" cy="3460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67252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43000" y="841772"/>
            <a:ext cx="6858000" cy="17907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6375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89963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37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06282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1643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623278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5457985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260873"/>
            <a:ext cx="3868342" cy="617935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4629150" y="1260873"/>
            <a:ext cx="3887391" cy="617935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8944668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15196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629840" y="1543050"/>
            <a:ext cx="2949179" cy="2858691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8194700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3887390" y="740569"/>
            <a:ext cx="4629151" cy="365521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638355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39716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3"/>
            <a:ext cx="297515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222911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8C9F0-0C86-3B47-AAF3-B0E311073E6E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0345-EE4B-1044-9299-CFBB9B225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4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7902043" y="3891282"/>
            <a:ext cx="1221509" cy="12215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7" y="4651847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58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  <p:sldLayoutId id="2147483717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  <p:sldLayoutId id="2147483724" r:id="rId46"/>
    <p:sldLayoutId id="2147483725" r:id="rId47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7854216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7902043" y="3891282"/>
            <a:ext cx="1221509" cy="12215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6217" y="4651847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DA0345-EE4B-1044-9299-CFBB9B225F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23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2506532" y="182823"/>
            <a:ext cx="5138687" cy="1441525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Евангельский цикл </a:t>
            </a:r>
          </a:p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«РОСТ»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3" y="204338"/>
            <a:ext cx="1484558" cy="1484558"/>
          </a:xfrm>
          <a:prstGeom prst="rect">
            <a:avLst/>
          </a:prstGeom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473336" y="2522640"/>
            <a:ext cx="5454127" cy="892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>
              <a:defRPr/>
            </a:pPr>
            <a:r>
              <a:rPr lang="ru-RU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«Анализ </a:t>
            </a:r>
            <a:r>
              <a:rPr lang="ru-RU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общины к росту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5357308" y="4034145"/>
            <a:ext cx="2191092" cy="60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 fontScale="92500"/>
          </a:bodyPr>
          <a:lstStyle>
            <a:lvl1pPr marL="0" marR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3429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6858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0287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37160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0193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3622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27051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048000" marR="0" indent="-304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мастер-класс 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"/>
              </a:rPr>
              <a:t>#</a:t>
            </a:r>
            <a:r>
              <a:rPr lang="ru-RU" b="1" u="sng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24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6249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167" y="767791"/>
            <a:ext cx="696930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latin typeface="Avenir Book"/>
                <a:cs typeface="Avenir Book"/>
              </a:rPr>
              <a:t>Если бы каждый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Avenir Book"/>
                <a:cs typeface="Avenir Book"/>
              </a:rPr>
              <a:t>член церкви был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latin typeface="Avenir Book"/>
                <a:cs typeface="Avenir Book"/>
              </a:rPr>
              <a:t>вовлечен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Avenir Book"/>
                <a:cs typeface="Avenir Book"/>
              </a:rPr>
              <a:t>в какое-либо личное служение, был бы 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latin typeface="Avenir Book"/>
                <a:cs typeface="Avenir Book"/>
              </a:rPr>
              <a:t>в таком случае рост </a:t>
            </a:r>
            <a:r>
              <a:rPr lang="ru-RU" sz="2400" dirty="0">
                <a:solidFill>
                  <a:schemeClr val="bg1">
                    <a:lumMod val="75000"/>
                  </a:schemeClr>
                </a:solidFill>
                <a:latin typeface="Avenir Book"/>
                <a:cs typeface="Avenir Book"/>
              </a:rPr>
              <a:t>церкви?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Avenir Book"/>
              <a:cs typeface="Avenir Book"/>
            </a:endParaRPr>
          </a:p>
          <a:p>
            <a:endParaRPr lang="ru-RU" sz="3200" b="1" dirty="0" smtClean="0">
              <a:solidFill>
                <a:srgbClr val="E22311"/>
              </a:solidFill>
              <a:latin typeface="Avenir Book"/>
              <a:cs typeface="Avenir Book"/>
            </a:endParaRPr>
          </a:p>
          <a:p>
            <a:pPr algn="ctr"/>
            <a:r>
              <a:rPr lang="ru-RU" sz="4400" b="1" dirty="0" smtClean="0">
                <a:solidFill>
                  <a:srgbClr val="E22311"/>
                </a:solidFill>
                <a:latin typeface="Avenir Book"/>
                <a:cs typeface="Avenir Book"/>
              </a:rPr>
              <a:t>Не обязательно</a:t>
            </a:r>
            <a:r>
              <a:rPr lang="en-US" sz="4400" b="1" dirty="0" smtClean="0">
                <a:solidFill>
                  <a:srgbClr val="E22311"/>
                </a:solidFill>
                <a:latin typeface="Avenir Book"/>
                <a:cs typeface="Avenir Book"/>
              </a:rPr>
              <a:t>.</a:t>
            </a:r>
            <a:endParaRPr lang="en-US" sz="4400" b="1" dirty="0">
              <a:solidFill>
                <a:srgbClr val="E2231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659926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2595" y="871870"/>
            <a:ext cx="56777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SemiCondensed ExtraBo" panose="020B0502040504020204" pitchFamily="34" charset="0"/>
                <a:ea typeface="Noto Sans SemiCondensed ExtraBo" panose="020B0502040504020204" pitchFamily="34" charset="0"/>
                <a:cs typeface="Noto Sans SemiCondensed ExtraBo" panose="020B0502040504020204" pitchFamily="34" charset="0"/>
              </a:rPr>
              <a:t>Идентификация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SemiCondensed ExtraBo" panose="020B0502040504020204" pitchFamily="34" charset="0"/>
              <a:ea typeface="Noto Sans SemiCondensed ExtraBo" panose="020B0502040504020204" pitchFamily="34" charset="0"/>
              <a:cs typeface="Noto Sans SemiCondensed ExtraBo" panose="020B0502040504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>
                <a:solidFill>
                  <a:srgbClr val="C00000"/>
                </a:solidFill>
                <a:latin typeface="Noto Sans SemiCondensed ExtraBo" panose="020B0502040504020204" pitchFamily="34" charset="0"/>
                <a:ea typeface="Noto Sans SemiCondensed ExtraBo" panose="020B0502040504020204" pitchFamily="34" charset="0"/>
                <a:cs typeface="Noto Sans SemiCondensed ExtraBo" panose="020B0502040504020204" pitchFamily="34" charset="0"/>
              </a:rPr>
              <a:t>с</a:t>
            </a:r>
            <a:r>
              <a:rPr lang="ru-RU" sz="4800" b="1" dirty="0" smtClean="0">
                <a:solidFill>
                  <a:srgbClr val="C00000"/>
                </a:solidFill>
                <a:latin typeface="Noto Sans SemiCondensed ExtraBo" panose="020B0502040504020204" pitchFamily="34" charset="0"/>
                <a:ea typeface="Noto Sans SemiCondensed ExtraBo" panose="020B0502040504020204" pitchFamily="34" charset="0"/>
                <a:cs typeface="Noto Sans SemiCondensed ExtraBo" panose="020B0502040504020204" pitchFamily="34" charset="0"/>
              </a:rPr>
              <a:t>итуаций когда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Noto Sans SemiCondensed ExtraBo" panose="020B0502040504020204" pitchFamily="34" charset="0"/>
                <a:ea typeface="Noto Sans SemiCondensed ExtraBo" panose="020B0502040504020204" pitchFamily="34" charset="0"/>
                <a:cs typeface="Noto Sans SemiCondensed ExtraBo" panose="020B0502040504020204" pitchFamily="34" charset="0"/>
              </a:rPr>
              <a:t>«нет роста»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SemiCondensed ExtraBo" panose="020B0502040504020204" pitchFamily="34" charset="0"/>
              <a:ea typeface="Noto Sans SemiCondensed ExtraBo" panose="020B0502040504020204" pitchFamily="34" charset="0"/>
              <a:cs typeface="Noto Sans SemiCondensed ExtraBo" panose="020B050204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869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942" y="1011220"/>
            <a:ext cx="900105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Община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активна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Она регулярно проводит программы здоровья, кулинарные курсы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молодежные клубы.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Два раза в год проходят евангельские программы. У них есть активный центр здоровья и программа наставничества для новых членов церкви. Почему же община А не растет так, как могла бы?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A0C2F-83F2-EA4A-8EB2-C4F3BEA47EA6}"/>
              </a:ext>
            </a:extLst>
          </p:cNvPr>
          <p:cNvSpPr txBox="1"/>
          <p:nvPr/>
        </p:nvSpPr>
        <p:spPr>
          <a:xfrm>
            <a:off x="4496696" y="80144"/>
            <a:ext cx="3997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Ситуация 1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2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5924B89-8536-D04E-9F27-48EDD2F880DD}"/>
              </a:ext>
            </a:extLst>
          </p:cNvPr>
          <p:cNvSpPr txBox="1">
            <a:spLocks/>
          </p:cNvSpPr>
          <p:nvPr/>
        </p:nvSpPr>
        <p:spPr>
          <a:xfrm>
            <a:off x="97971" y="1069538"/>
            <a:ext cx="4326735" cy="37232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</a:pPr>
            <a:r>
              <a:rPr lang="ru-RU" sz="2400" dirty="0" smtClean="0">
                <a:latin typeface="Avenir Book" panose="02000503020000020003" pitchFamily="2" charset="0"/>
                <a:cs typeface="Garamond"/>
              </a:rPr>
              <a:t>У Общины А хромает важный аспект личного свидетельства посредством литературного служения и изучения Библии по урокам. РЕКОМЕНДАЦИИ: </a:t>
            </a:r>
          </a:p>
          <a:p>
            <a:pPr defTabSz="342900"/>
            <a:r>
              <a:rPr lang="ru-RU" sz="2400" dirty="0" smtClean="0">
                <a:latin typeface="Avenir Book" panose="02000503020000020003" pitchFamily="2" charset="0"/>
                <a:cs typeface="Garamond"/>
              </a:rPr>
              <a:t>наладить литературное служение </a:t>
            </a:r>
          </a:p>
          <a:p>
            <a:pPr defTabSz="342900"/>
            <a:r>
              <a:rPr lang="ru-RU" sz="2400" dirty="0" smtClean="0">
                <a:latin typeface="Avenir Book" panose="02000503020000020003" pitchFamily="2" charset="0"/>
                <a:cs typeface="Garamond"/>
              </a:rPr>
              <a:t>организовать широкое служение Школы Библии. 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32624D5-A94C-C94D-94E1-CA8080339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242509"/>
              </p:ext>
            </p:extLst>
          </p:nvPr>
        </p:nvGraphicFramePr>
        <p:xfrm>
          <a:off x="4889655" y="370244"/>
          <a:ext cx="3789396" cy="440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606">
                <a:tc>
                  <a:txBody>
                    <a:bodyPr/>
                    <a:lstStyle/>
                    <a:p>
                      <a:pPr algn="ctr"/>
                      <a:r>
                        <a:rPr lang="ru-RU" sz="2400" cap="none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РОСТ</a:t>
                      </a:r>
                      <a:endParaRPr lang="en-US" sz="2400" cap="none" dirty="0">
                        <a:solidFill>
                          <a:schemeClr val="bg1"/>
                        </a:solidFill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tx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Община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A</a:t>
                      </a:r>
                    </a:p>
                  </a:txBody>
                  <a:tcPr marL="68580" marR="68580" marT="34290" marB="34290" anchor="ctr">
                    <a:solidFill>
                      <a:schemeClr val="tx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2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Подготовка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venir Book" panose="02000503020000020003" pitchFamily="2" charset="0"/>
                          <a:cs typeface="Garamond"/>
                        </a:rPr>
                        <a:t>Центр здоровья, клубы, кулинарные классы</a:t>
                      </a:r>
                      <a:endParaRPr lang="en-US" sz="15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Сеяние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b="1" i="0" dirty="0" smtClean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  <a:cs typeface="Garamond"/>
                        </a:rPr>
                        <a:t>НЕТ РОСТА</a:t>
                      </a:r>
                      <a:r>
                        <a:rPr lang="en-US" sz="2800" b="1" i="0" dirty="0" smtClean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  <a:cs typeface="Garamond"/>
                        </a:rPr>
                        <a:t>!</a:t>
                      </a:r>
                      <a:endParaRPr lang="en-US" sz="1050" b="1" i="0" dirty="0">
                        <a:solidFill>
                          <a:schemeClr val="bg1"/>
                        </a:solidFill>
                        <a:latin typeface="Avenir Blac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Взращивание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Жатва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venir Book" panose="02000503020000020003" pitchFamily="2" charset="0"/>
                          <a:cs typeface="Garamond"/>
                        </a:rPr>
                        <a:t>Евангельские программы</a:t>
                      </a:r>
                      <a:endParaRPr lang="en-US" sz="18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venir Book" panose="02000503020000020003" pitchFamily="2" charset="0"/>
                          <a:cs typeface="Garamond"/>
                        </a:rPr>
                        <a:t>Сохранение</a:t>
                      </a:r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 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venir Book" panose="02000503020000020003" pitchFamily="2" charset="0"/>
                          <a:cs typeface="Garamond"/>
                        </a:rPr>
                        <a:t>Программы наставничества</a:t>
                      </a:r>
                      <a:endParaRPr lang="en-US" sz="18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6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625327" y="1925619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  <a:endParaRPr lang="ru-RU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1959" y="2861733"/>
            <a:ext cx="2628900" cy="40859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6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942" y="1011220"/>
            <a:ext cx="90010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Община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совершает различные социальные программы, на которых распространяет множество книг и приглашений на библейские уроки (Школа Библии). Каждую осень проходят успешные евангельские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программы 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крещение.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Однако за два года большая часть этих людей не были вовлечены в служение церкви и ушли из нее. Что же можно сделать, чтобы помочь Общине Б?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A0C2F-83F2-EA4A-8EB2-C4F3BEA47EA6}"/>
              </a:ext>
            </a:extLst>
          </p:cNvPr>
          <p:cNvSpPr txBox="1"/>
          <p:nvPr/>
        </p:nvSpPr>
        <p:spPr>
          <a:xfrm>
            <a:off x="4496696" y="80144"/>
            <a:ext cx="3997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Ситуация 2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5924B89-8536-D04E-9F27-48EDD2F880DD}"/>
              </a:ext>
            </a:extLst>
          </p:cNvPr>
          <p:cNvSpPr txBox="1">
            <a:spLocks/>
          </p:cNvSpPr>
          <p:nvPr/>
        </p:nvSpPr>
        <p:spPr>
          <a:xfrm>
            <a:off x="81643" y="1062282"/>
            <a:ext cx="4343063" cy="372322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buNone/>
            </a:pPr>
            <a:r>
              <a:rPr lang="ru-RU" sz="2800" dirty="0" smtClean="0">
                <a:latin typeface="Avenir Book" panose="02000503020000020003" pitchFamily="2" charset="0"/>
                <a:cs typeface="Garamond"/>
              </a:rPr>
              <a:t>Община</a:t>
            </a:r>
            <a:r>
              <a:rPr lang="en-US" sz="2800" dirty="0" smtClean="0">
                <a:latin typeface="Avenir Book" panose="02000503020000020003" pitchFamily="2" charset="0"/>
                <a:cs typeface="Garamond"/>
              </a:rPr>
              <a:t> </a:t>
            </a:r>
            <a:r>
              <a:rPr lang="ru-RU" sz="2800" dirty="0" smtClean="0">
                <a:latin typeface="Avenir Book" panose="02000503020000020003" pitchFamily="2" charset="0"/>
                <a:cs typeface="Garamond"/>
              </a:rPr>
              <a:t>Б</a:t>
            </a:r>
            <a:r>
              <a:rPr lang="en-US" sz="2800" dirty="0" smtClean="0">
                <a:latin typeface="Avenir Book" panose="02000503020000020003" pitchFamily="2" charset="0"/>
                <a:cs typeface="Garamond"/>
              </a:rPr>
              <a:t> </a:t>
            </a:r>
            <a:r>
              <a:rPr lang="ru-RU" sz="2800" dirty="0" smtClean="0">
                <a:latin typeface="Avenir Book" panose="02000503020000020003" pitchFamily="2" charset="0"/>
                <a:cs typeface="Garamond"/>
              </a:rPr>
              <a:t>приобретает новых членов церкви, но не умеет их делать учениками. </a:t>
            </a:r>
          </a:p>
          <a:p>
            <a:pPr marL="0" indent="0" defTabSz="342900">
              <a:buNone/>
            </a:pPr>
            <a:r>
              <a:rPr lang="ru-RU" sz="2800" dirty="0" smtClean="0">
                <a:latin typeface="Avenir Book" panose="02000503020000020003" pitchFamily="2" charset="0"/>
                <a:cs typeface="Garamond"/>
              </a:rPr>
              <a:t>РЕКОМЕНДАЦИИ:</a:t>
            </a:r>
          </a:p>
          <a:p>
            <a:pPr defTabSz="342900"/>
            <a:r>
              <a:rPr lang="ru-RU" sz="2800" dirty="0" smtClean="0">
                <a:latin typeface="Avenir Book" panose="02000503020000020003" pitchFamily="2" charset="0"/>
                <a:cs typeface="Garamond"/>
              </a:rPr>
              <a:t>прикреплять к каждому крещенному наставника.</a:t>
            </a:r>
          </a:p>
          <a:p>
            <a:pPr defTabSz="342900"/>
            <a:r>
              <a:rPr lang="ru-RU" sz="2800" dirty="0" smtClean="0">
                <a:latin typeface="Avenir Book" panose="02000503020000020003" pitchFamily="2" charset="0"/>
                <a:cs typeface="Garamond"/>
              </a:rPr>
              <a:t>интегрировать новых людей в малые группы</a:t>
            </a:r>
          </a:p>
          <a:p>
            <a:pPr defTabSz="342900"/>
            <a:r>
              <a:rPr lang="ru-RU" sz="2800" dirty="0" smtClean="0">
                <a:latin typeface="Avenir Book" panose="02000503020000020003" pitchFamily="2" charset="0"/>
                <a:cs typeface="Garamond"/>
              </a:rPr>
              <a:t>учить их как приводить других к Иисусу.  </a:t>
            </a:r>
            <a:endParaRPr lang="en-US" sz="2800" dirty="0">
              <a:latin typeface="Avenir Book" panose="02000503020000020003" pitchFamily="2" charset="0"/>
              <a:cs typeface="Garamond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532624D5-A94C-C94D-94E1-CA8080339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854114"/>
              </p:ext>
            </p:extLst>
          </p:nvPr>
        </p:nvGraphicFramePr>
        <p:xfrm>
          <a:off x="4889655" y="370244"/>
          <a:ext cx="3789396" cy="440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6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606">
                <a:tc>
                  <a:txBody>
                    <a:bodyPr/>
                    <a:lstStyle/>
                    <a:p>
                      <a:pPr algn="ctr"/>
                      <a:r>
                        <a:rPr lang="ru-RU" sz="2400" cap="none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РОСТ</a:t>
                      </a:r>
                      <a:endParaRPr lang="en-US" sz="2400" cap="none" dirty="0">
                        <a:solidFill>
                          <a:schemeClr val="bg1"/>
                        </a:solidFill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tx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Церковь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B</a:t>
                      </a:r>
                    </a:p>
                  </a:txBody>
                  <a:tcPr marL="68580" marR="68580" marT="34290" marB="34290" anchor="ctr">
                    <a:solidFill>
                      <a:schemeClr val="tx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2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Подготовка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venir Book" panose="02000503020000020003" pitchFamily="2" charset="0"/>
                          <a:cs typeface="Garamond"/>
                        </a:rPr>
                        <a:t>Социальные программы</a:t>
                      </a:r>
                      <a:endParaRPr lang="en-US" sz="16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Сеяние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venir Book" panose="02000503020000020003" pitchFamily="2" charset="0"/>
                          <a:cs typeface="Garamond"/>
                        </a:rPr>
                        <a:t>Распространение литературы</a:t>
                      </a:r>
                      <a:endParaRPr lang="en-US" sz="16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815125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Взращивание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venir Book" panose="02000503020000020003" pitchFamily="2" charset="0"/>
                          <a:cs typeface="Garamond"/>
                        </a:rPr>
                        <a:t>Школа Библии</a:t>
                      </a:r>
                      <a:endParaRPr lang="en-US" sz="16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36344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Жатва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venir Book" panose="02000503020000020003" pitchFamily="2" charset="0"/>
                          <a:cs typeface="Garamond"/>
                        </a:rPr>
                        <a:t>Евангельские программы</a:t>
                      </a:r>
                      <a:endParaRPr lang="en-US" sz="16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venir Book" panose="02000503020000020003" pitchFamily="2" charset="0"/>
                          <a:cs typeface="Garamond"/>
                        </a:rPr>
                        <a:t>Сохранение</a:t>
                      </a:r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 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dirty="0" smtClean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  <a:cs typeface="Garamond"/>
                        </a:rPr>
                        <a:t>НЕТ РОСТА</a:t>
                      </a:r>
                      <a:r>
                        <a:rPr lang="en-US" sz="2000" b="1" i="0" dirty="0" smtClean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  <a:cs typeface="Garamond"/>
                        </a:rPr>
                        <a:t>!</a:t>
                      </a:r>
                      <a:endParaRPr lang="en-US" sz="2000" b="1" i="0" dirty="0">
                        <a:solidFill>
                          <a:schemeClr val="bg1"/>
                        </a:solidFill>
                        <a:latin typeface="Avenir Blac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825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17750" y="190410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  <a:endParaRPr lang="ru-RU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1959" y="2861733"/>
            <a:ext cx="2628900" cy="40859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ВАША ОБЩИНА</a:t>
            </a:r>
            <a:endParaRPr lang="ru-RU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7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942" y="1011220"/>
            <a:ext cx="90010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Община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2800" dirty="0" smtClean="0">
                <a:latin typeface="Avenir Book"/>
                <a:cs typeface="Avenir Book"/>
              </a:rPr>
              <a:t>Члены </a:t>
            </a:r>
            <a:r>
              <a:rPr lang="ru-RU" sz="2800" dirty="0">
                <a:latin typeface="Avenir Book"/>
                <a:cs typeface="Avenir Book"/>
              </a:rPr>
              <a:t>Общины С </a:t>
            </a:r>
            <a:r>
              <a:rPr lang="ru-RU" sz="2800" dirty="0" smtClean="0">
                <a:latin typeface="Avenir Book"/>
                <a:cs typeface="Avenir Book"/>
              </a:rPr>
              <a:t>активно трудятся в интернете, распространяя христианские ролики, песни и др. передачи. Среди подписчиков и зрителей сотни людей изучают библейские уроки. </a:t>
            </a:r>
            <a:r>
              <a:rPr lang="ru-RU" sz="2800" dirty="0">
                <a:latin typeface="Avenir Book"/>
                <a:cs typeface="Avenir Book"/>
              </a:rPr>
              <a:t>У </a:t>
            </a:r>
            <a:r>
              <a:rPr lang="ru-RU" sz="2800" dirty="0" smtClean="0">
                <a:latin typeface="Avenir Book"/>
                <a:cs typeface="Avenir Book"/>
              </a:rPr>
              <a:t>общины </a:t>
            </a:r>
            <a:r>
              <a:rPr lang="ru-RU" sz="2800" dirty="0">
                <a:latin typeface="Avenir Book"/>
                <a:cs typeface="Avenir Book"/>
              </a:rPr>
              <a:t>также есть продуманный план поддержки новых членов церкви, но практически очень мало заинтересовавшихся истиной принимают крещение и становятся членами церкви. Что может сделать Община С для ее роста?</a:t>
            </a:r>
            <a:endParaRPr lang="en-US" sz="2800" dirty="0">
              <a:latin typeface="Avenir Book"/>
              <a:cs typeface="Avenir Book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A0C2F-83F2-EA4A-8EB2-C4F3BEA47EA6}"/>
              </a:ext>
            </a:extLst>
          </p:cNvPr>
          <p:cNvSpPr txBox="1"/>
          <p:nvPr/>
        </p:nvSpPr>
        <p:spPr>
          <a:xfrm>
            <a:off x="4496696" y="80144"/>
            <a:ext cx="3997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Ситуация 3</a:t>
            </a:r>
            <a:endParaRPr lang="en-US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5924B89-8536-D04E-9F27-48EDD2F880DD}"/>
              </a:ext>
            </a:extLst>
          </p:cNvPr>
          <p:cNvSpPr txBox="1">
            <a:spLocks/>
          </p:cNvSpPr>
          <p:nvPr/>
        </p:nvSpPr>
        <p:spPr>
          <a:xfrm>
            <a:off x="146957" y="1224366"/>
            <a:ext cx="4277749" cy="372322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lnSpc>
                <a:spcPct val="120000"/>
              </a:lnSpc>
              <a:buNone/>
            </a:pPr>
            <a:r>
              <a:rPr lang="ru-RU" sz="2800" dirty="0" smtClean="0">
                <a:latin typeface="Avenir Book" panose="02000503020000020003" pitchFamily="2" charset="0"/>
                <a:cs typeface="Garamond"/>
              </a:rPr>
              <a:t>Община С нужно усилить практическое служение, посредством программ Здоровья, а также других социальных программ. Община, к сожалению, не видит преимущество в проведении регулярных евангельских программ, где люди могут принять решение следовать за Христом и принимать крещение.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4548BE3-5AAD-334A-9143-45C8FF516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070281"/>
              </p:ext>
            </p:extLst>
          </p:nvPr>
        </p:nvGraphicFramePr>
        <p:xfrm>
          <a:off x="4645151" y="370244"/>
          <a:ext cx="4033900" cy="440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606">
                <a:tc>
                  <a:txBody>
                    <a:bodyPr/>
                    <a:lstStyle/>
                    <a:p>
                      <a:pPr algn="ctr"/>
                      <a:r>
                        <a:rPr lang="ru-RU" sz="2400" cap="none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РОСТ</a:t>
                      </a:r>
                      <a:endParaRPr lang="en-US" sz="2400" cap="none" dirty="0">
                        <a:solidFill>
                          <a:schemeClr val="bg1"/>
                        </a:solidFill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tx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Церковь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Avenir Book" panose="02000503020000020003" pitchFamily="2" charset="0"/>
                          <a:cs typeface="Garamond"/>
                        </a:rPr>
                        <a:t>C</a:t>
                      </a:r>
                    </a:p>
                  </a:txBody>
                  <a:tcPr marL="68580" marR="68580" marT="34290" marB="34290" anchor="ctr">
                    <a:solidFill>
                      <a:schemeClr val="tx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25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Подготовка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  <a:cs typeface="Garamond"/>
                        </a:rPr>
                        <a:t>НЕТ РОСТА</a:t>
                      </a: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  <a:cs typeface="Garamond"/>
                        </a:rPr>
                        <a:t>!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venir Blac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Сеяние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venir Book" panose="02000503020000020003" pitchFamily="2" charset="0"/>
                          <a:cs typeface="Garamond"/>
                        </a:rPr>
                        <a:t>Распространение литературы</a:t>
                      </a:r>
                      <a:endParaRPr lang="en-US" sz="18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815125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Взращивание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venir Book" panose="02000503020000020003" pitchFamily="2" charset="0"/>
                          <a:cs typeface="Garamond"/>
                        </a:rPr>
                        <a:t>Школа Библии</a:t>
                      </a:r>
                      <a:endParaRPr lang="en-US" sz="18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36344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Жатва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  <a:cs typeface="Garamond"/>
                        </a:rPr>
                        <a:t>НЕТ РОСТА</a:t>
                      </a:r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Avenir Black" panose="02000503020000020003" pitchFamily="2" charset="0"/>
                          <a:cs typeface="Garamond"/>
                        </a:rPr>
                        <a:t>!</a:t>
                      </a:r>
                      <a:endParaRPr lang="en-US" sz="1800" b="1" i="0" dirty="0">
                        <a:solidFill>
                          <a:schemeClr val="bg1"/>
                        </a:solidFill>
                        <a:latin typeface="Avenir Blac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53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venir Book" panose="02000503020000020003" pitchFamily="2" charset="0"/>
                          <a:cs typeface="Garamond"/>
                        </a:rPr>
                        <a:t>Сохранение</a:t>
                      </a:r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 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venir Book" panose="02000503020000020003" pitchFamily="2" charset="0"/>
                          <a:cs typeface="Garamond"/>
                        </a:rPr>
                        <a:t>Программы наставничества</a:t>
                      </a:r>
                      <a:endParaRPr lang="en-US" sz="2000" dirty="0">
                        <a:latin typeface="Avenir Book" panose="02000503020000020003" pitchFamily="2" charset="0"/>
                        <a:cs typeface="Garamond"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95693" y="77874"/>
            <a:ext cx="1594884" cy="900321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86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603351" y="436132"/>
            <a:ext cx="4514743" cy="17907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Тема: анализ потенциала общины к росту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328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6220" y="1367805"/>
            <a:ext cx="5287383" cy="857250"/>
          </a:xfrm>
        </p:spPr>
        <p:txBody>
          <a:bodyPr/>
          <a:lstStyle/>
          <a:p>
            <a:r>
              <a:rPr lang="ru-RU" dirty="0" smtClean="0"/>
              <a:t>Другие ситуации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10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552802" y="2904407"/>
            <a:ext cx="203601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7750" y="190410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  <a:endParaRPr lang="ru-RU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9090" y="173706"/>
            <a:ext cx="3506995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только жатва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43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2802" y="2904407"/>
            <a:ext cx="203601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7750" y="190410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  <a:endParaRPr lang="ru-RU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9091" y="173705"/>
            <a:ext cx="2323654" cy="321495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только занимаемся благотвори-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тельностью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552802" y="2904407"/>
            <a:ext cx="203601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7750" y="190410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  <a:endParaRPr lang="ru-RU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1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2802" y="2904407"/>
            <a:ext cx="203601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17750" y="1904104"/>
            <a:ext cx="1987197" cy="77472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РОСТ</a:t>
            </a:r>
            <a:endParaRPr lang="ru-RU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6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2902" y="809481"/>
            <a:ext cx="49547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 smtClean="0">
                <a:latin typeface="Avenir Book"/>
                <a:cs typeface="Avenir Book"/>
              </a:rPr>
              <a:t>В каждой местной общине должны быть </a:t>
            </a:r>
            <a:r>
              <a:rPr lang="ru-RU" sz="3200" b="1" u="sng" dirty="0" smtClean="0">
                <a:latin typeface="Avenir Book"/>
                <a:cs typeface="Avenir Book"/>
              </a:rPr>
              <a:t>комплексные планы</a:t>
            </a:r>
            <a:r>
              <a:rPr lang="ru-RU" sz="3200" dirty="0" smtClean="0">
                <a:latin typeface="Avenir Book"/>
                <a:cs typeface="Avenir Book"/>
              </a:rPr>
              <a:t>, которые реализуют </a:t>
            </a:r>
            <a:r>
              <a:rPr lang="ru-RU" sz="3200" b="1" u="sng" dirty="0" smtClean="0">
                <a:latin typeface="Avenir Book"/>
                <a:cs typeface="Avenir Book"/>
              </a:rPr>
              <a:t>все пять этапов </a:t>
            </a:r>
            <a:r>
              <a:rPr lang="ru-RU" sz="3200" dirty="0" smtClean="0">
                <a:latin typeface="Avenir Book"/>
                <a:cs typeface="Avenir Book"/>
              </a:rPr>
              <a:t>евангельского цикла. </a:t>
            </a:r>
            <a:endParaRPr lang="en-US" sz="3200" dirty="0">
              <a:latin typeface="Avenir Book"/>
              <a:cs typeface="Avenir Boo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65090" y="1701706"/>
            <a:ext cx="1654556" cy="75998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74362" y="2611958"/>
            <a:ext cx="2036011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78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5600" y="1012681"/>
            <a:ext cx="4851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 smtClean="0">
                <a:latin typeface="Avenir Book"/>
                <a:cs typeface="Avenir Book"/>
              </a:rPr>
              <a:t>ЗАДАНИЕ:</a:t>
            </a:r>
          </a:p>
          <a:p>
            <a:pPr>
              <a:spcAft>
                <a:spcPts val="1200"/>
              </a:spcAft>
            </a:pPr>
            <a:r>
              <a:rPr lang="ru-RU" sz="3200" dirty="0" smtClean="0">
                <a:latin typeface="Avenir Book"/>
                <a:cs typeface="Avenir Book"/>
              </a:rPr>
              <a:t>Оцените потенциал вашей общины</a:t>
            </a:r>
          </a:p>
          <a:p>
            <a:pPr>
              <a:spcAft>
                <a:spcPts val="1200"/>
              </a:spcAft>
            </a:pPr>
            <a:r>
              <a:rPr lang="ru-RU" sz="3200" b="1" dirty="0" smtClean="0">
                <a:latin typeface="Avenir Black" charset="0"/>
                <a:ea typeface="Avenir Black" charset="0"/>
                <a:cs typeface="Avenir Black" charset="0"/>
              </a:rPr>
              <a:t>(см. папка, мастер-класс 1)</a:t>
            </a:r>
            <a:endParaRPr lang="en-US" sz="3200" b="1" dirty="0">
              <a:latin typeface="Avenir Black" charset="0"/>
              <a:ea typeface="Avenir Black" charset="0"/>
              <a:cs typeface="Avenir Black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55" y="1230098"/>
            <a:ext cx="1986437" cy="19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7" y="1495932"/>
            <a:ext cx="8669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venir Black"/>
                <a:cs typeface="Avenir Black"/>
              </a:rPr>
              <a:t> Цель Подготовка</a:t>
            </a:r>
            <a:r>
              <a:rPr lang="en-US" sz="3600" b="1" dirty="0" smtClean="0">
                <a:latin typeface="Avenir Book"/>
                <a:cs typeface="Avenir Book"/>
              </a:rPr>
              <a:t>: </a:t>
            </a:r>
            <a:endParaRPr lang="en-US" sz="3600" b="1" dirty="0">
              <a:latin typeface="Avenir Book"/>
              <a:cs typeface="Avenir Book"/>
            </a:endParaRPr>
          </a:p>
          <a:p>
            <a:pPr marL="571500" indent="-571500">
              <a:buFont typeface="Wingdings" charset="2"/>
              <a:buChar char="ü"/>
            </a:pPr>
            <a:endParaRPr lang="en-US" b="1" dirty="0">
              <a:solidFill>
                <a:srgbClr val="006700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Avenir Book"/>
                <a:cs typeface="Avenir Book"/>
              </a:rPr>
              <a:t>Широкое социальное Служение и служение здоровья</a:t>
            </a:r>
            <a:endParaRPr lang="en-US" sz="3600" b="1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i="1" dirty="0" smtClean="0">
                <a:solidFill>
                  <a:schemeClr val="tx2"/>
                </a:solidFill>
                <a:latin typeface="Avenir Book"/>
                <a:cs typeface="Avenir Book"/>
              </a:rPr>
              <a:t>в каждой местной общине</a:t>
            </a:r>
            <a:endParaRPr lang="en-US" sz="3600" i="1" dirty="0">
              <a:solidFill>
                <a:schemeClr val="tx2"/>
              </a:solidFill>
              <a:latin typeface="Avenir Book"/>
              <a:cs typeface="Avenir Book"/>
            </a:endParaRPr>
          </a:p>
          <a:p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060" y="160479"/>
            <a:ext cx="1562987" cy="85010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213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7" y="1495932"/>
            <a:ext cx="8669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venir Black"/>
                <a:cs typeface="Avenir Black"/>
              </a:rPr>
              <a:t>Цель Сеяние</a:t>
            </a:r>
            <a:r>
              <a:rPr lang="en-US" sz="3600" b="1" dirty="0" smtClean="0">
                <a:latin typeface="Avenir Book"/>
                <a:cs typeface="Avenir Book"/>
              </a:rPr>
              <a:t>: </a:t>
            </a:r>
            <a:endParaRPr lang="en-US" sz="3600" b="1" dirty="0">
              <a:latin typeface="Avenir Book"/>
              <a:cs typeface="Avenir Book"/>
            </a:endParaRPr>
          </a:p>
          <a:p>
            <a:pPr marL="571500" indent="-571500">
              <a:buFont typeface="Wingdings" charset="2"/>
              <a:buChar char="ü"/>
            </a:pPr>
            <a:endParaRPr lang="en-US" b="1" dirty="0">
              <a:solidFill>
                <a:srgbClr val="006700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b="1" dirty="0" smtClean="0">
                <a:solidFill>
                  <a:srgbClr val="6F2E16"/>
                </a:solidFill>
                <a:latin typeface="Avenir Book"/>
                <a:cs typeface="Avenir Book"/>
              </a:rPr>
              <a:t>Активное </a:t>
            </a:r>
            <a:endParaRPr lang="en-US" sz="3600" b="1" dirty="0">
              <a:solidFill>
                <a:srgbClr val="6F2E16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b="1" dirty="0" smtClean="0">
                <a:solidFill>
                  <a:srgbClr val="6F2E16"/>
                </a:solidFill>
                <a:latin typeface="Avenir Book"/>
                <a:cs typeface="Avenir Book"/>
              </a:rPr>
              <a:t>Литературное </a:t>
            </a:r>
            <a:r>
              <a:rPr lang="en-US" sz="3600" b="1" dirty="0" smtClean="0">
                <a:solidFill>
                  <a:srgbClr val="6F2E16"/>
                </a:solidFill>
                <a:latin typeface="Avenir Book"/>
                <a:cs typeface="Avenir Book"/>
              </a:rPr>
              <a:t> </a:t>
            </a:r>
            <a:r>
              <a:rPr lang="en-US" sz="3600" b="1" dirty="0">
                <a:solidFill>
                  <a:srgbClr val="6F2E16"/>
                </a:solidFill>
                <a:latin typeface="Avenir Book"/>
                <a:cs typeface="Avenir Book"/>
              </a:rPr>
              <a:t>&amp; </a:t>
            </a:r>
            <a:r>
              <a:rPr lang="ru-RU" sz="3600" b="1" dirty="0" smtClean="0">
                <a:solidFill>
                  <a:srgbClr val="6F2E16"/>
                </a:solidFill>
                <a:latin typeface="Avenir Book"/>
                <a:cs typeface="Avenir Book"/>
              </a:rPr>
              <a:t>Медиа Служение</a:t>
            </a:r>
            <a:r>
              <a:rPr lang="en-US" sz="3600" b="1" dirty="0" smtClean="0">
                <a:solidFill>
                  <a:srgbClr val="6F2E16"/>
                </a:solidFill>
                <a:latin typeface="Avenir Book"/>
                <a:cs typeface="Avenir Book"/>
              </a:rPr>
              <a:t> </a:t>
            </a:r>
            <a:endParaRPr lang="en-US" sz="3600" b="1" dirty="0">
              <a:solidFill>
                <a:srgbClr val="6F2E16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i="1" dirty="0" smtClean="0">
                <a:solidFill>
                  <a:srgbClr val="6F2E16"/>
                </a:solidFill>
                <a:latin typeface="Avenir Book"/>
                <a:cs typeface="Avenir Book"/>
              </a:rPr>
              <a:t>в каждой местной общине</a:t>
            </a:r>
            <a:endParaRPr lang="en-US" sz="3600" i="1" dirty="0">
              <a:solidFill>
                <a:srgbClr val="6F2E16"/>
              </a:solidFill>
              <a:latin typeface="Avenir Book"/>
              <a:cs typeface="Avenir Book"/>
            </a:endParaRPr>
          </a:p>
          <a:p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060" y="160479"/>
            <a:ext cx="1552354" cy="85010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01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7" y="1495932"/>
            <a:ext cx="8669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venir Black"/>
                <a:cs typeface="Avenir Black"/>
              </a:rPr>
              <a:t>Цель Взращивание</a:t>
            </a:r>
            <a:r>
              <a:rPr lang="en-US" sz="3600" b="1" dirty="0" smtClean="0">
                <a:latin typeface="Avenir Book"/>
                <a:cs typeface="Avenir Book"/>
              </a:rPr>
              <a:t>: </a:t>
            </a:r>
            <a:endParaRPr lang="en-US" sz="3600" b="1" dirty="0">
              <a:latin typeface="Avenir Book"/>
              <a:cs typeface="Avenir Book"/>
            </a:endParaRPr>
          </a:p>
          <a:p>
            <a:pPr marL="571500" indent="-571500">
              <a:buFont typeface="Wingdings" charset="2"/>
              <a:buChar char="ü"/>
            </a:pPr>
            <a:endParaRPr lang="en-US" b="1" dirty="0">
              <a:solidFill>
                <a:srgbClr val="006700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b="1" dirty="0" smtClean="0">
                <a:solidFill>
                  <a:srgbClr val="006700"/>
                </a:solidFill>
                <a:latin typeface="Avenir Book"/>
                <a:cs typeface="Avenir Book"/>
              </a:rPr>
              <a:t>Сильное и живое</a:t>
            </a:r>
            <a:endParaRPr lang="en-US" sz="3600" b="1" dirty="0">
              <a:solidFill>
                <a:srgbClr val="006700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b="1" dirty="0" smtClean="0">
                <a:solidFill>
                  <a:srgbClr val="006700"/>
                </a:solidFill>
                <a:latin typeface="Avenir Book"/>
                <a:cs typeface="Avenir Book"/>
              </a:rPr>
              <a:t>Служение Библейских уроков</a:t>
            </a:r>
            <a:endParaRPr lang="en-US" sz="3600" b="1" dirty="0">
              <a:solidFill>
                <a:srgbClr val="006700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i="1" dirty="0" smtClean="0">
                <a:solidFill>
                  <a:srgbClr val="006700"/>
                </a:solidFill>
                <a:latin typeface="Avenir Book"/>
                <a:cs typeface="Avenir Book"/>
              </a:rPr>
              <a:t>в каждой местной общине</a:t>
            </a:r>
            <a:endParaRPr lang="en-US" sz="3600" i="1" dirty="0">
              <a:solidFill>
                <a:srgbClr val="006700"/>
              </a:solidFill>
              <a:latin typeface="Avenir Book"/>
              <a:cs typeface="Avenir Book"/>
            </a:endParaRPr>
          </a:p>
          <a:p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060" y="160479"/>
            <a:ext cx="1552354" cy="85010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40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BB219-996B-8A44-A084-669B657DF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92" y="144075"/>
            <a:ext cx="4823934" cy="463839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744965" y="3014134"/>
            <a:ext cx="2628900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ОБЩИНЫ</a:t>
            </a:r>
            <a:endParaRPr lang="ru-RU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44965" y="1715289"/>
            <a:ext cx="2415277" cy="98505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>
          <a:xfrm>
            <a:off x="5637007" y="-1"/>
            <a:ext cx="3173506" cy="3700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Анализ потенциала общины </a:t>
            </a:r>
          </a:p>
          <a:p>
            <a:r>
              <a:rPr lang="ru-RU" dirty="0" smtClean="0"/>
              <a:t>с точки зрения ев. цикла РОСТ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1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7" y="1495932"/>
            <a:ext cx="8669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venir Black"/>
                <a:cs typeface="Avenir Black"/>
              </a:rPr>
              <a:t>Цель Жатва</a:t>
            </a:r>
            <a:r>
              <a:rPr lang="en-US" sz="3600" b="1" dirty="0" smtClean="0">
                <a:latin typeface="Avenir Book"/>
                <a:cs typeface="Avenir Book"/>
              </a:rPr>
              <a:t>: </a:t>
            </a:r>
            <a:endParaRPr lang="en-US" sz="3600" b="1" dirty="0">
              <a:latin typeface="Avenir Book"/>
              <a:cs typeface="Avenir Book"/>
            </a:endParaRPr>
          </a:p>
          <a:p>
            <a:pPr marL="571500" indent="-571500">
              <a:buFont typeface="Wingdings" charset="2"/>
              <a:buChar char="ü"/>
            </a:pPr>
            <a:endParaRPr lang="en-US" b="1" dirty="0">
              <a:solidFill>
                <a:srgbClr val="006700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b="1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Регулярные Евангельские программы и призывы</a:t>
            </a:r>
            <a:endParaRPr lang="en-US" sz="3600" b="1" dirty="0">
              <a:ln w="3175">
                <a:solidFill>
                  <a:srgbClr val="D98A15"/>
                </a:solidFill>
              </a:ln>
              <a:solidFill>
                <a:srgbClr val="EEA116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i="1" dirty="0" smtClean="0">
                <a:ln w="3175">
                  <a:solidFill>
                    <a:srgbClr val="D98A15"/>
                  </a:solidFill>
                </a:ln>
                <a:solidFill>
                  <a:srgbClr val="EEA116"/>
                </a:solidFill>
                <a:latin typeface="Avenir Book"/>
                <a:cs typeface="Avenir Book"/>
              </a:rPr>
              <a:t>в каждой местной общине</a:t>
            </a:r>
            <a:endParaRPr lang="en-US" sz="3600" i="1" dirty="0">
              <a:ln w="3175">
                <a:solidFill>
                  <a:srgbClr val="D98A15"/>
                </a:solidFill>
              </a:ln>
              <a:solidFill>
                <a:srgbClr val="EEA116"/>
              </a:solidFill>
              <a:latin typeface="Avenir Book"/>
              <a:cs typeface="Avenir Book"/>
            </a:endParaRPr>
          </a:p>
          <a:p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060" y="160479"/>
            <a:ext cx="1552354" cy="85010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7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7" y="1495932"/>
            <a:ext cx="86698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venir Black"/>
                <a:cs typeface="Avenir Black"/>
              </a:rPr>
              <a:t>Цель Сохранение</a:t>
            </a:r>
            <a:r>
              <a:rPr lang="en-US" sz="3600" b="1" dirty="0" smtClean="0">
                <a:latin typeface="Avenir Book"/>
                <a:cs typeface="Avenir Book"/>
              </a:rPr>
              <a:t>: </a:t>
            </a:r>
            <a:endParaRPr lang="en-US" sz="3600" b="1" dirty="0">
              <a:latin typeface="Avenir Book"/>
              <a:cs typeface="Avenir Book"/>
            </a:endParaRPr>
          </a:p>
          <a:p>
            <a:pPr marL="571500" indent="-571500">
              <a:buFont typeface="Wingdings" charset="2"/>
              <a:buChar char="ü"/>
            </a:pPr>
            <a:endParaRPr lang="en-US" b="1" dirty="0">
              <a:solidFill>
                <a:srgbClr val="006700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venir Book"/>
                <a:cs typeface="Avenir Book"/>
              </a:rPr>
              <a:t>Вовлечение в Служение и обучение </a:t>
            </a:r>
            <a:r>
              <a:rPr lang="ru-RU" sz="3600" b="1" dirty="0" err="1" smtClean="0">
                <a:solidFill>
                  <a:srgbClr val="C00000"/>
                </a:solidFill>
                <a:latin typeface="Avenir Book"/>
                <a:cs typeface="Avenir Book"/>
              </a:rPr>
              <a:t>благовестию</a:t>
            </a:r>
            <a:endParaRPr lang="en-US" sz="3600" b="1" dirty="0">
              <a:solidFill>
                <a:srgbClr val="C00000"/>
              </a:solidFill>
              <a:latin typeface="Avenir Book"/>
              <a:cs typeface="Avenir Book"/>
            </a:endParaRPr>
          </a:p>
          <a:p>
            <a:pPr algn="ctr"/>
            <a:r>
              <a:rPr lang="ru-RU" sz="3600" i="1" dirty="0" smtClean="0">
                <a:solidFill>
                  <a:srgbClr val="C00000"/>
                </a:solidFill>
                <a:latin typeface="Avenir Book"/>
                <a:cs typeface="Avenir Book"/>
              </a:rPr>
              <a:t>в каждой местной общине</a:t>
            </a:r>
            <a:endParaRPr lang="en-US" sz="3600" i="1" dirty="0">
              <a:solidFill>
                <a:srgbClr val="C00000"/>
              </a:solidFill>
              <a:latin typeface="Avenir Book"/>
              <a:cs typeface="Avenir Book"/>
            </a:endParaRPr>
          </a:p>
          <a:p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060" y="160479"/>
            <a:ext cx="1552354" cy="85010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7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8368" y="160479"/>
            <a:ext cx="4005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Фокус на Молитве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776" y="1693342"/>
            <a:ext cx="8214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Book"/>
                <a:cs typeface="Avenir Book"/>
              </a:rPr>
              <a:t>“</a:t>
            </a:r>
            <a:r>
              <a:rPr lang="ru-RU" sz="3200" dirty="0" smtClean="0">
                <a:latin typeface="Avenir Book"/>
                <a:cs typeface="Avenir Book"/>
              </a:rPr>
              <a:t>Я насадил, Аполлос поливал</a:t>
            </a:r>
            <a:r>
              <a:rPr lang="mr-IN" sz="3200" dirty="0" smtClean="0">
                <a:latin typeface="Avenir Book"/>
                <a:cs typeface="Avenir Book"/>
              </a:rPr>
              <a:t>…</a:t>
            </a:r>
            <a:r>
              <a:rPr lang="en-US" sz="3200" dirty="0" smtClean="0">
                <a:latin typeface="Avenir Book"/>
                <a:cs typeface="Avenir Book"/>
              </a:rPr>
              <a:t>  </a:t>
            </a:r>
            <a:endParaRPr lang="en-US" sz="3200" dirty="0">
              <a:latin typeface="Avenir Book"/>
              <a:cs typeface="Avenir Book"/>
            </a:endParaRPr>
          </a:p>
          <a:p>
            <a:pPr algn="ctr"/>
            <a:r>
              <a:rPr lang="ru-RU" sz="4000" b="1" dirty="0" smtClean="0">
                <a:latin typeface="Avenir Black" charset="0"/>
                <a:ea typeface="Avenir Black" charset="0"/>
                <a:cs typeface="Avenir Black" charset="0"/>
              </a:rPr>
              <a:t>но возрастил Бог</a:t>
            </a:r>
            <a:r>
              <a:rPr lang="en-US" sz="4000" b="1" dirty="0" smtClean="0">
                <a:latin typeface="Avenir Black" charset="0"/>
                <a:ea typeface="Avenir Black" charset="0"/>
                <a:cs typeface="Avenir Black" charset="0"/>
              </a:rPr>
              <a:t>.</a:t>
            </a:r>
            <a:endParaRPr lang="en-US" sz="4000" b="1" dirty="0">
              <a:latin typeface="Avenir Black" charset="0"/>
              <a:ea typeface="Avenir Black" charset="0"/>
              <a:cs typeface="Avenir Blac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7894" y="3631992"/>
            <a:ext cx="435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Avenir Book"/>
                <a:cs typeface="Avenir Book"/>
              </a:rPr>
              <a:t>1 </a:t>
            </a:r>
            <a:r>
              <a:rPr lang="ru-RU" sz="2800" i="1" dirty="0" smtClean="0">
                <a:latin typeface="Avenir Book"/>
                <a:cs typeface="Avenir Book"/>
              </a:rPr>
              <a:t>Коринфянам</a:t>
            </a:r>
            <a:r>
              <a:rPr lang="en-US" sz="2800" i="1" dirty="0" smtClean="0">
                <a:latin typeface="Avenir Book"/>
                <a:cs typeface="Avenir Book"/>
              </a:rPr>
              <a:t> </a:t>
            </a:r>
            <a:r>
              <a:rPr lang="en-US" sz="2800" i="1" dirty="0">
                <a:latin typeface="Avenir Book"/>
                <a:cs typeface="Avenir Book"/>
              </a:rPr>
              <a:t>3:6</a:t>
            </a:r>
            <a:endParaRPr lang="en-US" sz="2800" dirty="0">
              <a:latin typeface="Avenir Book"/>
              <a:cs typeface="Avenir Book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060" y="160479"/>
            <a:ext cx="1552354" cy="85010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15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266221-883C-A04C-A970-79DF3B36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4EB15A-8646-694A-8315-724AF25302D5}"/>
              </a:ext>
            </a:extLst>
          </p:cNvPr>
          <p:cNvSpPr txBox="1"/>
          <p:nvPr/>
        </p:nvSpPr>
        <p:spPr>
          <a:xfrm>
            <a:off x="124359" y="494871"/>
            <a:ext cx="9019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Серия </a:t>
            </a:r>
            <a:r>
              <a:rPr lang="ru-RU" sz="3600" b="1" dirty="0" smtClean="0">
                <a:solidFill>
                  <a:prstClr val="black"/>
                </a:solidFill>
                <a:latin typeface="Avenir Black" panose="02000503020000020003" pitchFamily="2" charset="0"/>
              </a:rPr>
              <a:t>пособий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+mn-cs"/>
              </a:rPr>
              <a:t>«РОСТ»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AF2A36-5D90-3C46-89D2-EDC292B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17" y="1610072"/>
            <a:ext cx="2524786" cy="2427679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194100" y="3020736"/>
            <a:ext cx="1441524" cy="30480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ВАШЕЙ ЦЕРКВИ</a:t>
            </a:r>
            <a:endParaRPr lang="ru-RU" sz="1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74009" y="2464146"/>
            <a:ext cx="1265530" cy="488604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3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00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795" y="1320821"/>
            <a:ext cx="8146532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89">
              <a:lnSpc>
                <a:spcPct val="150000"/>
              </a:lnSpc>
              <a:defRPr/>
            </a:pP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«Каждая </a:t>
            </a:r>
            <a:r>
              <a:rPr lang="ru-RU" sz="3200" dirty="0">
                <a:solidFill>
                  <a:prstClr val="black"/>
                </a:solidFill>
                <a:latin typeface="Avenir Book"/>
                <a:cs typeface="Avenir Book"/>
              </a:rPr>
              <a:t>община должна быть школой подготовки христианских </a:t>
            </a:r>
            <a:r>
              <a:rPr lang="ru-RU" sz="3200" dirty="0" smtClean="0">
                <a:solidFill>
                  <a:prstClr val="black"/>
                </a:solidFill>
                <a:latin typeface="Avenir Book"/>
                <a:cs typeface="Avenir Book"/>
              </a:rPr>
              <a:t>работников»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/>
              <a:cs typeface="Avenir Boo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6B21D-863C-3D4D-99F3-2A903983D92D}"/>
              </a:ext>
            </a:extLst>
          </p:cNvPr>
          <p:cNvSpPr txBox="1"/>
          <p:nvPr/>
        </p:nvSpPr>
        <p:spPr>
          <a:xfrm>
            <a:off x="4657000" y="4357256"/>
            <a:ext cx="4487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Христианское служение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, </a:t>
            </a:r>
            <a:r>
              <a:rPr lang="ru-RU" sz="2000" dirty="0" err="1" smtClean="0">
                <a:solidFill>
                  <a:prstClr val="black"/>
                </a:solidFill>
                <a:latin typeface="Avenir Book"/>
                <a:cs typeface="Avenir Book"/>
              </a:rPr>
              <a:t>стр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cs typeface="Avenir Book"/>
              </a:rPr>
              <a:t>59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060" y="160479"/>
            <a:ext cx="1552354" cy="85010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90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68" y="1370815"/>
            <a:ext cx="86698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nir Book"/>
              <a:ea typeface="+mn-ea"/>
              <a:cs typeface="Avenir Book"/>
            </a:endParaRPr>
          </a:p>
          <a:p>
            <a:pPr lvl="0" algn="ctr" defTabSz="685800">
              <a:defRPr/>
            </a:pPr>
            <a:r>
              <a:rPr lang="en-US" sz="4800" b="1" smtClean="0">
                <a:solidFill>
                  <a:srgbClr val="C00000"/>
                </a:solidFill>
                <a:latin typeface="Noto Sans SemiCondensed ExtraBo" panose="020B0502040504020204" pitchFamily="34" charset="0"/>
                <a:ea typeface="Noto Sans SemiCondensed ExtraBo" panose="020B0502040504020204" pitchFamily="34" charset="0"/>
                <a:cs typeface="Noto Sans SemiCondensed ExtraBo" panose="020B0502040504020204" pitchFamily="34" charset="0"/>
              </a:rPr>
              <a:t>rost.esd.adventist.org</a:t>
            </a:r>
            <a:endParaRPr lang="en-US" sz="3200" b="1" dirty="0">
              <a:solidFill>
                <a:srgbClr val="C00000"/>
              </a:solidFill>
              <a:latin typeface="Noto Sans SemiCondensed ExtraBo" panose="020B0502040504020204" pitchFamily="34" charset="0"/>
              <a:ea typeface="Noto Sans SemiCondensed ExtraBo" panose="020B0502040504020204" pitchFamily="34" charset="0"/>
              <a:cs typeface="Noto Sans SemiCondensed ExtraBo" panose="020B0502040504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Noto Sans SemiCondensed ExtraBo" panose="020B0502040504020204" pitchFamily="34" charset="0"/>
              <a:ea typeface="Noto Sans SemiCondensed ExtraBo" panose="020B0502040504020204" pitchFamily="34" charset="0"/>
              <a:cs typeface="Noto Sans SemiCondensed ExtraBo" panose="020B050204050402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 SemiCondensed ExtraBo" panose="020B0502040504020204" pitchFamily="34" charset="0"/>
                <a:ea typeface="Noto Sans SemiCondensed ExtraBo" panose="020B0502040504020204" pitchFamily="34" charset="0"/>
                <a:cs typeface="Noto Sans SemiCondensed ExtraBo" panose="020B0502040504020204" pitchFamily="34" charset="0"/>
              </a:rPr>
              <a:t>Обучающие видео, Учебное пособие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oto Sans SemiCondensed ExtraBo" panose="020B0502040504020204" pitchFamily="34" charset="0"/>
                <a:ea typeface="Noto Sans SemiCondensed ExtraBo" panose="020B0502040504020204" pitchFamily="34" charset="0"/>
                <a:cs typeface="Noto Sans SemiCondensed ExtraBo" panose="020B0502040504020204" pitchFamily="34" charset="0"/>
              </a:rPr>
              <a:t> и другие материалы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200" b="1" dirty="0">
              <a:latin typeface="Noto Sans SemiCondensed ExtraBo" panose="020B0502040504020204" pitchFamily="34" charset="0"/>
              <a:ea typeface="Noto Sans SemiCondensed ExtraBo" panose="020B0502040504020204" pitchFamily="34" charset="0"/>
              <a:cs typeface="Noto Sans SemiCondensed ExtraBo" panose="020B0502040504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060" y="160479"/>
            <a:ext cx="1552354" cy="850109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РОСТ</a:t>
            </a:r>
            <a:endParaRPr lang="ru-RU" sz="7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72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28992242"/>
              </p:ext>
            </p:extLst>
          </p:nvPr>
        </p:nvGraphicFramePr>
        <p:xfrm>
          <a:off x="2753208" y="1248498"/>
          <a:ext cx="6390792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12882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У каждой общины есть свои сильные и слабые стороны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85682655"/>
              </p:ext>
            </p:extLst>
          </p:nvPr>
        </p:nvGraphicFramePr>
        <p:xfrm>
          <a:off x="2950718" y="1257014"/>
          <a:ext cx="6088179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8292" y="100331"/>
            <a:ext cx="8518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venir Book"/>
                <a:cs typeface="Avenir Book"/>
              </a:rPr>
              <a:t>Потенциал Роста общины</a:t>
            </a:r>
            <a:endParaRPr lang="en-US" sz="3200" b="1" dirty="0">
              <a:latin typeface="Avenir Book"/>
              <a:cs typeface="Avenir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292" y="1603345"/>
            <a:ext cx="29763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Avenir Book"/>
                <a:cs typeface="Avenir Book"/>
              </a:rPr>
              <a:t>У каждой общины разные сильные </a:t>
            </a:r>
            <a:r>
              <a:rPr lang="ru-RU" sz="3200" dirty="0">
                <a:latin typeface="Avenir Black"/>
                <a:cs typeface="Avenir Book"/>
              </a:rPr>
              <a:t>и</a:t>
            </a:r>
            <a:r>
              <a:rPr lang="en-US" sz="3200" dirty="0" smtClean="0">
                <a:latin typeface="Avenir Black"/>
                <a:cs typeface="Avenir Black"/>
              </a:rPr>
              <a:t> </a:t>
            </a:r>
            <a:r>
              <a:rPr lang="ru-RU" sz="3200" dirty="0" smtClean="0">
                <a:latin typeface="Avenir Black"/>
                <a:cs typeface="Avenir Black"/>
              </a:rPr>
              <a:t>слабые стороны</a:t>
            </a:r>
            <a:endParaRPr lang="en-US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5245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253656390"/>
              </p:ext>
            </p:extLst>
          </p:nvPr>
        </p:nvGraphicFramePr>
        <p:xfrm>
          <a:off x="2753208" y="1248498"/>
          <a:ext cx="6390792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8711" y="115608"/>
            <a:ext cx="8329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venir Book"/>
                <a:cs typeface="Avenir Book"/>
              </a:rPr>
              <a:t>Необходимо оценить слабые и сильные стороны </a:t>
            </a:r>
            <a:r>
              <a:rPr lang="ru-RU" sz="2800" b="1" dirty="0" err="1" smtClean="0">
                <a:latin typeface="Avenir Book"/>
                <a:cs typeface="Avenir Book"/>
              </a:rPr>
              <a:t>благовестия</a:t>
            </a:r>
            <a:r>
              <a:rPr lang="ru-RU" sz="2800" b="1" dirty="0" smtClean="0">
                <a:latin typeface="Avenir Book"/>
                <a:cs typeface="Avenir Book"/>
              </a:rPr>
              <a:t> общины</a:t>
            </a:r>
            <a:endParaRPr lang="en-US" sz="28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2660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04362385"/>
              </p:ext>
            </p:extLst>
          </p:nvPr>
        </p:nvGraphicFramePr>
        <p:xfrm>
          <a:off x="2753208" y="1248498"/>
          <a:ext cx="6390792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3637" y="20597"/>
            <a:ext cx="8853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venir Book"/>
                <a:cs typeface="Avenir Book"/>
              </a:rPr>
              <a:t>Нельзя </a:t>
            </a:r>
            <a:r>
              <a:rPr lang="ru-RU" sz="2400" dirty="0" smtClean="0">
                <a:latin typeface="Avenir Book"/>
                <a:cs typeface="Avenir Book"/>
              </a:rPr>
              <a:t>концентрировать работу только на </a:t>
            </a:r>
            <a:r>
              <a:rPr lang="ru-RU" sz="2400" b="1" dirty="0" smtClean="0">
                <a:latin typeface="Avenir Book"/>
                <a:cs typeface="Avenir Book"/>
              </a:rPr>
              <a:t>отдельных</a:t>
            </a:r>
            <a:r>
              <a:rPr lang="ru-RU" sz="2400" dirty="0" smtClean="0">
                <a:latin typeface="Avenir Book"/>
                <a:cs typeface="Avenir Book"/>
              </a:rPr>
              <a:t> </a:t>
            </a:r>
            <a:r>
              <a:rPr lang="ru-RU" sz="2400" dirty="0">
                <a:latin typeface="Avenir Book"/>
                <a:cs typeface="Avenir Book"/>
              </a:rPr>
              <a:t>этапах, пренебрегая при этом другими</a:t>
            </a:r>
            <a:endParaRPr lang="en-US" sz="24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110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_Slides_HD_blan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94744769"/>
              </p:ext>
            </p:extLst>
          </p:nvPr>
        </p:nvGraphicFramePr>
        <p:xfrm>
          <a:off x="2753208" y="1248498"/>
          <a:ext cx="6390792" cy="3706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6049" y="115608"/>
            <a:ext cx="858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venir Book"/>
                <a:cs typeface="Avenir Book"/>
              </a:rPr>
              <a:t>Необходимо развивать все 5 фаз </a:t>
            </a:r>
            <a:r>
              <a:rPr lang="ru-RU" sz="2800" b="1" dirty="0" err="1" smtClean="0">
                <a:latin typeface="Avenir Book"/>
                <a:cs typeface="Avenir Book"/>
              </a:rPr>
              <a:t>благовестия</a:t>
            </a:r>
            <a:r>
              <a:rPr lang="ru-RU" sz="2800" b="1" dirty="0" smtClean="0">
                <a:latin typeface="Avenir Book"/>
                <a:cs typeface="Avenir Book"/>
              </a:rPr>
              <a:t> </a:t>
            </a:r>
            <a:endParaRPr lang="en-US" sz="28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197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630" y="742295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ea typeface="Avenir Black" charset="0"/>
                <a:cs typeface="Arial" panose="020B0604020202020204" pitchFamily="34" charset="0"/>
              </a:rPr>
              <a:t>Вопрос ???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venir Book"/>
                <a:cs typeface="Avenir Book"/>
              </a:rPr>
              <a:t>Если </a:t>
            </a:r>
            <a:r>
              <a:rPr lang="ru-RU" sz="3200" dirty="0" smtClean="0">
                <a:latin typeface="Avenir Book"/>
                <a:cs typeface="Avenir Book"/>
              </a:rPr>
              <a:t>бы каждый член церкви был вовлечен в какое-либо личное служение, был бы в таком случае численный рост общины?</a:t>
            </a:r>
            <a:endParaRPr lang="ru-RU" sz="3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94234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3.xml><?xml version="1.0" encoding="utf-8"?>
<a:theme xmlns:a="http://schemas.openxmlformats.org/drawingml/2006/main" name="1_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66008</TotalTime>
  <Words>1020</Words>
  <Application>Microsoft Office PowerPoint</Application>
  <PresentationFormat>Экран (16:9)</PresentationFormat>
  <Paragraphs>177</Paragraphs>
  <Slides>35</Slides>
  <Notes>20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Arial</vt:lpstr>
      <vt:lpstr>Avenir Black</vt:lpstr>
      <vt:lpstr>Avenir Book</vt:lpstr>
      <vt:lpstr>Calibri</vt:lpstr>
      <vt:lpstr>Garamond</vt:lpstr>
      <vt:lpstr>Helvetica</vt:lpstr>
      <vt:lpstr>Mangal</vt:lpstr>
      <vt:lpstr>Noto Sans SemiCondensed ExtraBo</vt:lpstr>
      <vt:lpstr>Times New Roman</vt:lpstr>
      <vt:lpstr>Wingdings</vt:lpstr>
      <vt:lpstr>Office Theme</vt:lpstr>
      <vt:lpstr>Брендбук</vt:lpstr>
      <vt:lpstr>1_Брендбук</vt:lpstr>
      <vt:lpstr>Презентация PowerPoint</vt:lpstr>
      <vt:lpstr>Тема: анализ потенциала общины к росту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Другие ситуации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Howard</dc:creator>
  <cp:lastModifiedBy>Жан</cp:lastModifiedBy>
  <cp:revision>554</cp:revision>
  <cp:lastPrinted>2022-06-22T15:58:01Z</cp:lastPrinted>
  <dcterms:created xsi:type="dcterms:W3CDTF">2017-08-12T11:25:45Z</dcterms:created>
  <dcterms:modified xsi:type="dcterms:W3CDTF">2024-01-23T14:18:18Z</dcterms:modified>
</cp:coreProperties>
</file>