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  <p:sldMasterId id="2147483726" r:id="rId2"/>
  </p:sldMasterIdLst>
  <p:notesMasterIdLst>
    <p:notesMasterId r:id="rId43"/>
  </p:notesMasterIdLst>
  <p:sldIdLst>
    <p:sldId id="1556" r:id="rId3"/>
    <p:sldId id="1573" r:id="rId4"/>
    <p:sldId id="1586" r:id="rId5"/>
    <p:sldId id="1574" r:id="rId6"/>
    <p:sldId id="1575" r:id="rId7"/>
    <p:sldId id="1550" r:id="rId8"/>
    <p:sldId id="1564" r:id="rId9"/>
    <p:sldId id="1565" r:id="rId10"/>
    <p:sldId id="1566" r:id="rId11"/>
    <p:sldId id="1567" r:id="rId12"/>
    <p:sldId id="1568" r:id="rId13"/>
    <p:sldId id="1569" r:id="rId14"/>
    <p:sldId id="1570" r:id="rId15"/>
    <p:sldId id="1571" r:id="rId16"/>
    <p:sldId id="1578" r:id="rId17"/>
    <p:sldId id="1541" r:id="rId18"/>
    <p:sldId id="1543" r:id="rId19"/>
    <p:sldId id="1557" r:id="rId20"/>
    <p:sldId id="1545" r:id="rId21"/>
    <p:sldId id="829" r:id="rId22"/>
    <p:sldId id="1558" r:id="rId23"/>
    <p:sldId id="1546" r:id="rId24"/>
    <p:sldId id="1431" r:id="rId25"/>
    <p:sldId id="1559" r:id="rId26"/>
    <p:sldId id="1547" r:id="rId27"/>
    <p:sldId id="831" r:id="rId28"/>
    <p:sldId id="1549" r:id="rId29"/>
    <p:sldId id="1560" r:id="rId30"/>
    <p:sldId id="832" r:id="rId31"/>
    <p:sldId id="1561" r:id="rId32"/>
    <p:sldId id="1577" r:id="rId33"/>
    <p:sldId id="1576" r:id="rId34"/>
    <p:sldId id="1579" r:id="rId35"/>
    <p:sldId id="1585" r:id="rId36"/>
    <p:sldId id="1582" r:id="rId37"/>
    <p:sldId id="1583" r:id="rId38"/>
    <p:sldId id="1584" r:id="rId39"/>
    <p:sldId id="1581" r:id="rId40"/>
    <p:sldId id="1580" r:id="rId41"/>
    <p:sldId id="1572" r:id="rId42"/>
  </p:sldIdLst>
  <p:sldSz cx="9144000" cy="5143500" type="screen16x9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3418"/>
    <a:srgbClr val="6F2E16"/>
    <a:srgbClr val="FFC000"/>
    <a:srgbClr val="474D54"/>
    <a:srgbClr val="C4C4C4"/>
    <a:srgbClr val="D31E25"/>
    <a:srgbClr val="FBAD17"/>
    <a:srgbClr val="025D20"/>
    <a:srgbClr val="035D20"/>
    <a:srgbClr val="502B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5" autoAdjust="0"/>
    <p:restoredTop sz="74242" autoAdjust="0"/>
  </p:normalViewPr>
  <p:slideViewPr>
    <p:cSldViewPr snapToGrid="0" snapToObjects="1">
      <p:cViewPr varScale="1">
        <p:scale>
          <a:sx n="67" d="100"/>
          <a:sy n="67" d="100"/>
        </p:scale>
        <p:origin x="1168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8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436860-5CC1-C24E-BB7E-8D92436D85A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F362B5-ED46-FE48-A3C6-8F3076EB0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86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362B5-ED46-FE48-A3C6-8F3076EB0A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319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362B5-ED46-FE48-A3C6-8F3076EB0A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457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362B5-ED46-FE48-A3C6-8F3076EB0A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188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362B5-ED46-FE48-A3C6-8F3076EB0A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667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362B5-ED46-FE48-A3C6-8F3076EB0A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591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362B5-ED46-FE48-A3C6-8F3076EB0A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159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362B5-ED46-FE48-A3C6-8F3076EB0A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01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362B5-ED46-FE48-A3C6-8F3076EB0A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625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263550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1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1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39527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4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1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163785" y="371817"/>
            <a:ext cx="3475880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2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163785" y="1467191"/>
            <a:ext cx="3475880" cy="33138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38977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3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1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2102" y="1856870"/>
            <a:ext cx="4781146" cy="143597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667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14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52354" y="273844"/>
            <a:ext cx="3735423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4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052354" y="1369218"/>
            <a:ext cx="3735423" cy="347515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016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15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386952" y="273844"/>
            <a:ext cx="4348579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5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386952" y="1369219"/>
            <a:ext cx="4348579" cy="32708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089075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3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16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31099" y="3469530"/>
            <a:ext cx="6858001" cy="1476984"/>
          </a:xfrm>
          <a:prstGeom prst="rect">
            <a:avLst/>
          </a:prstGeom>
        </p:spPr>
        <p:txBody>
          <a:bodyPr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219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4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1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33840" y="273844"/>
            <a:ext cx="3657444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7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033840" y="1369218"/>
            <a:ext cx="3657444" cy="34313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527632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6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18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255918" y="273844"/>
            <a:ext cx="4438106" cy="994172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8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255918" y="1369219"/>
            <a:ext cx="4438106" cy="327087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  <a:lvl2pPr algn="r">
              <a:defRPr>
                <a:solidFill>
                  <a:srgbClr val="FFFFFF"/>
                </a:solidFill>
              </a:defRPr>
            </a:lvl2pPr>
            <a:lvl3pPr algn="r">
              <a:defRPr>
                <a:solidFill>
                  <a:srgbClr val="FFFFFF"/>
                </a:solidFill>
              </a:defRPr>
            </a:lvl3pPr>
            <a:lvl4pPr algn="r">
              <a:defRPr>
                <a:solidFill>
                  <a:srgbClr val="FFFFFF"/>
                </a:solidFill>
              </a:defRPr>
            </a:lvl4pPr>
            <a:lvl5pPr algn="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64669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46305" y="711589"/>
            <a:ext cx="6225546" cy="99417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0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46305" y="1838528"/>
            <a:ext cx="6225546" cy="25681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0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908677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84041" y="273844"/>
            <a:ext cx="3458184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1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84041" y="1369219"/>
            <a:ext cx="3458184" cy="354811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72627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22672" y="214342"/>
            <a:ext cx="6858001" cy="1790701"/>
          </a:xfrm>
          <a:prstGeom prst="rect">
            <a:avLst/>
          </a:prstGeom>
        </p:spPr>
        <p:txBody>
          <a:bodyPr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22672" y="3679156"/>
            <a:ext cx="6858001" cy="537785"/>
          </a:xfrm>
          <a:prstGeom prst="rect">
            <a:avLst/>
          </a:prstGeom>
        </p:spPr>
        <p:txBody>
          <a:bodyPr anchor="ctr"/>
          <a:lstStyle>
            <a:lvl1pPr algn="ctr"/>
            <a:lvl2pPr marL="0" indent="342900" algn="ctr">
              <a:buSzTx/>
              <a:buNone/>
            </a:lvl2pPr>
            <a:lvl3pPr marL="0" indent="685800" algn="ctr">
              <a:buSzTx/>
              <a:buNone/>
            </a:lvl3pPr>
            <a:lvl4pPr marL="0" indent="1028700" algn="ctr">
              <a:buSzTx/>
              <a:buNone/>
            </a:lvl4pPr>
            <a:lvl5pPr marL="0" indent="1371600" algn="ctr">
              <a:buSzTx/>
              <a:buNone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1367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uas Partes d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32139" y="1383622"/>
            <a:ext cx="3440211" cy="32635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25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232138" y="280219"/>
            <a:ext cx="3440212" cy="850414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 smtClean="0"/>
              <a:t>Образец текста</a:t>
            </a:r>
          </a:p>
        </p:txBody>
      </p:sp>
      <p:sp>
        <p:nvSpPr>
          <p:cNvPr id="226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4206828" y="280220"/>
            <a:ext cx="3440212" cy="850414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 smtClean="0"/>
              <a:t>Образец текста</a:t>
            </a:r>
          </a:p>
        </p:txBody>
      </p:sp>
      <p:sp>
        <p:nvSpPr>
          <p:cNvPr id="2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40560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3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16193" y="1938958"/>
            <a:ext cx="6858001" cy="179070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3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28718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0554" y="273844"/>
            <a:ext cx="7246990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4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370554" y="1369219"/>
            <a:ext cx="724699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4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32768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4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6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211449" y="273844"/>
            <a:ext cx="3531141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6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211449" y="1369218"/>
            <a:ext cx="3531141" cy="351893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059907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ctangle 2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79949" y="3352800"/>
            <a:ext cx="6858001" cy="1790700"/>
          </a:xfrm>
          <a:prstGeom prst="rect">
            <a:avLst/>
          </a:prstGeom>
        </p:spPr>
        <p:txBody>
          <a:bodyPr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88371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 4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218352" y="646504"/>
            <a:ext cx="3273829" cy="994173"/>
          </a:xfrm>
          <a:prstGeom prst="rect">
            <a:avLst/>
          </a:prstGeom>
        </p:spPr>
        <p:txBody>
          <a:bodyPr/>
          <a:lstStyle>
            <a:lvl1pPr>
              <a:defRPr sz="2700">
                <a:solidFill>
                  <a:srgbClr val="384C67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218352" y="1741879"/>
            <a:ext cx="3273829" cy="32635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84C67"/>
                </a:solidFill>
              </a:defRPr>
            </a:lvl1pPr>
            <a:lvl2pPr>
              <a:defRPr>
                <a:solidFill>
                  <a:srgbClr val="384C67"/>
                </a:solidFill>
              </a:defRPr>
            </a:lvl2pPr>
            <a:lvl3pPr>
              <a:defRPr>
                <a:solidFill>
                  <a:srgbClr val="384C67"/>
                </a:solidFill>
              </a:defRPr>
            </a:lvl3pPr>
            <a:lvl4pPr>
              <a:defRPr>
                <a:solidFill>
                  <a:srgbClr val="384C67"/>
                </a:solidFill>
              </a:defRPr>
            </a:lvl4pPr>
            <a:lvl5pPr>
              <a:defRPr>
                <a:solidFill>
                  <a:srgbClr val="384C67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13391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29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909040" y="273844"/>
            <a:ext cx="4698461" cy="994172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9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909040" y="1369219"/>
            <a:ext cx="4698461" cy="3460565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175247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30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35300" y="273844"/>
            <a:ext cx="4698460" cy="994172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0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835300" y="1369219"/>
            <a:ext cx="4698460" cy="3460565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0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708040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3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81519" y="273844"/>
            <a:ext cx="2799998" cy="99417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1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81519" y="1369219"/>
            <a:ext cx="2799998" cy="3402198"/>
          </a:xfrm>
          <a:prstGeom prst="rect">
            <a:avLst/>
          </a:prstGeom>
        </p:spPr>
        <p:txBody>
          <a:bodyPr/>
          <a:lstStyle>
            <a:lvl1pPr>
              <a:defRPr sz="2100">
                <a:solidFill>
                  <a:srgbClr val="FFFFFF"/>
                </a:solidFill>
              </a:defRPr>
            </a:lvl1pPr>
            <a:lvl2pPr marL="514350" indent="-171450">
              <a:defRPr sz="2100">
                <a:solidFill>
                  <a:srgbClr val="FFFFFF"/>
                </a:solidFill>
              </a:defRPr>
            </a:lvl2pPr>
            <a:lvl3pPr marL="870438" indent="-184638">
              <a:defRPr sz="2100">
                <a:solidFill>
                  <a:srgbClr val="FFFFFF"/>
                </a:solidFill>
              </a:defRPr>
            </a:lvl3pPr>
            <a:lvl4pPr marL="1228725" indent="-200025">
              <a:defRPr sz="2100">
                <a:solidFill>
                  <a:srgbClr val="FFFFFF"/>
                </a:solidFill>
              </a:defRPr>
            </a:lvl4pPr>
            <a:lvl5pPr marL="1589809" indent="-218209">
              <a:defRPr sz="2100"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12302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ctangle 4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3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25671" y="273844"/>
            <a:ext cx="3343491" cy="994172"/>
          </a:xfrm>
          <a:prstGeom prst="rect">
            <a:avLst/>
          </a:prstGeom>
        </p:spPr>
        <p:txBody>
          <a:bodyPr/>
          <a:lstStyle>
            <a:lvl1pPr>
              <a:defRPr sz="27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325671" y="1369219"/>
            <a:ext cx="3343491" cy="34605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29066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427798" y="273844"/>
            <a:ext cx="5107022" cy="994172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427798" y="1369219"/>
            <a:ext cx="5107022" cy="3263504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51722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Slide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43000" y="841772"/>
            <a:ext cx="6858000" cy="1790701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3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  <a:lvl2pPr marL="0" indent="342900" algn="ctr">
              <a:buSzTx/>
              <a:buNone/>
              <a:defRPr sz="1800"/>
            </a:lvl2pPr>
            <a:lvl3pPr marL="0" indent="685800" algn="ctr">
              <a:buSzTx/>
              <a:buNone/>
              <a:defRPr sz="1800"/>
            </a:lvl3pPr>
            <a:lvl4pPr marL="0" indent="1028700" algn="ctr">
              <a:buSzTx/>
              <a:buNone/>
              <a:defRPr sz="1800"/>
            </a:lvl4pPr>
            <a:lvl5pPr marL="0" indent="1371600" algn="ctr">
              <a:buSzTx/>
              <a:buNone/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3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85587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4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3888" y="3442097"/>
            <a:ext cx="7886700" cy="11251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157744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5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3888" y="3442097"/>
            <a:ext cx="7886700" cy="11251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666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6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3888" y="3442097"/>
            <a:ext cx="7886700" cy="11251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857291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6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3888" y="3442097"/>
            <a:ext cx="7886700" cy="11251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7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53712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uas Partes de Conteúd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7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5776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1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8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9841" y="1260873"/>
            <a:ext cx="3868342" cy="617935"/>
          </a:xfrm>
          <a:prstGeom prst="rect">
            <a:avLst/>
          </a:prstGeom>
        </p:spPr>
        <p:txBody>
          <a:bodyPr anchor="b"/>
          <a:lstStyle>
            <a:lvl1pPr>
              <a:defRPr sz="1800" b="1"/>
            </a:lvl1pPr>
            <a:lvl2pPr marL="0" indent="342900">
              <a:buSzTx/>
              <a:buNone/>
              <a:defRPr sz="1800" b="1"/>
            </a:lvl2pPr>
            <a:lvl3pPr marL="0" indent="685800">
              <a:buSzTx/>
              <a:buNone/>
              <a:defRPr sz="1800" b="1"/>
            </a:lvl3pPr>
            <a:lvl4pPr marL="0" indent="1028700">
              <a:buSzTx/>
              <a:buNone/>
              <a:defRPr sz="1800" b="1"/>
            </a:lvl4pPr>
            <a:lvl5pPr marL="0" indent="1371600">
              <a:buSzTx/>
              <a:buNone/>
              <a:defRPr sz="1800" b="1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88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4629150" y="1260873"/>
            <a:ext cx="3887391" cy="617935"/>
          </a:xfrm>
          <a:prstGeom prst="rect">
            <a:avLst/>
          </a:prstGeom>
        </p:spPr>
        <p:txBody>
          <a:bodyPr anchor="b"/>
          <a:lstStyle/>
          <a:p>
            <a:pPr lvl="0">
              <a:defRPr sz="2400" b="1"/>
            </a:pPr>
            <a:r>
              <a:rPr lang="ru-RU" smtClean="0"/>
              <a:t>Образец текста</a:t>
            </a:r>
          </a:p>
        </p:txBody>
      </p:sp>
      <p:sp>
        <p:nvSpPr>
          <p:cNvPr id="38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184838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ment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9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78313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údo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1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87390" y="740569"/>
            <a:ext cx="4629151" cy="3655219"/>
          </a:xfrm>
          <a:prstGeom prst="rect">
            <a:avLst/>
          </a:prstGeom>
        </p:spPr>
        <p:txBody>
          <a:bodyPr/>
          <a:lstStyle>
            <a:lvl3pPr marL="914400" indent="-228600"/>
            <a:lvl4pPr marL="1303020" indent="-274320"/>
            <a:lvl5pPr marL="1645920" indent="-274320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13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629840" y="1543050"/>
            <a:ext cx="2949179" cy="2858691"/>
          </a:xfrm>
          <a:prstGeom prst="rect">
            <a:avLst/>
          </a:prstGeom>
        </p:spPr>
        <p:txBody>
          <a:bodyPr/>
          <a:lstStyle/>
          <a:p>
            <a:pPr lvl="0">
              <a:defRPr sz="1600"/>
            </a:pPr>
            <a:r>
              <a:rPr lang="ru-RU" smtClean="0"/>
              <a:t>Образец текста</a:t>
            </a:r>
          </a:p>
        </p:txBody>
      </p:sp>
      <p:sp>
        <p:nvSpPr>
          <p:cNvPr id="4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380183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m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22" name="Espaço Reservado para Imagem 2"/>
          <p:cNvSpPr>
            <a:spLocks noGrp="1"/>
          </p:cNvSpPr>
          <p:nvPr>
            <p:ph type="pic" sz="half" idx="13"/>
          </p:nvPr>
        </p:nvSpPr>
        <p:spPr>
          <a:xfrm>
            <a:off x="3887390" y="740569"/>
            <a:ext cx="4629151" cy="365521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ru-RU" smtClean="0"/>
              <a:t>Вставка рисунка</a:t>
            </a:r>
            <a:endParaRPr/>
          </a:p>
        </p:txBody>
      </p:sp>
      <p:sp>
        <p:nvSpPr>
          <p:cNvPr id="42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9841" y="1543050"/>
            <a:ext cx="2949179" cy="285869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 marL="0" indent="342900">
              <a:buSzTx/>
              <a:buNone/>
              <a:defRPr sz="1200"/>
            </a:lvl2pPr>
            <a:lvl3pPr marL="0" indent="685800">
              <a:buSzTx/>
              <a:buNone/>
              <a:defRPr sz="1200"/>
            </a:lvl3pPr>
            <a:lvl4pPr marL="0" indent="1028700">
              <a:buSzTx/>
              <a:buNone/>
              <a:defRPr sz="1200"/>
            </a:lvl4pPr>
            <a:lvl5pPr marL="0" indent="1371600">
              <a:buSzTx/>
              <a:buNone/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29772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174132" y="273844"/>
            <a:ext cx="6341218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174132" y="1369219"/>
            <a:ext cx="6341218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43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20772" y="3788968"/>
            <a:ext cx="1247136" cy="1247136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13828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3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477876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o e Títul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4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776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C9F0-0C86-3B47-AAF3-B0E311073E6E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464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2341788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22672" y="214342"/>
            <a:ext cx="6858001" cy="1790701"/>
          </a:xfrm>
          <a:prstGeom prst="rect">
            <a:avLst/>
          </a:prstGeom>
        </p:spPr>
        <p:txBody>
          <a:bodyPr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22672" y="3679156"/>
            <a:ext cx="6858001" cy="537785"/>
          </a:xfrm>
          <a:prstGeom prst="rect">
            <a:avLst/>
          </a:prstGeom>
        </p:spPr>
        <p:txBody>
          <a:bodyPr anchor="ctr"/>
          <a:lstStyle>
            <a:lvl1pPr algn="ctr"/>
            <a:lvl2pPr marL="0" indent="342900" algn="ctr">
              <a:buSzTx/>
              <a:buNone/>
            </a:lvl2pPr>
            <a:lvl3pPr marL="0" indent="685800" algn="ctr">
              <a:buSzTx/>
              <a:buNone/>
            </a:lvl3pPr>
            <a:lvl4pPr marL="0" indent="1028700" algn="ctr">
              <a:buSzTx/>
              <a:buNone/>
            </a:lvl4pPr>
            <a:lvl5pPr marL="0" indent="1371600" algn="ctr">
              <a:buSzTx/>
              <a:buNone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3146229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427798" y="273844"/>
            <a:ext cx="5107022" cy="994172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427798" y="1369219"/>
            <a:ext cx="5107022" cy="3263504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0604144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174132" y="273844"/>
            <a:ext cx="6341218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174132" y="1369219"/>
            <a:ext cx="6341218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43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20772" y="3788968"/>
            <a:ext cx="1247136" cy="1247136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6774816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174132" y="273844"/>
            <a:ext cx="6341218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174132" y="1369219"/>
            <a:ext cx="6341218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0960713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707559" y="273844"/>
            <a:ext cx="2932106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6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707559" y="1369219"/>
            <a:ext cx="2932106" cy="31265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4961923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3202" y="273844"/>
            <a:ext cx="3529257" cy="994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83202" y="1369218"/>
            <a:ext cx="3529257" cy="34751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74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78610" y="3782635"/>
            <a:ext cx="1289348" cy="1289348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170655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5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174132" y="273844"/>
            <a:ext cx="6341218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174132" y="1369219"/>
            <a:ext cx="6341218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27174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4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03712" y="273844"/>
            <a:ext cx="4781007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03712" y="1369219"/>
            <a:ext cx="4781007" cy="34705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85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33006" y="3950385"/>
            <a:ext cx="1154519" cy="115452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225323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805083" y="511188"/>
            <a:ext cx="3940953" cy="99417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05083" y="1606564"/>
            <a:ext cx="3940953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96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82525" y="3936476"/>
            <a:ext cx="1086962" cy="1086962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9104297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74321" y="273844"/>
            <a:ext cx="5417820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74321" y="1369219"/>
            <a:ext cx="5417820" cy="31570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107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09831" y="3893598"/>
            <a:ext cx="1213376" cy="1213377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0119522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1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8891403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4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163785" y="371817"/>
            <a:ext cx="3475880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2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163785" y="1467191"/>
            <a:ext cx="3475880" cy="33138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4454376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3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2102" y="1856870"/>
            <a:ext cx="4781146" cy="143597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2667139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52354" y="273844"/>
            <a:ext cx="3735423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4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052354" y="1369218"/>
            <a:ext cx="3735423" cy="347515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5350468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5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386952" y="273844"/>
            <a:ext cx="4348579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5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386952" y="1369219"/>
            <a:ext cx="4348579" cy="32708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7953392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3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31099" y="3469530"/>
            <a:ext cx="6858001" cy="1476984"/>
          </a:xfrm>
          <a:prstGeom prst="rect">
            <a:avLst/>
          </a:prstGeom>
        </p:spPr>
        <p:txBody>
          <a:bodyPr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2474732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4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33840" y="273844"/>
            <a:ext cx="3657444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7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033840" y="1369218"/>
            <a:ext cx="3657444" cy="34313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9943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707559" y="273844"/>
            <a:ext cx="2932106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6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707559" y="1369219"/>
            <a:ext cx="2932106" cy="31265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46434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6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8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255918" y="273844"/>
            <a:ext cx="4438106" cy="994172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8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255918" y="1369219"/>
            <a:ext cx="4438106" cy="327087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  <a:lvl2pPr algn="r">
              <a:defRPr>
                <a:solidFill>
                  <a:srgbClr val="FFFFFF"/>
                </a:solidFill>
              </a:defRPr>
            </a:lvl2pPr>
            <a:lvl3pPr algn="r">
              <a:defRPr>
                <a:solidFill>
                  <a:srgbClr val="FFFFFF"/>
                </a:solidFill>
              </a:defRPr>
            </a:lvl3pPr>
            <a:lvl4pPr algn="r">
              <a:defRPr>
                <a:solidFill>
                  <a:srgbClr val="FFFFFF"/>
                </a:solidFill>
              </a:defRPr>
            </a:lvl4pPr>
            <a:lvl5pPr algn="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0743368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8650" y="405167"/>
            <a:ext cx="4959891" cy="1462544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28650" y="2436777"/>
            <a:ext cx="7886700" cy="21959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3042745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46305" y="711589"/>
            <a:ext cx="6225546" cy="99417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0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46305" y="1838528"/>
            <a:ext cx="6225546" cy="25681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0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9690029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84041" y="273844"/>
            <a:ext cx="3458184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1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84041" y="1369219"/>
            <a:ext cx="3458184" cy="354811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9784170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uas Partes d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32139" y="1383622"/>
            <a:ext cx="3440211" cy="32635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25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232138" y="280219"/>
            <a:ext cx="3440212" cy="850414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 smtClean="0"/>
              <a:t>Образец текста</a:t>
            </a:r>
          </a:p>
        </p:txBody>
      </p:sp>
      <p:sp>
        <p:nvSpPr>
          <p:cNvPr id="226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4206828" y="280220"/>
            <a:ext cx="3440212" cy="850414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 smtClean="0"/>
              <a:t>Образец текста</a:t>
            </a:r>
          </a:p>
        </p:txBody>
      </p:sp>
      <p:sp>
        <p:nvSpPr>
          <p:cNvPr id="2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0082268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3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16193" y="1938958"/>
            <a:ext cx="6858001" cy="179070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3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542669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0554" y="273844"/>
            <a:ext cx="7246990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4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370554" y="1369219"/>
            <a:ext cx="724699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4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6723720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5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41056" y="273844"/>
            <a:ext cx="7210118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5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341056" y="1369219"/>
            <a:ext cx="7210118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5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1521715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4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6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211449" y="273844"/>
            <a:ext cx="3531141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6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211449" y="1369218"/>
            <a:ext cx="3531141" cy="351893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6778882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ctangle 2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79949" y="3352800"/>
            <a:ext cx="6858001" cy="1790700"/>
          </a:xfrm>
          <a:prstGeom prst="rect">
            <a:avLst/>
          </a:prstGeom>
        </p:spPr>
        <p:txBody>
          <a:bodyPr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2823386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3202" y="273844"/>
            <a:ext cx="3529257" cy="994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83202" y="1369218"/>
            <a:ext cx="3529257" cy="34751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74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78610" y="3782635"/>
            <a:ext cx="1289348" cy="1289348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555239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 4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218352" y="646504"/>
            <a:ext cx="3273829" cy="994173"/>
          </a:xfrm>
          <a:prstGeom prst="rect">
            <a:avLst/>
          </a:prstGeom>
        </p:spPr>
        <p:txBody>
          <a:bodyPr/>
          <a:lstStyle>
            <a:lvl1pPr>
              <a:defRPr sz="2700">
                <a:solidFill>
                  <a:srgbClr val="384C67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218352" y="1741879"/>
            <a:ext cx="3273829" cy="32635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84C67"/>
                </a:solidFill>
              </a:defRPr>
            </a:lvl1pPr>
            <a:lvl2pPr>
              <a:defRPr>
                <a:solidFill>
                  <a:srgbClr val="384C67"/>
                </a:solidFill>
              </a:defRPr>
            </a:lvl2pPr>
            <a:lvl3pPr>
              <a:defRPr>
                <a:solidFill>
                  <a:srgbClr val="384C67"/>
                </a:solidFill>
              </a:defRPr>
            </a:lvl3pPr>
            <a:lvl4pPr>
              <a:defRPr>
                <a:solidFill>
                  <a:srgbClr val="384C67"/>
                </a:solidFill>
              </a:defRPr>
            </a:lvl4pPr>
            <a:lvl5pPr>
              <a:defRPr>
                <a:solidFill>
                  <a:srgbClr val="384C67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3091116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9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909040" y="273844"/>
            <a:ext cx="4698461" cy="994172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9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909040" y="1369219"/>
            <a:ext cx="4698461" cy="3460565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4637605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0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35300" y="273844"/>
            <a:ext cx="4698460" cy="994172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0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835300" y="1369219"/>
            <a:ext cx="4698460" cy="3460565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0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0059741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81519" y="273844"/>
            <a:ext cx="2799998" cy="99417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1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81519" y="1369219"/>
            <a:ext cx="2799998" cy="3402198"/>
          </a:xfrm>
          <a:prstGeom prst="rect">
            <a:avLst/>
          </a:prstGeom>
        </p:spPr>
        <p:txBody>
          <a:bodyPr/>
          <a:lstStyle>
            <a:lvl1pPr>
              <a:defRPr sz="2100">
                <a:solidFill>
                  <a:srgbClr val="FFFFFF"/>
                </a:solidFill>
              </a:defRPr>
            </a:lvl1pPr>
            <a:lvl2pPr marL="514350" indent="-171450">
              <a:defRPr sz="2100">
                <a:solidFill>
                  <a:srgbClr val="FFFFFF"/>
                </a:solidFill>
              </a:defRPr>
            </a:lvl2pPr>
            <a:lvl3pPr marL="870438" indent="-184638">
              <a:defRPr sz="2100">
                <a:solidFill>
                  <a:srgbClr val="FFFFFF"/>
                </a:solidFill>
              </a:defRPr>
            </a:lvl3pPr>
            <a:lvl4pPr marL="1228725" indent="-200025">
              <a:defRPr sz="2100">
                <a:solidFill>
                  <a:srgbClr val="FFFFFF"/>
                </a:solidFill>
              </a:defRPr>
            </a:lvl4pPr>
            <a:lvl5pPr marL="1589809" indent="-218209">
              <a:defRPr sz="2100"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7020595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ctangle 4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25671" y="273844"/>
            <a:ext cx="3343491" cy="994172"/>
          </a:xfrm>
          <a:prstGeom prst="rect">
            <a:avLst/>
          </a:prstGeom>
        </p:spPr>
        <p:txBody>
          <a:bodyPr/>
          <a:lstStyle>
            <a:lvl1pPr>
              <a:defRPr sz="27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325671" y="1369219"/>
            <a:ext cx="3343491" cy="34605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0027364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Slide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43000" y="841772"/>
            <a:ext cx="6858000" cy="1790701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3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  <a:lvl2pPr marL="0" indent="342900" algn="ctr">
              <a:buSzTx/>
              <a:buNone/>
              <a:defRPr sz="1800"/>
            </a:lvl2pPr>
            <a:lvl3pPr marL="0" indent="685800" algn="ctr">
              <a:buSzTx/>
              <a:buNone/>
              <a:defRPr sz="1800"/>
            </a:lvl3pPr>
            <a:lvl4pPr marL="0" indent="1028700" algn="ctr">
              <a:buSzTx/>
              <a:buNone/>
              <a:defRPr sz="1800"/>
            </a:lvl4pPr>
            <a:lvl5pPr marL="0" indent="1371600" algn="ctr">
              <a:buSzTx/>
              <a:buNone/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3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0899836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4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3888" y="3442097"/>
            <a:ext cx="7886700" cy="11251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1" y="4767262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8515666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5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3888" y="3442097"/>
            <a:ext cx="7886700" cy="11251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1" y="4767262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1340041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6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3888" y="3442097"/>
            <a:ext cx="7886700" cy="11251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1" y="4767262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0010083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6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3888" y="3442097"/>
            <a:ext cx="7886700" cy="11251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7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1" y="4767262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6778725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4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03712" y="273844"/>
            <a:ext cx="4781007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03712" y="1369219"/>
            <a:ext cx="4781007" cy="34705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85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33006" y="3950385"/>
            <a:ext cx="1154519" cy="115452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275046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uas Partes de Conteúd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7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1" y="4767262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8213717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1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8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9841" y="1260873"/>
            <a:ext cx="3868342" cy="617935"/>
          </a:xfrm>
          <a:prstGeom prst="rect">
            <a:avLst/>
          </a:prstGeom>
        </p:spPr>
        <p:txBody>
          <a:bodyPr anchor="b"/>
          <a:lstStyle>
            <a:lvl1pPr>
              <a:defRPr sz="1800" b="1"/>
            </a:lvl1pPr>
            <a:lvl2pPr marL="0" indent="342900">
              <a:buSzTx/>
              <a:buNone/>
              <a:defRPr sz="1800" b="1"/>
            </a:lvl2pPr>
            <a:lvl3pPr marL="0" indent="685800">
              <a:buSzTx/>
              <a:buNone/>
              <a:defRPr sz="1800" b="1"/>
            </a:lvl3pPr>
            <a:lvl4pPr marL="0" indent="1028700">
              <a:buSzTx/>
              <a:buNone/>
              <a:defRPr sz="1800" b="1"/>
            </a:lvl4pPr>
            <a:lvl5pPr marL="0" indent="1371600">
              <a:buSzTx/>
              <a:buNone/>
              <a:defRPr sz="1800" b="1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88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4629150" y="1260873"/>
            <a:ext cx="3887391" cy="617935"/>
          </a:xfrm>
          <a:prstGeom prst="rect">
            <a:avLst/>
          </a:prstGeom>
        </p:spPr>
        <p:txBody>
          <a:bodyPr anchor="b"/>
          <a:lstStyle/>
          <a:p>
            <a:pPr lvl="0">
              <a:defRPr sz="2400" b="1"/>
            </a:pPr>
            <a:r>
              <a:rPr lang="ru-RU" smtClean="0"/>
              <a:t>Образец текста</a:t>
            </a:r>
          </a:p>
        </p:txBody>
      </p:sp>
      <p:sp>
        <p:nvSpPr>
          <p:cNvPr id="38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1" y="4767262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9392900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ment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9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1" y="4767262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2793712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 br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1" y="4767262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8479008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údo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1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87390" y="740569"/>
            <a:ext cx="4629151" cy="3655219"/>
          </a:xfrm>
          <a:prstGeom prst="rect">
            <a:avLst/>
          </a:prstGeom>
        </p:spPr>
        <p:txBody>
          <a:bodyPr/>
          <a:lstStyle>
            <a:lvl3pPr marL="914400" indent="-228600"/>
            <a:lvl4pPr marL="1303020" indent="-274320"/>
            <a:lvl5pPr marL="1645920" indent="-274320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13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629840" y="1543050"/>
            <a:ext cx="2949179" cy="2858691"/>
          </a:xfrm>
          <a:prstGeom prst="rect">
            <a:avLst/>
          </a:prstGeom>
        </p:spPr>
        <p:txBody>
          <a:bodyPr/>
          <a:lstStyle/>
          <a:p>
            <a:pPr lvl="0">
              <a:defRPr sz="1600"/>
            </a:pPr>
            <a:r>
              <a:rPr lang="ru-RU" smtClean="0"/>
              <a:t>Образец текста</a:t>
            </a:r>
          </a:p>
        </p:txBody>
      </p:sp>
      <p:sp>
        <p:nvSpPr>
          <p:cNvPr id="4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1" y="4767262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0424010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m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22" name="Espaço Reservado para Imagem 2"/>
          <p:cNvSpPr>
            <a:spLocks noGrp="1"/>
          </p:cNvSpPr>
          <p:nvPr>
            <p:ph type="pic" sz="half" idx="13"/>
          </p:nvPr>
        </p:nvSpPr>
        <p:spPr>
          <a:xfrm>
            <a:off x="3887390" y="740569"/>
            <a:ext cx="4629151" cy="365521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ru-RU" smtClean="0"/>
              <a:t>Вставка рисунка</a:t>
            </a:r>
            <a:endParaRPr/>
          </a:p>
        </p:txBody>
      </p:sp>
      <p:sp>
        <p:nvSpPr>
          <p:cNvPr id="42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9841" y="1543050"/>
            <a:ext cx="2949179" cy="285869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 marL="0" indent="342900">
              <a:buSzTx/>
              <a:buNone/>
              <a:defRPr sz="1200"/>
            </a:lvl2pPr>
            <a:lvl3pPr marL="0" indent="685800">
              <a:buSzTx/>
              <a:buNone/>
              <a:defRPr sz="1200"/>
            </a:lvl3pPr>
            <a:lvl4pPr marL="0" indent="1028700">
              <a:buSzTx/>
              <a:buNone/>
              <a:defRPr sz="1200"/>
            </a:lvl4pPr>
            <a:lvl5pPr marL="0" indent="1371600">
              <a:buSzTx/>
              <a:buNone/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1" y="4767262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3259790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3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1" y="4767262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0546534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o e Títul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4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1" y="4767262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648166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10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74321" y="273844"/>
            <a:ext cx="5417820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74321" y="1369219"/>
            <a:ext cx="5417820" cy="31570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107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09831" y="3893598"/>
            <a:ext cx="1213376" cy="1213377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0062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9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63.xml"/><Relationship Id="rId34" Type="http://schemas.openxmlformats.org/officeDocument/2006/relationships/slideLayout" Target="../slideLayouts/slideLayout76.xml"/><Relationship Id="rId42" Type="http://schemas.openxmlformats.org/officeDocument/2006/relationships/slideLayout" Target="../slideLayouts/slideLayout84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71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32" Type="http://schemas.openxmlformats.org/officeDocument/2006/relationships/slideLayout" Target="../slideLayouts/slideLayout74.xml"/><Relationship Id="rId37" Type="http://schemas.openxmlformats.org/officeDocument/2006/relationships/slideLayout" Target="../slideLayouts/slideLayout79.xml"/><Relationship Id="rId40" Type="http://schemas.openxmlformats.org/officeDocument/2006/relationships/slideLayout" Target="../slideLayouts/slideLayout82.xml"/><Relationship Id="rId45" Type="http://schemas.openxmlformats.org/officeDocument/2006/relationships/slideLayout" Target="../slideLayouts/slideLayout87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slideLayout" Target="../slideLayouts/slideLayout70.xml"/><Relationship Id="rId36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31" Type="http://schemas.openxmlformats.org/officeDocument/2006/relationships/slideLayout" Target="../slideLayouts/slideLayout73.xml"/><Relationship Id="rId44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9.xml"/><Relationship Id="rId30" Type="http://schemas.openxmlformats.org/officeDocument/2006/relationships/slideLayout" Target="../slideLayouts/slideLayout72.xml"/><Relationship Id="rId35" Type="http://schemas.openxmlformats.org/officeDocument/2006/relationships/slideLayout" Target="../slideLayouts/slideLayout77.xml"/><Relationship Id="rId43" Type="http://schemas.openxmlformats.org/officeDocument/2006/relationships/slideLayout" Target="../slideLayouts/slideLayout85.xml"/><Relationship Id="rId48" Type="http://schemas.openxmlformats.org/officeDocument/2006/relationships/image" Target="../media/image2.png"/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33" Type="http://schemas.openxmlformats.org/officeDocument/2006/relationships/slideLayout" Target="../slideLayouts/slideLayout75.xml"/><Relationship Id="rId38" Type="http://schemas.openxmlformats.org/officeDocument/2006/relationships/slideLayout" Target="../slideLayouts/slideLayout80.xml"/><Relationship Id="rId46" Type="http://schemas.openxmlformats.org/officeDocument/2006/relationships/theme" Target="../theme/theme2.xml"/><Relationship Id="rId2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pic>
        <p:nvPicPr>
          <p:cNvPr id="3" name="adventist-symbol-tm--white.pdf" descr="adventist-symbol-tm--white.pdf"/>
          <p:cNvPicPr>
            <a:picLocks noChangeAspect="1"/>
          </p:cNvPicPr>
          <p:nvPr/>
        </p:nvPicPr>
        <p:blipFill>
          <a:blip r:embed="rId45">
            <a:extLst/>
          </a:blip>
          <a:stretch>
            <a:fillRect/>
          </a:stretch>
        </p:blipFill>
        <p:spPr>
          <a:xfrm>
            <a:off x="7902043" y="3891282"/>
            <a:ext cx="1221509" cy="122150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69055"/>
            <a:ext cx="8229600" cy="1131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26217" y="4651847"/>
            <a:ext cx="226983" cy="23083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/>
            </a:lvl1pPr>
          </a:lstStyle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49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09" r:id="rId28"/>
    <p:sldLayoutId id="2147483710" r:id="rId29"/>
    <p:sldLayoutId id="2147483711" r:id="rId30"/>
    <p:sldLayoutId id="2147483712" r:id="rId31"/>
    <p:sldLayoutId id="2147483713" r:id="rId32"/>
    <p:sldLayoutId id="2147483714" r:id="rId33"/>
    <p:sldLayoutId id="2147483715" r:id="rId34"/>
    <p:sldLayoutId id="2147483716" r:id="rId35"/>
    <p:sldLayoutId id="2147483717" r:id="rId36"/>
    <p:sldLayoutId id="2147483718" r:id="rId37"/>
    <p:sldLayoutId id="2147483720" r:id="rId38"/>
    <p:sldLayoutId id="2147483721" r:id="rId39"/>
    <p:sldLayoutId id="2147483722" r:id="rId40"/>
    <p:sldLayoutId id="2147483723" r:id="rId41"/>
    <p:sldLayoutId id="2147483725" r:id="rId42"/>
  </p:sldLayoutIdLst>
  <p:transition spd="med"/>
  <p:txStyles>
    <p:titleStyle>
      <a:lvl1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0" marR="0" indent="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538843" marR="0" indent="-195943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896815" marR="0" indent="-211015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1257300" marR="0" indent="-2286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1620982" marR="0" indent="-249382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2019300" marR="0" indent="-3048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2362200" marR="0" indent="-3048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2705100" marR="0" indent="-3048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3048000" marR="0" indent="-3048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3429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6858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0287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3716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7145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0574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24003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7432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3" name="adventist-symbol-tm--white.pdf" descr="adventist-symbol-tm--white.pdf"/>
          <p:cNvPicPr>
            <a:picLocks noChangeAspect="1"/>
          </p:cNvPicPr>
          <p:nvPr/>
        </p:nvPicPr>
        <p:blipFill>
          <a:blip r:embed="rId48">
            <a:extLst/>
          </a:blip>
          <a:stretch>
            <a:fillRect/>
          </a:stretch>
        </p:blipFill>
        <p:spPr>
          <a:xfrm>
            <a:off x="7902043" y="3891282"/>
            <a:ext cx="1221509" cy="122150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69055"/>
            <a:ext cx="8229600" cy="1131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26216" y="4651847"/>
            <a:ext cx="226984" cy="23083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/>
            </a:lvl1pPr>
          </a:lstStyle>
          <a:p>
            <a:pPr defTabSz="685800" hangingPunct="0"/>
            <a:fld id="{86CB4B4D-7CA3-9044-876B-883B54F8677D}" type="slidenum">
              <a:rPr lang="ru-RU" kern="0" smtClean="0">
                <a:solidFill>
                  <a:srgbClr val="000000"/>
                </a:solidFill>
                <a:sym typeface="Calibri"/>
              </a:rPr>
              <a:pPr defTabSz="685800" hangingPunct="0"/>
              <a:t>‹#›</a:t>
            </a:fld>
            <a:endParaRPr lang="ru-RU" kern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766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  <p:sldLayoutId id="2147483751" r:id="rId25"/>
    <p:sldLayoutId id="2147483752" r:id="rId26"/>
    <p:sldLayoutId id="2147483753" r:id="rId27"/>
    <p:sldLayoutId id="2147483754" r:id="rId28"/>
    <p:sldLayoutId id="2147483755" r:id="rId29"/>
    <p:sldLayoutId id="2147483756" r:id="rId30"/>
    <p:sldLayoutId id="2147483757" r:id="rId31"/>
    <p:sldLayoutId id="2147483758" r:id="rId32"/>
    <p:sldLayoutId id="2147483759" r:id="rId33"/>
    <p:sldLayoutId id="2147483760" r:id="rId34"/>
    <p:sldLayoutId id="2147483761" r:id="rId35"/>
    <p:sldLayoutId id="2147483762" r:id="rId36"/>
    <p:sldLayoutId id="2147483763" r:id="rId37"/>
    <p:sldLayoutId id="2147483764" r:id="rId38"/>
    <p:sldLayoutId id="2147483765" r:id="rId39"/>
    <p:sldLayoutId id="2147483766" r:id="rId40"/>
    <p:sldLayoutId id="2147483767" r:id="rId41"/>
    <p:sldLayoutId id="2147483768" r:id="rId42"/>
    <p:sldLayoutId id="2147483769" r:id="rId43"/>
    <p:sldLayoutId id="2147483770" r:id="rId44"/>
    <p:sldLayoutId id="2147483771" r:id="rId45"/>
  </p:sldLayoutIdLst>
  <p:transition spd="med"/>
  <p:txStyles>
    <p:titleStyle>
      <a:lvl1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0" marR="0" indent="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538843" marR="0" indent="-195943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896815" marR="0" indent="-211015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1257300" marR="0" indent="-2286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1620982" marR="0" indent="-249382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2019300" marR="0" indent="-3048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2362200" marR="0" indent="-3048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2705100" marR="0" indent="-3048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3048000" marR="0" indent="-3048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3429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6858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0287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3716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7145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0574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24003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7432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>
          <a:xfrm>
            <a:off x="2269864" y="344191"/>
            <a:ext cx="5138687" cy="1689004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Евангельский цикл </a:t>
            </a:r>
          </a:p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«РОСТ»: обзор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13" y="204338"/>
            <a:ext cx="1484558" cy="1484558"/>
          </a:xfrm>
          <a:prstGeom prst="rect">
            <a:avLst/>
          </a:prstGeom>
        </p:spPr>
      </p:pic>
      <p:sp>
        <p:nvSpPr>
          <p:cNvPr id="7" name="Текст 2"/>
          <p:cNvSpPr txBox="1">
            <a:spLocks/>
          </p:cNvSpPr>
          <p:nvPr/>
        </p:nvSpPr>
        <p:spPr>
          <a:xfrm>
            <a:off x="796066" y="2845369"/>
            <a:ext cx="4389120" cy="892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34290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68580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02870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37160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0193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23622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27051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30480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r>
              <a:rPr lang="ru-RU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ланирование евангельского служения общины</a:t>
            </a:r>
            <a:endParaRPr lang="en-US" b="1" i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2"/>
          <p:cNvSpPr txBox="1">
            <a:spLocks/>
          </p:cNvSpPr>
          <p:nvPr/>
        </p:nvSpPr>
        <p:spPr>
          <a:xfrm>
            <a:off x="5357308" y="4034145"/>
            <a:ext cx="2191092" cy="602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 fontScale="85000" lnSpcReduction="20000"/>
          </a:bodyPr>
          <a:lstStyle>
            <a:lvl1pPr marL="0" marR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34290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68580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02870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37160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0193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23622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27051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30480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r>
              <a:rPr lang="ru-RU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 </a:t>
            </a:r>
            <a:r>
              <a:rPr lang="en-US" b="1" u="sng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b="1" u="sng" kern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b="1" u="sng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(25 слайдов)</a:t>
            </a:r>
            <a:endParaRPr lang="en-US" sz="1900" i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7354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672" y="214343"/>
            <a:ext cx="6947530" cy="7000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1 – урожай зависит от почвы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>
          <a:xfrm>
            <a:off x="591670" y="1215613"/>
            <a:ext cx="7257944" cy="246350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000" i="1" dirty="0" smtClean="0"/>
              <a:t>Притча о сеятеле и семени Мф. 13:3-8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упало 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и…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упало 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места </a:t>
            </a: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каменистые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и…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упало 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терние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и…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упало 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добрую землю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принесло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плод!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13880" y="4173157"/>
            <a:ext cx="7356321" cy="700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r>
              <a:rPr lang="ru-RU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ВЫВОД: Плохая почва приводит к плохому урожаю. Хорошая почва – к доброму урожаю</a:t>
            </a:r>
            <a:endParaRPr lang="ru-RU" sz="2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3326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half" idx="1"/>
          </p:nvPr>
        </p:nvSpPr>
        <p:spPr>
          <a:xfrm>
            <a:off x="274321" y="774551"/>
            <a:ext cx="7277548" cy="281850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Притча о пшенице и плевелах Мф.13:24-26</a:t>
            </a:r>
          </a:p>
          <a:p>
            <a:pPr>
              <a:lnSpc>
                <a:spcPct val="10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«Другую притчу предложил Он им, говоря: Царство Небесное подобно человеку, посеявшему доброе семя на поле своем;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 люди спали, пришел враг его и посеял между пшеницею плевелы и ушел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взошла зелень и показался плод, тогда явились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плевелы». </a:t>
            </a:r>
          </a:p>
          <a:p>
            <a:pPr>
              <a:lnSpc>
                <a:spcPct val="100000"/>
              </a:lnSpc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55987" y="106767"/>
            <a:ext cx="7589519" cy="667784"/>
          </a:xfrm>
        </p:spPr>
        <p:txBody>
          <a:bodyPr>
            <a:normAutofit/>
          </a:bodyPr>
          <a:lstStyle/>
          <a:p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2 – урожай зависит от качества семени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55987" y="3936489"/>
            <a:ext cx="7356321" cy="700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Доброе семя дает пшеницу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!!! Семена плевелов произрастают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плевелы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Нужно много сеять добрых семян.</a:t>
            </a:r>
            <a:endParaRPr lang="ru-RU" sz="2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963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940" y="278747"/>
            <a:ext cx="7358231" cy="700199"/>
          </a:xfrm>
        </p:spPr>
        <p:txBody>
          <a:bodyPr>
            <a:normAutofit fontScale="90000"/>
          </a:bodyPr>
          <a:lstStyle/>
          <a:p>
            <a:r>
              <a:rPr lang="ru-RU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3 – из малых семян вырастает большой урожай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8941" y="1534100"/>
            <a:ext cx="7084583" cy="261835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Притча о горчичном зерне Мф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13:3-8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0000"/>
              </a:lnSpc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Притча о растущем семени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4:26-29.</a:t>
            </a:r>
          </a:p>
          <a:p>
            <a:pPr>
              <a:lnSpc>
                <a:spcPct val="100000"/>
              </a:lnSpc>
            </a:pPr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Прорастание семени иллюстрирует собою начало духовной жизни, а развитие растения есть прекрасный образ христианского возрастания. Как в природе, так и в благодати не может быть жизни без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возрастания» 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Э.Уайт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НУХ, с.66)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13880" y="4173157"/>
            <a:ext cx="7356321" cy="700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r>
              <a:rPr lang="ru-RU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ВЫВОД: Нужно обеспечить возрастание семени.</a:t>
            </a:r>
            <a:endParaRPr lang="ru-RU" sz="2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6498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003" y="182880"/>
            <a:ext cx="7391034" cy="730810"/>
          </a:xfrm>
        </p:spPr>
        <p:txBody>
          <a:bodyPr>
            <a:normAutofit/>
          </a:bodyPr>
          <a:lstStyle/>
          <a:p>
            <a:r>
              <a:rPr lang="ru-RU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4 – жатва венчает процесс роста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48641" y="1025651"/>
            <a:ext cx="7197396" cy="3263504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же созреет плод, немедленно посылает серп, потому что настала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жатва» 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4:29).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«возведите очи ваши и посмотрите на нивы, как они побелели и поспели 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жатве» (Ин.4:35).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«жатвы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много, а делателей мало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итак молите Господина жатвы, чтобы выслал делателей на жатву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Свою» (Мф. 9:37-38).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13880" y="4289155"/>
            <a:ext cx="7356321" cy="584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r>
              <a:rPr lang="ru-RU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ВЫВОД: Нужно пожинать жатву.</a:t>
            </a:r>
            <a:endParaRPr lang="ru-RU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0566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8334" y="146050"/>
            <a:ext cx="7541111" cy="682625"/>
          </a:xfrm>
        </p:spPr>
        <p:txBody>
          <a:bodyPr>
            <a:normAutofit fontScale="90000"/>
          </a:bodyPr>
          <a:lstStyle/>
          <a:p>
            <a:r>
              <a:rPr lang="ru-RU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5 – собранное зерно должно быть снова посеяно, чтобы дать новый цикл роста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4294967295"/>
          </p:nvPr>
        </p:nvSpPr>
        <p:spPr>
          <a:xfrm>
            <a:off x="215152" y="1118796"/>
            <a:ext cx="7336585" cy="3902262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0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«Истинно, истинно говорю вам: если пшеничное зерно, пав в землю, не умрет, то останется одно; а если умрет, то принесет много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плода» (Ин. 12:24).</a:t>
            </a:r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«Закон самопожертвования есть закон самосохранения. Семя, похороненное в земле, приносит плод взамен того, что было посеяно, таким образом жатва умножается. Хозяин сохраняет свои зерна посредством посева их в землю. Так и в человеческой жизни: отдать — значит жить. Жизнь, которая будет сохранена, есть жизнь, добровольно отданная на служение Богу и человеку» </a:t>
            </a:r>
          </a:p>
          <a:p>
            <a:pPr algn="just">
              <a:lnSpc>
                <a:spcPct val="10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Э.Уайт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Наглядные уроки Христа, с. 87)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0060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668" y="214342"/>
            <a:ext cx="7344005" cy="2851587"/>
          </a:xfrm>
        </p:spPr>
        <p:txBody>
          <a:bodyPr>
            <a:normAutofit/>
          </a:bodyPr>
          <a:lstStyle/>
          <a:p>
            <a:r>
              <a:rPr lang="ru-RU" dirty="0" smtClean="0"/>
              <a:t>Перечисленные 5 принципов определяют 5 фаз евангельского цикла «РОСТ»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2386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0" dirty="0" smtClean="0"/>
              <a:t>Евангельский </a:t>
            </a:r>
            <a:r>
              <a:rPr lang="ru-RU" b="0" dirty="0"/>
              <a:t>цикл общины </a:t>
            </a:r>
            <a:r>
              <a:rPr lang="ru-RU" b="0" dirty="0" smtClean="0"/>
              <a:t>«РОСТ» </a:t>
            </a:r>
            <a:endParaRPr lang="en-US" b="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>
          <a:xfrm>
            <a:off x="236668" y="2005043"/>
            <a:ext cx="7344005" cy="2706805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dirty="0"/>
              <a:t>р</a:t>
            </a:r>
            <a:r>
              <a:rPr lang="ru-RU" dirty="0" smtClean="0"/>
              <a:t>еализуется в местной общине.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dirty="0" smtClean="0"/>
              <a:t>это </a:t>
            </a:r>
            <a:r>
              <a:rPr lang="ru-RU" dirty="0"/>
              <a:t>основа планирования евангельского служения в </a:t>
            </a:r>
            <a:r>
              <a:rPr lang="ru-RU" dirty="0" smtClean="0"/>
              <a:t>общине.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dirty="0"/>
              <a:t>о</a:t>
            </a:r>
            <a:r>
              <a:rPr lang="ru-RU" dirty="0" smtClean="0"/>
              <a:t>н помогает гармонично выстраивать планы служения общин.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59957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53666" y="148301"/>
            <a:ext cx="3184882" cy="1002069"/>
          </a:xfrm>
        </p:spPr>
        <p:txBody>
          <a:bodyPr/>
          <a:lstStyle/>
          <a:p>
            <a:pPr algn="r"/>
            <a:r>
              <a:rPr lang="ru-RU" dirty="0" smtClean="0"/>
              <a:t>Евангельский цикл общины</a:t>
            </a:r>
            <a:endParaRPr lang="ru-RU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3D1BB219-996B-8A44-A084-669B657DF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58" y="148301"/>
            <a:ext cx="4823934" cy="4638398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636886" y="1720112"/>
            <a:ext cx="2415277" cy="985052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  <a:endParaRPr lang="ru-RU" sz="7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23263" y="3005369"/>
            <a:ext cx="2628900" cy="304800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ВАШЕЙ ОБЩИНЫ</a:t>
            </a:r>
            <a:endParaRPr lang="ru-RU" sz="20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76548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32247" y="145067"/>
            <a:ext cx="3339291" cy="1231911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1. Подготовка почвы</a:t>
            </a:r>
            <a:endParaRPr lang="ru-RU" sz="3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38" y="784793"/>
            <a:ext cx="4302051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charset="2"/>
              <a:buChar char="ü"/>
              <a:defRPr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служение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здоровья. 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spcAft>
                <a:spcPts val="1200"/>
              </a:spcAft>
              <a:buFont typeface="Wingdings" charset="2"/>
              <a:buChar char="ü"/>
              <a:defRPr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кции доброты.</a:t>
            </a:r>
          </a:p>
          <a:p>
            <a:pPr marL="457200" lvl="0" indent="-457200">
              <a:spcAft>
                <a:spcPts val="1200"/>
              </a:spcAft>
              <a:buFont typeface="Wingdings" charset="2"/>
              <a:buChar char="ü"/>
              <a:defRPr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лужение</a:t>
            </a:r>
            <a:r>
              <a:rPr kumimoji="0" lang="ru-RU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благотворительности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lvl="0" indent="-457200">
              <a:spcAft>
                <a:spcPts val="1200"/>
              </a:spcAft>
              <a:buFont typeface="Wingdings" charset="2"/>
              <a:buChar char="ü"/>
              <a:defRPr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социально-ориентированные программы </a:t>
            </a:r>
          </a:p>
        </p:txBody>
      </p:sp>
    </p:spTree>
    <p:extLst>
      <p:ext uri="{BB962C8B-B14F-4D97-AF65-F5344CB8AC3E}">
        <p14:creationId xmlns:p14="http://schemas.microsoft.com/office/powerpoint/2010/main" val="41182093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30936" y="956916"/>
            <a:ext cx="465705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charset="2"/>
              <a:buChar char="ü"/>
              <a:defRPr/>
            </a:pPr>
            <a:r>
              <a:rPr lang="ru-RU" sz="2800" dirty="0">
                <a:solidFill>
                  <a:prstClr val="black"/>
                </a:solidFill>
                <a:latin typeface="Avenir Book"/>
                <a:cs typeface="Avenir Book"/>
              </a:rPr>
              <a:t>Отдел здоровья.</a:t>
            </a:r>
          </a:p>
          <a:p>
            <a:pPr marL="457200" lvl="0" indent="-457200">
              <a:spcAft>
                <a:spcPts val="1200"/>
              </a:spcAft>
              <a:buFont typeface="Wingdings" charset="2"/>
              <a:buChar char="ü"/>
              <a:defRPr/>
            </a:pPr>
            <a:r>
              <a:rPr lang="ru-RU" sz="2800" dirty="0" smtClean="0">
                <a:solidFill>
                  <a:prstClr val="black"/>
                </a:solidFill>
                <a:latin typeface="Avenir Book"/>
                <a:cs typeface="Avenir Book"/>
              </a:rPr>
              <a:t>Служение «</a:t>
            </a:r>
            <a:r>
              <a:rPr lang="ru-RU" sz="2800" dirty="0" err="1" smtClean="0">
                <a:solidFill>
                  <a:prstClr val="black"/>
                </a:solidFill>
                <a:latin typeface="Avenir Book"/>
                <a:cs typeface="Avenir Book"/>
              </a:rPr>
              <a:t>Тавифы</a:t>
            </a:r>
            <a:r>
              <a:rPr lang="ru-RU" sz="2800" dirty="0" smtClean="0">
                <a:solidFill>
                  <a:prstClr val="black"/>
                </a:solidFill>
                <a:latin typeface="Avenir Book"/>
                <a:cs typeface="Avenir Book"/>
              </a:rPr>
              <a:t>».</a:t>
            </a:r>
          </a:p>
          <a:p>
            <a:pPr marL="457200" lvl="0" indent="-457200">
              <a:spcAft>
                <a:spcPts val="1200"/>
              </a:spcAft>
              <a:buFont typeface="Wingdings" charset="2"/>
              <a:buChar char="ü"/>
              <a:defRPr/>
            </a:pPr>
            <a:r>
              <a:rPr lang="ru-RU" sz="2800" dirty="0" smtClean="0">
                <a:solidFill>
                  <a:prstClr val="black"/>
                </a:solidFill>
                <a:latin typeface="Avenir Book"/>
                <a:cs typeface="Avenir Book"/>
              </a:rPr>
              <a:t>АДРА.</a:t>
            </a:r>
          </a:p>
          <a:p>
            <a:pPr marL="457200" lvl="0" indent="-457200">
              <a:spcAft>
                <a:spcPts val="1200"/>
              </a:spcAft>
              <a:buFont typeface="Wingdings" charset="2"/>
              <a:buChar char="ü"/>
              <a:defRPr/>
            </a:pPr>
            <a:r>
              <a:rPr lang="ru-RU" sz="2800" dirty="0" smtClean="0">
                <a:solidFill>
                  <a:prstClr val="black"/>
                </a:solidFill>
                <a:latin typeface="Avenir Book"/>
                <a:cs typeface="Avenir Book"/>
              </a:rPr>
              <a:t>АСВ.</a:t>
            </a:r>
          </a:p>
          <a:p>
            <a:pPr marL="457200" lvl="0" indent="-457200">
              <a:spcAft>
                <a:spcPts val="1200"/>
              </a:spcAft>
              <a:buFont typeface="Wingdings" charset="2"/>
              <a:buChar char="ü"/>
              <a:defRPr/>
            </a:pPr>
            <a:r>
              <a:rPr lang="ru-RU" sz="2800" dirty="0" smtClean="0">
                <a:solidFill>
                  <a:prstClr val="black"/>
                </a:solidFill>
                <a:latin typeface="Avenir Book"/>
                <a:cs typeface="Avenir Book"/>
              </a:rPr>
              <a:t> Центры влияния.</a:t>
            </a:r>
          </a:p>
          <a:p>
            <a:pPr marL="457200" lvl="0" indent="-457200">
              <a:spcAft>
                <a:spcPts val="1200"/>
              </a:spcAft>
              <a:buFont typeface="Wingdings" charset="2"/>
              <a:buChar char="ü"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Социальные акции («Добрые руки», «Теплые ножки», «Хорошая вещь»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 и др.)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/>
              <a:ea typeface="+mn-ea"/>
              <a:cs typeface="Avenir Boo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72292" y="246971"/>
            <a:ext cx="6031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/>
                <a:ea typeface="+mn-ea"/>
                <a:cs typeface="Avenir Black"/>
              </a:rPr>
              <a:t>Отделы и служения 1 фазы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lack"/>
              <a:ea typeface="+mn-ea"/>
              <a:cs typeface="Avenir Black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40971" y="2635545"/>
            <a:ext cx="1833651" cy="304800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ВАША ОБЩИНА</a:t>
            </a:r>
            <a:endParaRPr lang="ru-RU" sz="1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85284" y="4135375"/>
            <a:ext cx="2863702" cy="794505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Подготовка</a:t>
            </a:r>
            <a:endParaRPr lang="ru-RU" sz="3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12964" y="1579388"/>
            <a:ext cx="1761658" cy="842537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  <a:endParaRPr lang="ru-RU" sz="48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40946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49" y="112480"/>
            <a:ext cx="7202917" cy="994172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Полевые школы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Евангелизма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(2024 г.)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7425" y="1148296"/>
            <a:ext cx="7476565" cy="3628099"/>
          </a:xfrm>
        </p:spPr>
        <p:txBody>
          <a:bodyPr>
            <a:normAutofit fontScale="92500" lnSpcReduction="20000"/>
          </a:bodyPr>
          <a:lstStyle/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Цели:</a:t>
            </a:r>
          </a:p>
          <a:p>
            <a:endParaRPr lang="ru-RU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планирования евангельского служения общины.</a:t>
            </a:r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нескольких евангельских программ во время ПШ.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 текущей ситуации в евангельском служении и поиск лучших форм.</a:t>
            </a:r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Братское общение пасторов и руководителей.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31875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25789" y="517559"/>
            <a:ext cx="4206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/>
                <a:ea typeface="+mn-ea"/>
                <a:cs typeface="Avenir Black"/>
              </a:rPr>
              <a:t>Сеяние Слова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lack"/>
              <a:ea typeface="+mn-ea"/>
              <a:cs typeface="Avenir Black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04856" y="2635545"/>
            <a:ext cx="1869766" cy="304800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ВАШЕЙ ОБЩИНЫ</a:t>
            </a:r>
            <a:endParaRPr lang="ru-RU" sz="1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85284" y="4135375"/>
            <a:ext cx="2863702" cy="794505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>
                  <a:solidFill>
                    <a:srgbClr val="6F2E16"/>
                  </a:solidFill>
                </a:ln>
                <a:solidFill>
                  <a:srgbClr val="502B14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Сеяние</a:t>
            </a:r>
            <a:endParaRPr lang="ru-RU" sz="3600" b="1" dirty="0">
              <a:ln>
                <a:solidFill>
                  <a:srgbClr val="6F2E16"/>
                </a:solidFill>
              </a:ln>
              <a:solidFill>
                <a:srgbClr val="502B14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12964" y="1579388"/>
            <a:ext cx="1761658" cy="842537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  <a:endParaRPr lang="ru-RU" sz="48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41277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22705" y="279700"/>
            <a:ext cx="2863702" cy="1283038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>
                  <a:solidFill>
                    <a:srgbClr val="6F2E16"/>
                  </a:solidFill>
                </a:ln>
                <a:solidFill>
                  <a:srgbClr val="502B14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2. Сеяние</a:t>
            </a:r>
            <a:endParaRPr lang="ru-RU" sz="3600" b="1" dirty="0">
              <a:ln>
                <a:solidFill>
                  <a:srgbClr val="6F2E16"/>
                </a:solidFill>
              </a:ln>
              <a:solidFill>
                <a:srgbClr val="502B14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5008" y="1960770"/>
            <a:ext cx="621524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charset="2"/>
              <a:buChar char="ü"/>
              <a:defRPr/>
            </a:pPr>
            <a:r>
              <a:rPr lang="ru-RU" sz="2400" dirty="0">
                <a:solidFill>
                  <a:prstClr val="black"/>
                </a:solidFill>
                <a:latin typeface="Avenir Book"/>
                <a:cs typeface="Avenir Book"/>
              </a:rPr>
              <a:t>Распространение духовной </a:t>
            </a:r>
            <a:r>
              <a:rPr lang="ru-RU" sz="2400" dirty="0" smtClean="0">
                <a:solidFill>
                  <a:prstClr val="black"/>
                </a:solidFill>
                <a:latin typeface="Avenir Book"/>
                <a:cs typeface="Avenir Book"/>
              </a:rPr>
              <a:t>литературы.</a:t>
            </a:r>
          </a:p>
          <a:p>
            <a:pPr marL="457200" indent="-457200">
              <a:spcAft>
                <a:spcPts val="1200"/>
              </a:spcAft>
              <a:buFont typeface="Wingdings" charset="2"/>
              <a:buChar char="ü"/>
              <a:defRPr/>
            </a:pPr>
            <a:r>
              <a:rPr lang="ru-RU" sz="2400" dirty="0" smtClean="0">
                <a:solidFill>
                  <a:prstClr val="black"/>
                </a:solidFill>
                <a:latin typeface="Avenir Book"/>
                <a:cs typeface="Avenir Book"/>
              </a:rPr>
              <a:t>Распространение </a:t>
            </a:r>
            <a:r>
              <a:rPr lang="ru-RU" sz="2400" dirty="0">
                <a:solidFill>
                  <a:prstClr val="black"/>
                </a:solidFill>
                <a:latin typeface="Avenir Book"/>
                <a:cs typeface="Avenir Book"/>
              </a:rPr>
              <a:t>медиа ресурсов.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venir Book"/>
              </a:rPr>
              <a:t>Общение на духовные темы, делиться опытами.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lang="ru-RU" sz="2400" dirty="0" smtClean="0">
                <a:solidFill>
                  <a:prstClr val="black"/>
                </a:solidFill>
                <a:latin typeface="Avenir Book"/>
                <a:cs typeface="Avenir Book"/>
              </a:rPr>
              <a:t>Приглашение на мероприятия церкви.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9373476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01845" y="1338527"/>
            <a:ext cx="498079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venir Book"/>
              </a:rPr>
              <a:t>Издательский (</a:t>
            </a:r>
            <a:r>
              <a:rPr kumimoji="0" lang="ru-RU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venir Book"/>
              </a:rPr>
              <a:t>мисс. </a:t>
            </a:r>
            <a:r>
              <a:rPr lang="ru-RU" sz="2400" i="1" dirty="0">
                <a:solidFill>
                  <a:prstClr val="black"/>
                </a:solidFill>
                <a:latin typeface="Avenir Book"/>
                <a:cs typeface="Avenir Book"/>
              </a:rPr>
              <a:t>к</a:t>
            </a:r>
            <a:r>
              <a:rPr kumimoji="0" lang="ru-RU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venir Book"/>
              </a:rPr>
              <a:t>нига</a:t>
            </a:r>
            <a:r>
              <a:rPr kumimoji="0" lang="ru-RU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venir Book"/>
              </a:rPr>
              <a:t>, газеты, литература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venir Book"/>
              </a:rPr>
              <a:t>).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lang="ru-RU" sz="2400" dirty="0" smtClean="0">
                <a:solidFill>
                  <a:prstClr val="black"/>
                </a:solidFill>
                <a:latin typeface="Avenir Book"/>
                <a:cs typeface="Avenir Book"/>
              </a:rPr>
              <a:t>Медиа-служение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venir Book"/>
              </a:rPr>
              <a:t>Мероприятия церкви.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lang="ru-RU" sz="2400" dirty="0" smtClean="0">
                <a:solidFill>
                  <a:prstClr val="black"/>
                </a:solidFill>
                <a:latin typeface="Avenir Book"/>
                <a:cs typeface="Avenir Book"/>
              </a:rPr>
              <a:t>Личные духовные беседы.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/>
              <a:cs typeface="Avenir Boo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74623" y="231062"/>
            <a:ext cx="5328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/>
                <a:ea typeface="+mn-ea"/>
                <a:cs typeface="Avenir Black"/>
              </a:rPr>
              <a:t>Отделы и служения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lack"/>
              <a:ea typeface="+mn-ea"/>
              <a:cs typeface="Avenir Black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04856" y="2635545"/>
            <a:ext cx="1869766" cy="304800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ВАШЕЙ ОБЩИНЫ</a:t>
            </a:r>
            <a:endParaRPr lang="ru-RU" sz="1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85284" y="4135375"/>
            <a:ext cx="2863702" cy="794505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>
                  <a:solidFill>
                    <a:srgbClr val="6F2E16"/>
                  </a:solidFill>
                </a:ln>
                <a:solidFill>
                  <a:srgbClr val="502B14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Сеяние</a:t>
            </a:r>
            <a:endParaRPr lang="ru-RU" sz="3600" b="1" dirty="0">
              <a:ln>
                <a:solidFill>
                  <a:srgbClr val="6F2E16"/>
                </a:solidFill>
              </a:ln>
              <a:solidFill>
                <a:srgbClr val="502B14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12964" y="1579388"/>
            <a:ext cx="1761658" cy="842537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  <a:endParaRPr lang="ru-RU" sz="48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24568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293431" y="1587190"/>
            <a:ext cx="1761658" cy="853931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  <a:endParaRPr lang="ru-RU" sz="48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24643" y="2635545"/>
            <a:ext cx="1894113" cy="304800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ВАША ОБЩИНА</a:t>
            </a:r>
            <a:endParaRPr lang="ru-RU" sz="1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54947" y="4135375"/>
            <a:ext cx="3481026" cy="871753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>
                  <a:solidFill>
                    <a:srgbClr val="025D20"/>
                  </a:solidFill>
                </a:ln>
                <a:solidFill>
                  <a:srgbClr val="035D2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Взращивание</a:t>
            </a:r>
            <a:endParaRPr lang="ru-RU" sz="3600" b="1" dirty="0">
              <a:ln>
                <a:solidFill>
                  <a:srgbClr val="025D20"/>
                </a:solidFill>
              </a:ln>
              <a:solidFill>
                <a:srgbClr val="035D2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09366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05026" y="193638"/>
            <a:ext cx="399108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ru-RU" sz="24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Школа </a:t>
            </a:r>
            <a:r>
              <a:rPr lang="ru-RU" sz="24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kumimoji="0" lang="ru-RU" sz="2400" b="0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иблии</a:t>
            </a:r>
            <a:r>
              <a:rPr kumimoji="0" lang="ru-RU" sz="24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через: </a:t>
            </a:r>
          </a:p>
          <a:p>
            <a:pPr marL="457200" lvl="0" indent="-457200">
              <a:spcAft>
                <a:spcPts val="1200"/>
              </a:spcAft>
              <a:buFont typeface="Wingdings" charset="2"/>
              <a:buChar char="ü"/>
              <a:defRPr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уроки</a:t>
            </a:r>
          </a:p>
          <a:p>
            <a:pPr marL="457200" lvl="0" indent="-457200">
              <a:spcAft>
                <a:spcPts val="1200"/>
              </a:spcAft>
              <a:buFont typeface="Wingdings" charset="2"/>
              <a:buChar char="ü"/>
              <a:defRPr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Малые группы.</a:t>
            </a:r>
          </a:p>
          <a:p>
            <a:pPr marL="457200" lvl="0" indent="-457200">
              <a:spcAft>
                <a:spcPts val="1200"/>
              </a:spcAft>
              <a:buFont typeface="Wingdings" charset="2"/>
              <a:buChar char="ü"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Пасторский класс.</a:t>
            </a:r>
          </a:p>
          <a:p>
            <a:pPr marL="457200" lvl="0" indent="-457200">
              <a:spcAft>
                <a:spcPts val="1200"/>
              </a:spcAft>
              <a:buFont typeface="Wingdings" charset="2"/>
              <a:buChar char="ü"/>
              <a:defRPr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Библейские курсы.</a:t>
            </a:r>
          </a:p>
          <a:p>
            <a:pPr marL="457200" lvl="0" indent="-457200">
              <a:spcAft>
                <a:spcPts val="1200"/>
              </a:spcAft>
              <a:buFont typeface="Wingdings" charset="2"/>
              <a:buChar char="ü"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Онлайн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Б.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Библ.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роки во время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Ев.програмы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4151" y="182880"/>
            <a:ext cx="3620875" cy="1366221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>
                  <a:solidFill>
                    <a:srgbClr val="025D20"/>
                  </a:solidFill>
                </a:ln>
                <a:solidFill>
                  <a:srgbClr val="035D2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3. Взращивание</a:t>
            </a:r>
            <a:endParaRPr lang="ru-RU" sz="3600" b="1" dirty="0">
              <a:ln>
                <a:solidFill>
                  <a:srgbClr val="025D20"/>
                </a:solidFill>
              </a:ln>
              <a:solidFill>
                <a:srgbClr val="035D2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35175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97448" y="826308"/>
            <a:ext cx="534655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venir Book"/>
              </a:rPr>
              <a:t>Школа Библии: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venir Book"/>
              </a:rPr>
              <a:t>Пасторский класс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prstClr val="black"/>
                </a:solidFill>
                <a:latin typeface="Avenir Book"/>
                <a:cs typeface="Avenir Book"/>
              </a:rPr>
              <a:t>Уроки один на один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venir Book"/>
              </a:rPr>
              <a:t>Библейские курсы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prstClr val="black"/>
                </a:solidFill>
                <a:latin typeface="Avenir Book"/>
                <a:cs typeface="Avenir Book"/>
              </a:rPr>
              <a:t>Онлайн Школы Библии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prstClr val="black"/>
                </a:solidFill>
                <a:latin typeface="Avenir Book"/>
                <a:cs typeface="Avenir Book"/>
              </a:rPr>
              <a:t>Малые группы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prstClr val="black"/>
                </a:solidFill>
                <a:latin typeface="Avenir Book"/>
                <a:cs typeface="Avenir Book"/>
              </a:rPr>
              <a:t>ЗБШ</a:t>
            </a:r>
          </a:p>
          <a:p>
            <a:pPr marL="457200" lvl="0" indent="-457200">
              <a:spcAft>
                <a:spcPts val="1200"/>
              </a:spcAft>
              <a:buFont typeface="Wingdings" charset="2"/>
              <a:buChar char="ü"/>
              <a:defRPr/>
            </a:pPr>
            <a:r>
              <a:rPr lang="ru-RU" sz="2200" dirty="0" smtClean="0">
                <a:solidFill>
                  <a:prstClr val="black"/>
                </a:solidFill>
                <a:latin typeface="Avenir Book"/>
                <a:cs typeface="Avenir Book"/>
              </a:rPr>
              <a:t>Субботняя </a:t>
            </a:r>
            <a:r>
              <a:rPr lang="ru-RU" sz="2200" dirty="0">
                <a:solidFill>
                  <a:prstClr val="black"/>
                </a:solidFill>
                <a:latin typeface="Avenir Book"/>
                <a:cs typeface="Avenir Book"/>
              </a:rPr>
              <a:t>Школа.</a:t>
            </a:r>
          </a:p>
          <a:p>
            <a:pPr marL="457200" lvl="0" indent="-457200">
              <a:spcAft>
                <a:spcPts val="1200"/>
              </a:spcAft>
              <a:buFont typeface="Wingdings" charset="2"/>
              <a:buChar char="ü"/>
              <a:defRPr/>
            </a:pPr>
            <a:r>
              <a:rPr lang="ru-RU" sz="2200" dirty="0">
                <a:solidFill>
                  <a:prstClr val="black"/>
                </a:solidFill>
                <a:latin typeface="Avenir Book"/>
                <a:cs typeface="Avenir Book"/>
              </a:rPr>
              <a:t>Личное служение (евангельский).</a:t>
            </a:r>
          </a:p>
          <a:p>
            <a:pPr marL="914400" lvl="1" indent="-457200">
              <a:spcAft>
                <a:spcPts val="600"/>
              </a:spcAft>
              <a:buFont typeface="Wingdings" charset="2"/>
              <a:buChar char="ü"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/>
              <a:cs typeface="Avenir Boo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18756" y="29481"/>
            <a:ext cx="5348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/>
                <a:ea typeface="+mn-ea"/>
                <a:cs typeface="Avenir Black"/>
              </a:rPr>
              <a:t>Отделы и служения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lack"/>
              <a:ea typeface="+mn-ea"/>
              <a:cs typeface="Avenir Black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93431" y="1587190"/>
            <a:ext cx="1761658" cy="853931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  <a:endParaRPr lang="ru-RU" sz="48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24643" y="2635545"/>
            <a:ext cx="1894113" cy="304800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ВАША ОБЩИНА</a:t>
            </a:r>
            <a:endParaRPr lang="ru-RU" sz="1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54947" y="4135375"/>
            <a:ext cx="3481026" cy="871753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>
                  <a:solidFill>
                    <a:srgbClr val="025D20"/>
                  </a:solidFill>
                </a:ln>
                <a:solidFill>
                  <a:srgbClr val="035D2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Взращивание</a:t>
            </a:r>
            <a:endParaRPr lang="ru-RU" sz="3600" b="1" dirty="0">
              <a:ln>
                <a:solidFill>
                  <a:srgbClr val="025D20"/>
                </a:solidFill>
              </a:ln>
              <a:solidFill>
                <a:srgbClr val="035D2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9406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63209" y="757204"/>
            <a:ext cx="482384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charset="2"/>
              <a:buChar char="ü"/>
              <a:defRPr/>
            </a:pPr>
            <a:r>
              <a:rPr lang="ru-RU" sz="2400" dirty="0" smtClean="0">
                <a:solidFill>
                  <a:prstClr val="black"/>
                </a:solidFill>
                <a:latin typeface="Avenir Book"/>
                <a:cs typeface="Avenir Book"/>
              </a:rPr>
              <a:t>Ев. Программа. Призыв. </a:t>
            </a:r>
          </a:p>
          <a:p>
            <a:pPr marL="457200" indent="-457200">
              <a:spcAft>
                <a:spcPts val="1200"/>
              </a:spcAft>
              <a:buFont typeface="Wingdings" charset="2"/>
              <a:buChar char="ü"/>
              <a:defRPr/>
            </a:pPr>
            <a:r>
              <a:rPr lang="ru-RU" sz="2400" dirty="0" smtClean="0">
                <a:solidFill>
                  <a:prstClr val="black"/>
                </a:solidFill>
                <a:latin typeface="Avenir Book"/>
                <a:cs typeface="Avenir Book"/>
              </a:rPr>
              <a:t>Призывы во </a:t>
            </a:r>
            <a:r>
              <a:rPr lang="ru-RU" sz="2400" dirty="0">
                <a:solidFill>
                  <a:prstClr val="black"/>
                </a:solidFill>
                <a:latin typeface="Avenir Book"/>
                <a:cs typeface="Avenir Book"/>
              </a:rPr>
              <a:t>время </a:t>
            </a:r>
            <a:r>
              <a:rPr lang="ru-RU" sz="2400" dirty="0" smtClean="0">
                <a:solidFill>
                  <a:prstClr val="black"/>
                </a:solidFill>
                <a:latin typeface="Avenir Book"/>
                <a:cs typeface="Avenir Book"/>
              </a:rPr>
              <a:t>проповедей.</a:t>
            </a:r>
          </a:p>
          <a:p>
            <a:pPr marL="457200" indent="-457200">
              <a:buFont typeface="Wingdings" charset="2"/>
              <a:buChar char="ü"/>
              <a:defRPr/>
            </a:pPr>
            <a:r>
              <a:rPr lang="ru-RU" sz="2400" dirty="0" smtClean="0">
                <a:solidFill>
                  <a:prstClr val="black"/>
                </a:solidFill>
                <a:latin typeface="Avenir Book"/>
                <a:cs typeface="Avenir Book"/>
              </a:rPr>
              <a:t>Призывы во время изучения библейских уроков</a:t>
            </a:r>
            <a:r>
              <a:rPr lang="ru-RU" sz="3200" dirty="0" smtClean="0">
                <a:solidFill>
                  <a:prstClr val="black"/>
                </a:solidFill>
                <a:latin typeface="Avenir Book"/>
                <a:cs typeface="Avenir Book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/>
              <a:ea typeface="+mn-ea"/>
              <a:cs typeface="Avenir Boo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96805" y="87105"/>
            <a:ext cx="4702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/>
                <a:ea typeface="+mn-ea"/>
                <a:cs typeface="Avenir Black"/>
              </a:rPr>
              <a:t>Жатва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lack"/>
              <a:ea typeface="+mn-ea"/>
              <a:cs typeface="Avenir Black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12964" y="1587190"/>
            <a:ext cx="1761658" cy="851850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  <a:endParaRPr lang="ru-RU" sz="48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87715" y="2625861"/>
            <a:ext cx="1812156" cy="304800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ВАШЕЙ ОБЩИНЫ</a:t>
            </a:r>
            <a:endParaRPr lang="ru-RU" sz="1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82880" y="4084926"/>
            <a:ext cx="4143178" cy="871753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>
                  <a:solidFill>
                    <a:srgbClr val="FBAD17"/>
                  </a:solidFill>
                </a:ln>
                <a:solidFill>
                  <a:srgbClr val="FBAD17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Жатва</a:t>
            </a:r>
            <a:endParaRPr lang="ru-RU" sz="3600" b="1" dirty="0">
              <a:ln>
                <a:solidFill>
                  <a:srgbClr val="FBAD17"/>
                </a:solidFill>
              </a:ln>
              <a:solidFill>
                <a:srgbClr val="FBAD17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34942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312964" y="1587190"/>
            <a:ext cx="1761658" cy="851850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  <a:endParaRPr lang="ru-RU" sz="48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87715" y="2625861"/>
            <a:ext cx="1812156" cy="304800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ВАШЕЙ ОБЩИНЫ</a:t>
            </a:r>
            <a:endParaRPr lang="ru-RU" sz="1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82880" y="4084926"/>
            <a:ext cx="4143178" cy="871753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>
                  <a:solidFill>
                    <a:srgbClr val="FBAD17"/>
                  </a:solidFill>
                </a:ln>
                <a:solidFill>
                  <a:srgbClr val="FBAD17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Жатва</a:t>
            </a:r>
            <a:endParaRPr lang="ru-RU" sz="3600" b="1" dirty="0">
              <a:ln>
                <a:solidFill>
                  <a:srgbClr val="FBAD17"/>
                </a:solidFill>
              </a:ln>
              <a:solidFill>
                <a:srgbClr val="FBAD17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45657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59105" y="1144479"/>
            <a:ext cx="532503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charset="2"/>
              <a:buChar char="ü"/>
              <a:defRPr/>
            </a:pPr>
            <a:r>
              <a:rPr lang="ru-RU" sz="2400" dirty="0" smtClean="0">
                <a:solidFill>
                  <a:prstClr val="black"/>
                </a:solidFill>
                <a:latin typeface="Avenir Book"/>
                <a:cs typeface="Avenir Book"/>
              </a:rPr>
              <a:t>Евангельские программы</a:t>
            </a:r>
          </a:p>
          <a:p>
            <a:pPr marL="457200" indent="-457200">
              <a:spcAft>
                <a:spcPts val="1200"/>
              </a:spcAft>
              <a:buFont typeface="Wingdings" charset="2"/>
              <a:buChar char="ü"/>
              <a:defRPr/>
            </a:pPr>
            <a:endParaRPr lang="ru-RU" sz="2400" dirty="0" smtClean="0">
              <a:solidFill>
                <a:prstClr val="black"/>
              </a:solidFill>
              <a:latin typeface="Avenir Book"/>
              <a:cs typeface="Avenir Book"/>
            </a:endParaRPr>
          </a:p>
          <a:p>
            <a:pPr marL="457200" indent="-457200">
              <a:buFont typeface="Wingdings" charset="2"/>
              <a:buChar char="ü"/>
              <a:defRPr/>
            </a:pPr>
            <a:r>
              <a:rPr lang="ru-RU" sz="2400" dirty="0" smtClean="0">
                <a:solidFill>
                  <a:prstClr val="black"/>
                </a:solidFill>
                <a:latin typeface="Avenir Book"/>
                <a:cs typeface="Avenir Book"/>
              </a:rPr>
              <a:t>Молодежные евангельские программы.</a:t>
            </a:r>
          </a:p>
          <a:p>
            <a:pPr marL="457200" indent="-457200">
              <a:buFont typeface="Wingdings" charset="2"/>
              <a:buChar char="ü"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/>
              <a:ea typeface="+mn-ea"/>
              <a:cs typeface="Avenir Book"/>
            </a:endParaRPr>
          </a:p>
          <a:p>
            <a:pPr marL="457200" indent="-457200">
              <a:buFont typeface="Wingdings" charset="2"/>
              <a:buChar char="ü"/>
              <a:defRPr/>
            </a:pPr>
            <a:r>
              <a:rPr lang="ru-RU" sz="2400" dirty="0" smtClean="0">
                <a:solidFill>
                  <a:prstClr val="black"/>
                </a:solidFill>
                <a:latin typeface="Avenir Book"/>
                <a:cs typeface="Avenir Book"/>
              </a:rPr>
              <a:t>Богослужения, где звучит призыв принять Христа и заключить завет.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/>
              <a:ea typeface="+mn-ea"/>
              <a:cs typeface="Avenir Book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61365" y="83081"/>
            <a:ext cx="4143178" cy="871753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>
                  <a:solidFill>
                    <a:srgbClr val="FBAD17"/>
                  </a:solidFill>
                </a:ln>
                <a:solidFill>
                  <a:srgbClr val="FBAD17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4. Жатва</a:t>
            </a:r>
            <a:endParaRPr lang="ru-RU" sz="3600" b="1" dirty="0">
              <a:ln>
                <a:solidFill>
                  <a:srgbClr val="FBAD17"/>
                </a:solidFill>
              </a:ln>
              <a:solidFill>
                <a:srgbClr val="FBAD17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99601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87585" y="719972"/>
            <a:ext cx="465959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Вовлечение.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Наставничество.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09422" y="135197"/>
            <a:ext cx="4640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Сохранение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12964" y="1579388"/>
            <a:ext cx="1761658" cy="794505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  <a:endParaRPr lang="ru-RU" sz="48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49136" y="2627743"/>
            <a:ext cx="1825486" cy="304800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ВАША ОБЩИНА</a:t>
            </a:r>
            <a:endParaRPr lang="ru-RU" sz="1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82880" y="4077124"/>
            <a:ext cx="4143178" cy="871753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>
                  <a:solidFill>
                    <a:srgbClr val="D31E25"/>
                  </a:solidFill>
                </a:ln>
                <a:solidFill>
                  <a:srgbClr val="D31E25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Сохранение</a:t>
            </a:r>
            <a:endParaRPr lang="ru-RU" sz="3600" b="1" dirty="0">
              <a:ln>
                <a:solidFill>
                  <a:srgbClr val="D31E25"/>
                </a:solidFill>
              </a:ln>
              <a:solidFill>
                <a:srgbClr val="D31E25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77819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6762750" cy="3136106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Полевые школы пройдут во всех унионах ЕАД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08839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2583" y="1376188"/>
            <a:ext cx="5099123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Вовлечение новых членов церкви в служение.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 новых членов церкви приводить людей к Иисусу.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систематического наставничества для новых членов церкви.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484556" y="127893"/>
            <a:ext cx="4143178" cy="871753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>
                  <a:solidFill>
                    <a:srgbClr val="D31E25"/>
                  </a:solidFill>
                </a:ln>
                <a:solidFill>
                  <a:srgbClr val="D31E25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5. Сохранение</a:t>
            </a:r>
            <a:endParaRPr lang="ru-RU" sz="3600" b="1" dirty="0">
              <a:ln>
                <a:solidFill>
                  <a:srgbClr val="D31E25"/>
                </a:solidFill>
              </a:ln>
              <a:solidFill>
                <a:srgbClr val="D31E25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41741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548" y="1214803"/>
            <a:ext cx="7161125" cy="2808557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Евангельский план «РОСТ» </a:t>
            </a:r>
            <a:r>
              <a:rPr lang="ru-RU" sz="3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является новой инициативой или проектом церкви.</a:t>
            </a:r>
            <a:br>
              <a:rPr lang="ru-RU" sz="3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лишь помогает гармонично распределять ресурсы и служения общины.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174937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8033" y="214342"/>
            <a:ext cx="7182640" cy="417477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Евангельский план «РОСТ» предлагает сосредотачиваться не на одном-двух видах служения, но использовать комплексный подход, интегрируя различные виды и формы служения.</a:t>
            </a:r>
            <a:endParaRPr lang="ru-RU"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0148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13" y="204338"/>
            <a:ext cx="2302138" cy="2302138"/>
          </a:xfrm>
          <a:prstGeom prst="rect">
            <a:avLst/>
          </a:prstGeom>
        </p:spPr>
      </p:pic>
      <p:sp>
        <p:nvSpPr>
          <p:cNvPr id="7" name="Текст 2"/>
          <p:cNvSpPr txBox="1">
            <a:spLocks/>
          </p:cNvSpPr>
          <p:nvPr/>
        </p:nvSpPr>
        <p:spPr>
          <a:xfrm>
            <a:off x="796066" y="2845369"/>
            <a:ext cx="4389120" cy="892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34290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68580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02870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37160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0193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23622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27051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30480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endParaRPr lang="en-US" b="1" i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"/>
          </p:nvPr>
        </p:nvSpPr>
        <p:spPr>
          <a:xfrm>
            <a:off x="722672" y="2635624"/>
            <a:ext cx="6858001" cy="158131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dirty="0" smtClean="0"/>
              <a:t>Применение правил и принципов Евангельского цикла «РОСТ» поможет вашей общине расти и укрепляться.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13132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672" y="214342"/>
            <a:ext cx="6858001" cy="285270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dirty="0" smtClean="0"/>
              <a:t>Продвижение идей </a:t>
            </a:r>
            <a:br>
              <a:rPr lang="ru-RU" dirty="0" smtClean="0"/>
            </a:br>
            <a:r>
              <a:rPr lang="ru-RU" dirty="0" smtClean="0"/>
              <a:t>РОСТ </a:t>
            </a:r>
            <a:br>
              <a:rPr lang="ru-RU" dirty="0" smtClean="0"/>
            </a:br>
            <a:r>
              <a:rPr lang="ru-RU" dirty="0" smtClean="0"/>
              <a:t>в общине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9196735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342"/>
            <a:ext cx="7275873" cy="459578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dirty="0" smtClean="0"/>
              <a:t>Все материалы: семинары, мастер-классы, тренинги, обсуждения и др.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н</a:t>
            </a:r>
            <a:r>
              <a:rPr lang="ru-RU" dirty="0" smtClean="0"/>
              <a:t>еобходимо использовать для обучения общины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3646557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4342"/>
            <a:ext cx="6971073" cy="938183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Особо работайте с лидерами общины: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>
          <a:xfrm>
            <a:off x="342900" y="1333500"/>
            <a:ext cx="7237773" cy="3209925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 smtClean="0"/>
              <a:t>Представьте идею РОСТ комитету (совет общины, ев. комитет, руководители всех отделов).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 smtClean="0"/>
              <a:t>Проведите серию встреч для обсуждения и выработке конкретных идей и планов.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 smtClean="0"/>
              <a:t>Молитесь, обучайте, планируйте и вдохновляйте.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8113373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dirty="0" smtClean="0"/>
              <a:t>Комитеты ЕАД, которые работают над программой РОСТ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>
          <a:xfrm>
            <a:off x="247650" y="2486025"/>
            <a:ext cx="7648575" cy="1730917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 smtClean="0"/>
              <a:t>Евангельский комитет (1-2 р в месяц).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 smtClean="0"/>
              <a:t>Комитет ЕАД по </a:t>
            </a:r>
            <a:r>
              <a:rPr lang="ru-RU" dirty="0" err="1" smtClean="0"/>
              <a:t>Трехангельской</a:t>
            </a:r>
            <a:r>
              <a:rPr lang="ru-RU" dirty="0" smtClean="0"/>
              <a:t> вести (2 р в год).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 smtClean="0"/>
              <a:t>Рабочая группа РОСТ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6443182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5101" y="827298"/>
            <a:ext cx="2778861" cy="208597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Рабочая</a:t>
            </a:r>
            <a:b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группа</a:t>
            </a:r>
            <a:b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РОСТ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3" y="9525"/>
            <a:ext cx="5153024" cy="5153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6" t="11852" r="19718" b="52592"/>
          <a:stretch/>
        </p:blipFill>
        <p:spPr>
          <a:xfrm>
            <a:off x="435298" y="3421857"/>
            <a:ext cx="1804154" cy="1740692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48"/>
          <a:stretch/>
        </p:blipFill>
        <p:spPr>
          <a:xfrm>
            <a:off x="3607996" y="1158653"/>
            <a:ext cx="1726004" cy="1634243"/>
          </a:xfrm>
          <a:prstGeom prst="ellipse">
            <a:avLst/>
          </a:prstGeom>
          <a:ln w="63500" cap="rnd">
            <a:solidFill>
              <a:srgbClr val="6B3418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2" r="41549" b="37762"/>
          <a:stretch/>
        </p:blipFill>
        <p:spPr>
          <a:xfrm>
            <a:off x="1852322" y="53837"/>
            <a:ext cx="1633828" cy="1546922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8" name="Picture 4" descr="https://i.ytimg.com/vi/Y6y5ttXPUXo/maxresdefaul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5" r="11152" b="34714"/>
          <a:stretch/>
        </p:blipFill>
        <p:spPr bwMode="auto">
          <a:xfrm>
            <a:off x="2981741" y="3183765"/>
            <a:ext cx="1759226" cy="1774708"/>
          </a:xfrm>
          <a:prstGeom prst="ellipse">
            <a:avLst/>
          </a:prstGeom>
          <a:ln w="63500" cap="rnd">
            <a:solidFill>
              <a:schemeClr val="accent6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10353" t="4961" r="14794" b="45449"/>
          <a:stretch/>
        </p:blipFill>
        <p:spPr>
          <a:xfrm>
            <a:off x="116899" y="1158653"/>
            <a:ext cx="1716446" cy="1706797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82434390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377552"/>
            <a:ext cx="7906871" cy="420359"/>
          </a:xfrm>
        </p:spPr>
        <p:txBody>
          <a:bodyPr>
            <a:normAutofit fontScale="90000"/>
          </a:bodyPr>
          <a:lstStyle/>
          <a:p>
            <a:r>
              <a:rPr lang="en-US" dirty="0"/>
              <a:t>https://</a:t>
            </a:r>
            <a:r>
              <a:rPr lang="en-US" dirty="0" smtClean="0"/>
              <a:t>rost.esd.adventist.org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>
          <a:xfrm>
            <a:off x="333487" y="102522"/>
            <a:ext cx="7487323" cy="1049891"/>
          </a:xfrm>
        </p:spPr>
        <p:txBody>
          <a:bodyPr>
            <a:normAutofit lnSpcReduction="10000"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Сайт в помощь общинам.</a:t>
            </a:r>
          </a:p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Все материалы – на сайте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028" y="1036978"/>
            <a:ext cx="3429001" cy="334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416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095341" cy="994172"/>
          </a:xfrm>
        </p:spPr>
        <p:txBody>
          <a:bodyPr/>
          <a:lstStyle/>
          <a:p>
            <a:r>
              <a:rPr lang="ru-RU" u="sng" dirty="0" smtClean="0"/>
              <a:t>Гл. тема обучения: </a:t>
            </a:r>
            <a:endParaRPr lang="ru-RU" u="sng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8033" y="2312894"/>
            <a:ext cx="6841863" cy="763793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евангельского служения.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1328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9399" y="412222"/>
            <a:ext cx="6562163" cy="371871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Пусть Бог благословит Свою растущую Церковь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3447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707" y="570098"/>
            <a:ext cx="4238514" cy="423851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81543" y="158698"/>
            <a:ext cx="1333949" cy="646329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Подготовка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почвы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38221" y="1326796"/>
            <a:ext cx="1183341" cy="461663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ru-RU" sz="2400" b="1" dirty="0" smtClean="0">
                <a:solidFill>
                  <a:srgbClr val="6F2E16"/>
                </a:solidFill>
              </a:rPr>
              <a:t>Сеяние</a:t>
            </a:r>
            <a:endParaRPr lang="ru-RU" b="1" dirty="0">
              <a:solidFill>
                <a:srgbClr val="6F2E16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15492" y="3865600"/>
            <a:ext cx="1957892" cy="461663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Взращивание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21977" y="3976781"/>
            <a:ext cx="989703" cy="461663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Жатва</a:t>
            </a:r>
            <a:endParaRPr lang="ru-RU" b="1" dirty="0">
              <a:solidFill>
                <a:srgbClr val="FFC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8942" y="1234897"/>
            <a:ext cx="1893346" cy="461663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Сохранение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6562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7887" y="155510"/>
            <a:ext cx="6815642" cy="39313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Почему концепция «РОСТ» ?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092" y="860612"/>
            <a:ext cx="7713233" cy="4130935"/>
          </a:xfr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основе лежит идея роста церкви, что отвечает на крайнюю нужду церкви на территории ЕАД.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Концепция «РОСТ» ставит в центр общину и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благовестие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Эта концепция интегрирует и объединяет работу всех отделов и служений.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Концепция «РОСТ» соответствует подходу всемирной церкви к евангельскому служению общины.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https://grow.adventist.org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/)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36369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792" y="1107227"/>
            <a:ext cx="6999760" cy="2313705"/>
          </a:xfrm>
        </p:spPr>
        <p:txBody>
          <a:bodyPr>
            <a:normAutofit fontScale="90000"/>
          </a:bodyPr>
          <a:lstStyle/>
          <a:p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Евангельский цикл «РОСТ» основан на принципах, которые использовал Иисус в своих притчах.  </a:t>
            </a:r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7361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672" y="214342"/>
            <a:ext cx="6721620" cy="16897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Иисус рассказывал о Царстве Божьем, используя понятные людям жизненные образы: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>
          <a:xfrm>
            <a:off x="236668" y="1559859"/>
            <a:ext cx="7344005" cy="345320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dirty="0" smtClean="0"/>
              <a:t>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Сеятель и семя;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Жнецы и жатва;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Хозяин и поле.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Купец и жемчужина.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Женщина и закваска.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9547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669" y="375047"/>
            <a:ext cx="6341218" cy="99417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Иисус говорил, что Божье Царство должно расти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47760" y="1509068"/>
            <a:ext cx="6341218" cy="326350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dirty="0" smtClean="0"/>
              <a:t>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Горчичное зерно вырастает в дерево.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Закваска увеличивает тесто.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Семена дают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плоды «одно во сто крат, а другое в шестьдесят, иное же в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тридцать»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2716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рендбук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Брендбук" id="{C1647FE6-2070-4F39-80E9-1297775308EE}" vid="{22652E44-0DC9-4C58-83CB-E50ED8D173CD}"/>
    </a:ext>
  </a:extLst>
</a:theme>
</file>

<file path=ppt/theme/theme2.xml><?xml version="1.0" encoding="utf-8"?>
<a:theme xmlns:a="http://schemas.openxmlformats.org/drawingml/2006/main" name="Tema do Office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Шаблон презентации Брендбук все цвета" id="{7C5277F7-37DF-48B5-8FB1-0DD3D78E4CE9}" vid="{05C2A139-C56B-4A62-96F7-9EF306B47D0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68754</TotalTime>
  <Words>1104</Words>
  <Application>Microsoft Office PowerPoint</Application>
  <PresentationFormat>Экран (16:9)</PresentationFormat>
  <Paragraphs>186</Paragraphs>
  <Slides>40</Slides>
  <Notes>8</Notes>
  <HiddenSlides>8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40</vt:i4>
      </vt:variant>
    </vt:vector>
  </HeadingPairs>
  <TitlesOfParts>
    <vt:vector size="49" baseType="lpstr">
      <vt:lpstr>Arial</vt:lpstr>
      <vt:lpstr>Avenir Black</vt:lpstr>
      <vt:lpstr>Avenir Book</vt:lpstr>
      <vt:lpstr>Calibri</vt:lpstr>
      <vt:lpstr>Helvetica</vt:lpstr>
      <vt:lpstr>Times New Roman</vt:lpstr>
      <vt:lpstr>Wingdings</vt:lpstr>
      <vt:lpstr>Брендбук</vt:lpstr>
      <vt:lpstr>Tema do Office</vt:lpstr>
      <vt:lpstr>Презентация PowerPoint</vt:lpstr>
      <vt:lpstr>Полевые школы Евангелизма (2024 г.) </vt:lpstr>
      <vt:lpstr>Полевые школы пройдут во всех унионах ЕАД</vt:lpstr>
      <vt:lpstr>Гл. тема обучения: </vt:lpstr>
      <vt:lpstr>Презентация PowerPoint</vt:lpstr>
      <vt:lpstr>Почему концепция «РОСТ» ?</vt:lpstr>
      <vt:lpstr>Евангельский цикл «РОСТ» основан на принципах, которые использовал Иисус в своих притчах.  </vt:lpstr>
      <vt:lpstr>Иисус рассказывал о Царстве Божьем, используя понятные людям жизненные образы:</vt:lpstr>
      <vt:lpstr>Иисус говорил, что Божье Царство должно расти</vt:lpstr>
      <vt:lpstr>Принцип 1 – урожай зависит от почвы</vt:lpstr>
      <vt:lpstr>Принцип 2 – урожай зависит от качества семени</vt:lpstr>
      <vt:lpstr>Принцип 3 – из малых семян вырастает большой урожай</vt:lpstr>
      <vt:lpstr>Принцип 4 – жатва венчает процесс роста</vt:lpstr>
      <vt:lpstr>Принцип 5 – собранное зерно должно быть снова посеяно, чтобы дать новый цикл роста</vt:lpstr>
      <vt:lpstr>Перечисленные 5 принципов определяют 5 фаз евангельского цикла «РОСТ»</vt:lpstr>
      <vt:lpstr>Евангельский цикл общины «РОСТ» </vt:lpstr>
      <vt:lpstr>Евангельский цикл общины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Евангельский план «РОСТ» не является новой инициативой или проектом церкви.  Он лишь помогает гармонично распределять ресурсы и служения общины.</vt:lpstr>
      <vt:lpstr>Евангельский план «РОСТ» предлагает сосредотачиваться не на одном-двух видах служения, но использовать комплексный подход, интегрируя различные виды и формы служения.</vt:lpstr>
      <vt:lpstr>Презентация PowerPoint</vt:lpstr>
      <vt:lpstr>Продвижение идей  РОСТ  в общине</vt:lpstr>
      <vt:lpstr>Все материалы: семинары, мастер-классы, тренинги, обсуждения и др.  необходимо использовать для обучения общины</vt:lpstr>
      <vt:lpstr>Особо работайте с лидерами общины:</vt:lpstr>
      <vt:lpstr>Комитеты ЕАД, которые работают над программой РОСТ</vt:lpstr>
      <vt:lpstr>Рабочая группа  РОСТ</vt:lpstr>
      <vt:lpstr>https://rost.esd.adventist.org</vt:lpstr>
      <vt:lpstr>Пусть Бог благословит Свою растущую Церковь</vt:lpstr>
    </vt:vector>
  </TitlesOfParts>
  <Company>MISDA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Howard</dc:creator>
  <cp:lastModifiedBy>Zhan Taraniuk</cp:lastModifiedBy>
  <cp:revision>601</cp:revision>
  <cp:lastPrinted>2022-06-22T15:58:01Z</cp:lastPrinted>
  <dcterms:created xsi:type="dcterms:W3CDTF">2017-08-12T11:25:45Z</dcterms:created>
  <dcterms:modified xsi:type="dcterms:W3CDTF">2024-02-01T14:27:59Z</dcterms:modified>
</cp:coreProperties>
</file>