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726" r:id="rId2"/>
    <p:sldMasterId id="2147483738" r:id="rId3"/>
  </p:sldMasterIdLst>
  <p:notesMasterIdLst>
    <p:notesMasterId r:id="rId40"/>
  </p:notesMasterIdLst>
  <p:sldIdLst>
    <p:sldId id="1580" r:id="rId4"/>
    <p:sldId id="1541" r:id="rId5"/>
    <p:sldId id="1543" r:id="rId6"/>
    <p:sldId id="1583" r:id="rId7"/>
    <p:sldId id="1558" r:id="rId8"/>
    <p:sldId id="1592" r:id="rId9"/>
    <p:sldId id="1590" r:id="rId10"/>
    <p:sldId id="1589" r:id="rId11"/>
    <p:sldId id="1564" r:id="rId12"/>
    <p:sldId id="1565" r:id="rId13"/>
    <p:sldId id="1581" r:id="rId14"/>
    <p:sldId id="1576" r:id="rId15"/>
    <p:sldId id="1563" r:id="rId16"/>
    <p:sldId id="1573" r:id="rId17"/>
    <p:sldId id="1574" r:id="rId18"/>
    <p:sldId id="1571" r:id="rId19"/>
    <p:sldId id="1566" r:id="rId20"/>
    <p:sldId id="314" r:id="rId21"/>
    <p:sldId id="299" r:id="rId22"/>
    <p:sldId id="1579" r:id="rId23"/>
    <p:sldId id="568" r:id="rId24"/>
    <p:sldId id="1591" r:id="rId25"/>
    <p:sldId id="1596" r:id="rId26"/>
    <p:sldId id="463" r:id="rId27"/>
    <p:sldId id="1593" r:id="rId28"/>
    <p:sldId id="1594" r:id="rId29"/>
    <p:sldId id="1595" r:id="rId30"/>
    <p:sldId id="1433" r:id="rId31"/>
    <p:sldId id="1569" r:id="rId32"/>
    <p:sldId id="1575" r:id="rId33"/>
    <p:sldId id="1568" r:id="rId34"/>
    <p:sldId id="1586" r:id="rId35"/>
    <p:sldId id="325" r:id="rId36"/>
    <p:sldId id="1584" r:id="rId37"/>
    <p:sldId id="1567" r:id="rId38"/>
    <p:sldId id="1587" r:id="rId39"/>
  </p:sldIdLst>
  <p:sldSz cx="9144000" cy="5143500" type="screen16x9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300"/>
    <a:srgbClr val="663300"/>
    <a:srgbClr val="502B14"/>
    <a:srgbClr val="D31E25"/>
    <a:srgbClr val="6B3418"/>
    <a:srgbClr val="FFC000"/>
    <a:srgbClr val="474D54"/>
    <a:srgbClr val="C4C4C4"/>
    <a:srgbClr val="FBAD17"/>
    <a:srgbClr val="025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2" autoAdjust="0"/>
    <p:restoredTop sz="73609" autoAdjust="0"/>
  </p:normalViewPr>
  <p:slideViewPr>
    <p:cSldViewPr snapToGrid="0" snapToObjects="1">
      <p:cViewPr varScale="1">
        <p:scale>
          <a:sx n="89" d="100"/>
          <a:sy n="89" d="100"/>
        </p:scale>
        <p:origin x="90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8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6860-5CC1-C24E-BB7E-8D92436D85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362B5-ED46-FE48-A3C6-8F3076EB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0%D0%BD%D0%BA%D1%82-%D0%9F%D0%B5%D1%82%D0%B5%D1%80%D0%B1%D1%83%D1%80%D0%B3%D1%81%D0%BA%D0%B8%D0%B9_%D0%BC%D0%BE%D0%BD%D0%B5%D1%82%D0%BD%D1%8B%D0%B9_%D0%B4%D0%B2%D0%BE%D1%8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0%B0%D1%81%D0%BF%D0%B0%D0%B4_%D0%A1%D0%A1%D0%A1%D0%A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%D0%A6%D0%B5%D0%BD%D1%82%D1%80%D0%B0%D0%BB%D1%8C%D0%BD%D1%8B%D0%B9_%D0%B1%D0%B0%D0%BD%D0%BA_%D0%A0%D0%BE%D1%81%D1%81%D0%B8%D0%B9%D1%81%D0%BA%D0%BE%D0%B9_%D0%A4%D0%B5%D0%B4%D0%B5%D1%80%D0%B0%D1%86%D0%B8%D0%B8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8%D0%BD%D0%B2%D0%B5%D1%81%D1%82%D0%B8%D1%86%D0%B8%D0%BE%D0%BD%D0%BD%D0%B0%D1%8F_%D0%BC%D0%BE%D0%BD%D0%B5%D1%82%D0%B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%D0%93%D0%B5%D0%BE%D1%80%D0%B3%D0%B8%D0%B9_%D0%9F%D0%BE%D0%B1%D0%B5%D0%B4%D0%BE%D0%BD%D0%BE%D1%81%D0%B5%D1%86_(%D0%BC%D0%BE%D0%BD%D0%B5%D1%82%D0%B0)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08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Обучение членов церкви. Молитва о Святом Духе.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9FB1-5E63-5242-B9D2-F842B6F5AE7A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104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Чеканка монеты «СЕЯТЕЛЬ» была подготовлена  на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Санкт-Петербургский монетный двор"/>
              </a:rPr>
              <a:t>Петроградском монетном дворе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27 августа 1923 года. Золотых червонцев "СЕЯТЕЛЬ" было изготовлено 100 000 экземпляров</a:t>
            </a:r>
            <a:r>
              <a:rPr lang="ru-RU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Во все последующие годы монета была всегда в банковском обороте.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34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После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Распад СССР"/>
              </a:rPr>
              <a:t>распада СССР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золотой червонец 1975—1982 годов продолжали оставаться платёжным средством.</a:t>
            </a:r>
            <a:r>
              <a:rPr lang="ru-RU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 </a:t>
            </a:r>
          </a:p>
          <a:p>
            <a:pPr algn="l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После деноминации 1998 года, с 1 января 1999 года по решению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Центральный банк Российской Федерации"/>
              </a:rPr>
              <a:t>Банка России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золотые червонцы почти утратили статус валюты Российской Федерации, однако в 2001 году Совет директоров регулятора принял решение о возобновлении обращения золотых червонцев 1975—1982 годов в качестве законного платёжного средства.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4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ЧЕРВОНЕЦ  «СЕЯТЕЛЬ» И СЕГОДНЯ В ОБРАЩЕНИИ.  ЭТО ОДНА ИЗ ЧЕТЫРЕХ ОСНОВНЫХ ИНВЕСТИЦИОННЫХ МОНЕТ БАНКА РОССИИ!                                                   </a:t>
            </a:r>
          </a:p>
          <a:p>
            <a:pPr algn="l"/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настоящее время золотая монета Червонец «Сеятель» является одной из четырёх основных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Инвестиционная монета"/>
              </a:rPr>
              <a:t>инвестиционных монет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Банка России, наряду с серебряным «Соболем», серебряным и золотым «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Георгий Победоносец (монета)"/>
              </a:rPr>
              <a:t>Георгием Победоносцем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». </a:t>
            </a:r>
          </a:p>
          <a:p>
            <a:pPr algn="l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2023 году выпущена золотая монета 10 рублей "100 лет советскому червонцу".</a:t>
            </a:r>
          </a:p>
          <a:p>
            <a:pPr algn="l"/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3600" b="1" i="0" dirty="0">
                <a:solidFill>
                  <a:srgbClr val="202122"/>
                </a:solidFill>
                <a:effectLst/>
                <a:highlight>
                  <a:srgbClr val="FF0000"/>
                </a:highlight>
                <a:latin typeface="Arial" panose="020B0604020202020204" pitchFamily="34" charset="0"/>
              </a:rPr>
              <a:t>Распространение Библий, наших книг, газет – это лучшая и неустаревающая инвестиция для «СЕЯТЕЛЕЙ» в евангелизации мира!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48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Новое приложение с важным контентом. Подготовлено Западно-Российским Унионом, </a:t>
            </a:r>
            <a:r>
              <a:rPr lang="ru-RU"/>
              <a:t>при поддержке ЕАД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5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Илья из Грузии, нашел в интернете адвентистские проповеди, смотрел программы телеканала НАДЕЖДА. Заинтересовался. Попросил через Телеканал контакт пастора. Местный пастор подготовил его ко крещению и он был крещен.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97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F7594FF3-29C2-44A6-833F-1FE57DAED0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63538" y="690563"/>
            <a:ext cx="6132512" cy="3449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914400" y="4370388"/>
            <a:ext cx="5029200" cy="4138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u="sng" noProof="0" dirty="0"/>
          </a:p>
        </p:txBody>
      </p:sp>
    </p:spTree>
    <p:extLst>
      <p:ext uri="{BB962C8B-B14F-4D97-AF65-F5344CB8AC3E}">
        <p14:creationId xmlns:p14="http://schemas.microsoft.com/office/powerpoint/2010/main" val="3657730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Девушка прочитала наши книги, изучила уроки библейские и приняла крещение.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Дагестан</a:t>
            </a:r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01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В 2012 году я проходил кризис, так как у меня появились проблемы со здоровьем, я был в глубокой депрессии. Мне нужно было оставить мечту всей своей жизни, к которой я стремился с самого детства – я хотел стать профессиональным футболистом. Но врачи мне объяснили, что больше заниматься спортом я не смогу. И тогда я потерял всякий смысл. Спустя полгода я начал задаваться вопросом для чего я живу, как мне быть и что делать дальше. На эти вопросы у меня не было ответов. Тогда я начал думать, как мне освободиться от этого состояния. 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И вот однажды утром, проснувшись, я встал, пошел в зал, сел на диван и размышлял над теми же вопросами: для чего я живу, что мне делать, как мне быть дальше. Подняв голову вверх, я увидел перед собою на полке множество книг, но меня заинтересовала именно одна – Библия. Я взял ее в руки, открыл, стал читать первые главы книги Бытие и мне вдруг захотелось очень сильно спать. Я положил благоговейно перед собой эту книгу, лег, заснул. Пробудившись от сна, я почувствовал на физическом уровне, что мне стало легко. С этого момента моя жизнь стала очень сильно меняться, я стал молиться, читать Библию и ходить в православную церковь. 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Читая Библию, у меня появлялось очень много вопросов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.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С этими вопросами я шел к священнослужителю, я спрашивал: «Почему мы почитаем воскресный день, а не субботний? Почему мы поклоняемся иконам, когда написано, что мы не должны поклоняться никакому изображению» Я спрашивал: «Почему мы приходим на покаяние пред человеками, ведь написано, что мы должны это делать в тайной комнате». Также, я спрашивал: «Почему на нашей Земле столько много христианских церквей, когда у нас одна Библия». Но на эти вопросы я не получал удовлетворительного ответа. И тогда я продолжал искать дальше, пока не нашел церковь Адвентистов Седьмого Дня. Тогда я понял, что истинная церковь, эта та, которая соблюдает весь закон Божий. Я захотел стать частью этой духовной семьи и через водное крещение я заключил завет с Богом и стал членом Адвентистов Седьмого Дня. Позже, Господь призвал меня быть миссионером и спустя 8 лет я задался вопросом: «а откуда Библия взялась в нашем доме?» Тогда я позвонил своей маме и от нее узнал, что она нашла Библию в подъезде на подоконнике, когда мне было 4 годика. И спустя 14 лет эта книга изменила всю мою жизнь, и я нашел в ней ответы на все свои вопросы. И я верю, что Господь через книгу говорит и сегодня, меняя жизни людей за что Ему вечная благодарность. </a:t>
            </a:r>
            <a: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Евгений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2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672" y="214342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672" y="3679156"/>
            <a:ext cx="6858001" cy="537785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136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52354" y="273844"/>
            <a:ext cx="3735423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52354" y="1369218"/>
            <a:ext cx="3735423" cy="3475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16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386952" y="273844"/>
            <a:ext cx="4348579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386952" y="1369219"/>
            <a:ext cx="4348579" cy="3270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8907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1099" y="3469530"/>
            <a:ext cx="6858001" cy="1476984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219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33840" y="273844"/>
            <a:ext cx="3657444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33840" y="1369218"/>
            <a:ext cx="3657444" cy="3431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763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55918" y="273844"/>
            <a:ext cx="4438106" cy="99417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55918" y="1369219"/>
            <a:ext cx="4438106" cy="327087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669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6305" y="711589"/>
            <a:ext cx="6225546" cy="99417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6305" y="1838528"/>
            <a:ext cx="6225546" cy="25681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867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4041" y="273844"/>
            <a:ext cx="3458184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4041" y="1369219"/>
            <a:ext cx="3458184" cy="35481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2627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32139" y="1383622"/>
            <a:ext cx="3440211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232138" y="280219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4206828" y="280220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4056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16193" y="1938958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2871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0554" y="273844"/>
            <a:ext cx="724699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70554" y="1369219"/>
            <a:ext cx="724699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327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27798" y="273844"/>
            <a:ext cx="5107022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27798" y="1369219"/>
            <a:ext cx="5107022" cy="3263504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172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1449" y="273844"/>
            <a:ext cx="3531141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1449" y="1369218"/>
            <a:ext cx="3531141" cy="35189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99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9949" y="3352800"/>
            <a:ext cx="6858001" cy="17907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837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8352" y="646504"/>
            <a:ext cx="3273829" cy="99417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8352" y="1741879"/>
            <a:ext cx="3273829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1339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909040" y="273844"/>
            <a:ext cx="4698461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909040" y="1369219"/>
            <a:ext cx="4698461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7524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5300" y="273844"/>
            <a:ext cx="4698460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5300" y="1369219"/>
            <a:ext cx="4698460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0804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1519" y="273844"/>
            <a:ext cx="2799998" cy="9941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81519" y="1369219"/>
            <a:ext cx="2799998" cy="3402198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230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25671" y="273844"/>
            <a:ext cx="3343491" cy="99417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25671" y="1369219"/>
            <a:ext cx="3343491" cy="3460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9066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8558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5774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2717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5729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371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5776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8483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7831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01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977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7787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77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46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07559" y="273844"/>
            <a:ext cx="2932106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07559" y="1369219"/>
            <a:ext cx="2932106" cy="31265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4643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24552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6C6E2-B656-479D-AF9B-0C37A8B6D23B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FFF9C-3494-4292-BC7A-C6CB2F007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126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834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98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487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74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090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787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59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10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202" y="273844"/>
            <a:ext cx="3529257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202" y="1369218"/>
            <a:ext cx="3529257" cy="3475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610" y="3782635"/>
            <a:ext cx="1289348" cy="128934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523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555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811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32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15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085852"/>
            <a:ext cx="6620968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3583035"/>
            <a:ext cx="6620968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10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88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2146302"/>
            <a:ext cx="6620967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3583036"/>
            <a:ext cx="6620968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35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1" y="1545433"/>
            <a:ext cx="3298113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6" y="1542070"/>
            <a:ext cx="3298115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49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1" y="1428750"/>
            <a:ext cx="3298112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1" y="1885950"/>
            <a:ext cx="3298113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7" y="1428750"/>
            <a:ext cx="3298113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7" y="1885950"/>
            <a:ext cx="3298113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139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88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3712" y="273844"/>
            <a:ext cx="4781007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3712" y="1369219"/>
            <a:ext cx="4781007" cy="3470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006" y="3950385"/>
            <a:ext cx="1154519" cy="115452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75046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907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085850"/>
            <a:ext cx="2551462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8" y="1085850"/>
            <a:ext cx="3898013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2346962"/>
            <a:ext cx="2551462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7645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390644"/>
            <a:ext cx="3820674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8" y="857250"/>
            <a:ext cx="240092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2743200"/>
            <a:ext cx="3814728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1721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3600440"/>
            <a:ext cx="6620967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514350"/>
            <a:ext cx="6620968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4025494"/>
            <a:ext cx="6620966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2341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085850"/>
            <a:ext cx="6620968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2743200"/>
            <a:ext cx="6620968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141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10" y="1085850"/>
            <a:ext cx="6001049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8" y="2828380"/>
            <a:ext cx="5461159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262993"/>
            <a:ext cx="6620968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8" y="728440"/>
            <a:ext cx="601591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1" y="1960341"/>
            <a:ext cx="601591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985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2343151"/>
            <a:ext cx="6620969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3583036"/>
            <a:ext cx="6620968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137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5" y="1485900"/>
            <a:ext cx="221072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000250"/>
            <a:ext cx="2196084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485900"/>
            <a:ext cx="22027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7" y="2000250"/>
            <a:ext cx="2210671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485900"/>
            <a:ext cx="219965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000250"/>
            <a:ext cx="2199658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2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3188212"/>
            <a:ext cx="2205612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1657350"/>
            <a:ext cx="2205612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3620410"/>
            <a:ext cx="2205612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3188212"/>
            <a:ext cx="219846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1657350"/>
            <a:ext cx="2198466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7" y="3620409"/>
            <a:ext cx="220137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3188212"/>
            <a:ext cx="219965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7" y="1657350"/>
            <a:ext cx="219965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5" y="3620408"/>
            <a:ext cx="2202571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098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5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74321" y="273844"/>
            <a:ext cx="541782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74321" y="1369219"/>
            <a:ext cx="5417820" cy="3157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831" y="3893598"/>
            <a:ext cx="1213376" cy="121337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062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3" y="322662"/>
            <a:ext cx="1314793" cy="4369594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579903"/>
            <a:ext cx="5568812" cy="41123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1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63785" y="371817"/>
            <a:ext cx="347588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63785" y="1467191"/>
            <a:ext cx="3475880" cy="33138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3897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2102" y="1856870"/>
            <a:ext cx="4781146" cy="143597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67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02043" y="3891282"/>
            <a:ext cx="1221509" cy="12215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7" y="4651847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9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3" r:id="rId3"/>
    <p:sldLayoutId id="2147483684" r:id="rId4"/>
    <p:sldLayoutId id="2147483685" r:id="rId5"/>
    <p:sldLayoutId id="2147483686" r:id="rId6"/>
    <p:sldLayoutId id="2147483688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20" r:id="rId35"/>
    <p:sldLayoutId id="2147483721" r:id="rId36"/>
    <p:sldLayoutId id="2147483722" r:id="rId37"/>
    <p:sldLayoutId id="2147483723" r:id="rId38"/>
    <p:sldLayoutId id="2147483725" r:id="rId39"/>
    <p:sldLayoutId id="2147483756" r:id="rId40"/>
    <p:sldLayoutId id="2147483757" r:id="rId41"/>
    <p:sldLayoutId id="2147483758" r:id="rId42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B2C63-6955-44C8-B314-E5FC21C97B8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B5F0F-1C16-4D49-88A7-32B252C44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62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257300"/>
            <a:ext cx="281940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342900"/>
            <a:ext cx="1600200" cy="12001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4572000"/>
            <a:ext cx="990600" cy="7429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000250"/>
            <a:ext cx="4191000" cy="31432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171700"/>
            <a:ext cx="2362200" cy="17716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824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339538"/>
            <a:ext cx="7055380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539694"/>
            <a:ext cx="6711654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8815" y="1342996"/>
            <a:ext cx="74294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8DC7C2D-C3EF-469F-BDE8-6B9099AADB1F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5810" y="2418946"/>
            <a:ext cx="2894846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2" y="221803"/>
            <a:ext cx="628813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DFEFA-F837-432F-BC15-69D9FDAB9E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930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l" defTabSz="342905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80" indent="-257180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22" indent="-214316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65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70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76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82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87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93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98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jp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397036" y="110365"/>
            <a:ext cx="4093571" cy="98364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Евангельский цикл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«РОСТ»: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" y="204338"/>
            <a:ext cx="1484558" cy="1484558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1119949" y="1960043"/>
            <a:ext cx="4776395" cy="1301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Сеяние</a:t>
            </a:r>
            <a:endParaRPr kumimoji="0" lang="en-US" sz="2400" b="1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357308" y="4034145"/>
            <a:ext cx="2191092" cy="60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семинар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#</a:t>
            </a:r>
            <a:r>
              <a:rPr lang="ru-RU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ru-RU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i="1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262116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82BF33-418B-4CA6-4E56-03FC37764D9C}"/>
              </a:ext>
            </a:extLst>
          </p:cNvPr>
          <p:cNvSpPr txBox="1"/>
          <p:nvPr/>
        </p:nvSpPr>
        <p:spPr>
          <a:xfrm>
            <a:off x="451027" y="1061000"/>
            <a:ext cx="713678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Сеяние семян истины – это приобщение людей к духовным вопросам, с целью побудить их читать нашу литературу, а потом пригласить изучать библейские уроки.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C8FE7-A7B5-DF53-BF55-9F96DD2F7A16}"/>
              </a:ext>
            </a:extLst>
          </p:cNvPr>
          <p:cNvSpPr txBox="1"/>
          <p:nvPr/>
        </p:nvSpPr>
        <p:spPr>
          <a:xfrm>
            <a:off x="451027" y="3070360"/>
            <a:ext cx="7136780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en" dirty="0"/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«Сеявшие 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 слезами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пожинать 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 радостью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 плачем несущий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возвратится 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 радостью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неся снопы свои»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Пс.125:5-6</a:t>
            </a:r>
          </a:p>
        </p:txBody>
      </p:sp>
    </p:spTree>
    <p:extLst>
      <p:ext uri="{BB962C8B-B14F-4D97-AF65-F5344CB8AC3E}">
        <p14:creationId xmlns:p14="http://schemas.microsoft.com/office/powerpoint/2010/main" val="13364988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LANT 02.jpg" descr="PLANT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Agrupar 7.png" descr="Agrupar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479" y="-591351"/>
            <a:ext cx="3429001" cy="2928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LANT LOGO.png" descr="PLANT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979" y="417894"/>
            <a:ext cx="1144741" cy="1044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4" y="204339"/>
            <a:ext cx="1160194" cy="116019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24593" y="1676282"/>
            <a:ext cx="8254093" cy="145064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3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цель сеяния – поиск новых учеников Школы Библии.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2147" y="3290208"/>
            <a:ext cx="8651803" cy="145064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36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книгах и газетах должны быть приглашения на библейские уроки.</a:t>
            </a:r>
          </a:p>
          <a:p>
            <a:pPr marL="36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каждой трансляции должны быть приглашения в ШБ.</a:t>
            </a:r>
          </a:p>
          <a:p>
            <a:pPr marL="36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чтобы сеятели были обеспечены информационными материалами-приглашениями, и были научены как приглашать людей изучать библейские уроки.</a:t>
            </a:r>
          </a:p>
        </p:txBody>
      </p:sp>
    </p:spTree>
    <p:extLst>
      <p:ext uri="{BB962C8B-B14F-4D97-AF65-F5344CB8AC3E}">
        <p14:creationId xmlns:p14="http://schemas.microsoft.com/office/powerpoint/2010/main" val="38696060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CB4970-F170-2977-A00D-B44429128B0D}"/>
              </a:ext>
            </a:extLst>
          </p:cNvPr>
          <p:cNvSpPr txBox="1"/>
          <p:nvPr/>
        </p:nvSpPr>
        <p:spPr>
          <a:xfrm>
            <a:off x="1106757" y="817391"/>
            <a:ext cx="457757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Литература приводит души к Христу.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710D0-B842-5965-3D3D-1BBCF9C3815F}"/>
              </a:ext>
            </a:extLst>
          </p:cNvPr>
          <p:cNvSpPr txBox="1"/>
          <p:nvPr/>
        </p:nvSpPr>
        <p:spPr>
          <a:xfrm>
            <a:off x="1106757" y="1345712"/>
            <a:ext cx="547246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Литература готовит людей к встрече с Богом.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519DA-DFE3-B556-B2A7-EA091310200B}"/>
              </a:ext>
            </a:extLst>
          </p:cNvPr>
          <p:cNvSpPr txBox="1"/>
          <p:nvPr/>
        </p:nvSpPr>
        <p:spPr>
          <a:xfrm>
            <a:off x="1106757" y="1828956"/>
            <a:ext cx="60969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Литература наполнит светом Землю в конце времен.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7FFB2-58A1-57DB-52E7-88C23267D6D5}"/>
              </a:ext>
            </a:extLst>
          </p:cNvPr>
          <p:cNvSpPr txBox="1"/>
          <p:nvPr/>
        </p:nvSpPr>
        <p:spPr>
          <a:xfrm>
            <a:off x="1106757" y="2310021"/>
            <a:ext cx="574845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Литература разрушает стены предрассудков. 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D7855-33CC-43BD-F052-F854EA19E125}"/>
              </a:ext>
            </a:extLst>
          </p:cNvPr>
          <p:cNvSpPr txBox="1"/>
          <p:nvPr/>
        </p:nvSpPr>
        <p:spPr>
          <a:xfrm>
            <a:off x="1106757" y="2789523"/>
            <a:ext cx="574845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Литература может проникнуть туда, куда не может</a:t>
            </a:r>
          </a:p>
          <a:p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8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попасть живой проповедник.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66C16-CB78-089E-4C27-2174C061682B}"/>
              </a:ext>
            </a:extLst>
          </p:cNvPr>
          <p:cNvSpPr txBox="1"/>
          <p:nvPr/>
        </p:nvSpPr>
        <p:spPr>
          <a:xfrm>
            <a:off x="1106757" y="3546024"/>
            <a:ext cx="457757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Литература не задевает гордыню.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C1A20E-5065-F26D-D80B-EDB5F5B053D2}"/>
              </a:ext>
            </a:extLst>
          </p:cNvPr>
          <p:cNvSpPr txBox="1"/>
          <p:nvPr/>
        </p:nvSpPr>
        <p:spPr>
          <a:xfrm>
            <a:off x="1106758" y="4123164"/>
            <a:ext cx="609692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Литература по важности не уступает живой проповеди. 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C1A8E6-3CA2-7A72-2E0C-3DA165F2F58C}"/>
              </a:ext>
            </a:extLst>
          </p:cNvPr>
          <p:cNvSpPr txBox="1"/>
          <p:nvPr/>
        </p:nvSpPr>
        <p:spPr>
          <a:xfrm>
            <a:off x="599461" y="264025"/>
            <a:ext cx="63166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Эленн</a:t>
            </a: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Уайт о значимости и влиянии духовной литературы </a:t>
            </a:r>
          </a:p>
        </p:txBody>
      </p:sp>
    </p:spTree>
    <p:extLst>
      <p:ext uri="{BB962C8B-B14F-4D97-AF65-F5344CB8AC3E}">
        <p14:creationId xmlns:p14="http://schemas.microsoft.com/office/powerpoint/2010/main" val="91307159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41BD0C-E37F-E08E-6277-41869C7C99FE}"/>
              </a:ext>
            </a:extLst>
          </p:cNvPr>
          <p:cNvSpPr txBox="1"/>
          <p:nvPr/>
        </p:nvSpPr>
        <p:spPr>
          <a:xfrm>
            <a:off x="2018371" y="2486722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4D2E9-1917-3383-FFEF-37A76C9C771C}"/>
              </a:ext>
            </a:extLst>
          </p:cNvPr>
          <p:cNvSpPr txBox="1"/>
          <p:nvPr/>
        </p:nvSpPr>
        <p:spPr>
          <a:xfrm>
            <a:off x="227424" y="1240676"/>
            <a:ext cx="7462157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«Перед сеятелями семян Слова Божьего стоит возвышенная задача: приготовить сердца к восприятию Благой вести… Нам следует подходить к каждому человеку индивидуально, с сочувствием, которое проявлял Христос, стремясь пробудить интерес к великим вопросам вечной жизни».  </a:t>
            </a:r>
          </a:p>
          <a:p>
            <a:r>
              <a:rPr lang="ru-RU" sz="2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			</a:t>
            </a:r>
          </a:p>
          <a:p>
            <a:r>
              <a:rPr lang="ru-RU" sz="2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								</a:t>
            </a:r>
            <a:r>
              <a:rPr lang="ru-RU" sz="2400" i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(</a:t>
            </a:r>
            <a:r>
              <a:rPr lang="ru-RU" sz="2400" i="1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Э.Уайт</a:t>
            </a:r>
            <a:r>
              <a:rPr lang="ru-RU" sz="2400" i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НУХ 57)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284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B67DD5-8B23-4036-3767-71BC8223B2FE}"/>
              </a:ext>
            </a:extLst>
          </p:cNvPr>
          <p:cNvSpPr txBox="1"/>
          <p:nvPr/>
        </p:nvSpPr>
        <p:spPr>
          <a:xfrm>
            <a:off x="195942" y="1937226"/>
            <a:ext cx="7141559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241935"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 всему миру </a:t>
            </a:r>
            <a:r>
              <a:rPr lang="ru-RU" sz="2400" b="1" i="1" dirty="0">
                <a:solidFill>
                  <a:srgbClr val="2C2D2E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издания </a:t>
            </a:r>
            <a:r>
              <a:rPr lang="ru-RU" sz="2400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должны сделать </a:t>
            </a:r>
            <a:r>
              <a:rPr lang="ru-RU" sz="2400" b="1" i="1" dirty="0">
                <a:solidFill>
                  <a:srgbClr val="2C2D2E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 же работу, какую сделал Иоанн Креститель </a:t>
            </a:r>
            <a:r>
              <a:rPr lang="ru-RU" sz="2400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иудейской нации» </a:t>
            </a:r>
            <a:r>
              <a:rPr lang="ru-RU" sz="1800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(СЦ т.7,с. 138)</a:t>
            </a:r>
            <a:r>
              <a:rPr lang="ru-RU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solidFill>
                <a:srgbClr val="2C2D2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D7557-A28C-1B94-4893-16DBDD78F95F}"/>
              </a:ext>
            </a:extLst>
          </p:cNvPr>
          <p:cNvSpPr txBox="1"/>
          <p:nvPr/>
        </p:nvSpPr>
        <p:spPr>
          <a:xfrm>
            <a:off x="375955" y="352165"/>
            <a:ext cx="720368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Распространение литературы будет готовить людей ко Второму Пришествию Христа.</a:t>
            </a:r>
          </a:p>
        </p:txBody>
      </p:sp>
    </p:spTree>
    <p:extLst>
      <p:ext uri="{BB962C8B-B14F-4D97-AF65-F5344CB8AC3E}">
        <p14:creationId xmlns:p14="http://schemas.microsoft.com/office/powerpoint/2010/main" val="6250460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7D7557-A28C-1B94-4893-16DBDD78F95F}"/>
              </a:ext>
            </a:extLst>
          </p:cNvPr>
          <p:cNvSpPr txBox="1"/>
          <p:nvPr/>
        </p:nvSpPr>
        <p:spPr>
          <a:xfrm>
            <a:off x="323385" y="727722"/>
            <a:ext cx="720368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Есть 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много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искренних душ, которые 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могли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бы принять истину 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исключительно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40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благодаря печатным изданиям</a:t>
            </a:r>
            <a:r>
              <a:rPr lang="ru-RU" sz="24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800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800" i="1" dirty="0" err="1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Издат</a:t>
            </a:r>
            <a:r>
              <a:rPr lang="ru-RU" sz="1800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i="1" dirty="0" err="1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служ</a:t>
            </a:r>
            <a:r>
              <a:rPr lang="ru-RU" sz="1800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с. 375). </a:t>
            </a:r>
            <a:endParaRPr lang="ru-RU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8F368-2FA5-0310-8AE2-B61E3CDF7DD6}"/>
              </a:ext>
            </a:extLst>
          </p:cNvPr>
          <p:cNvSpPr txBox="1"/>
          <p:nvPr/>
        </p:nvSpPr>
        <p:spPr>
          <a:xfrm>
            <a:off x="434897" y="2571750"/>
            <a:ext cx="709217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Есть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очень 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важная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работа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— </a:t>
            </a:r>
            <a:r>
              <a:rPr lang="ru-RU" sz="240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донести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нашу литературу 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людям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привести </a:t>
            </a:r>
            <a:r>
              <a:rPr lang="ru-RU" sz="24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их</a:t>
            </a:r>
            <a:r>
              <a:rPr lang="ru-RU" sz="240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 к исследованию 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Священного 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Писания</a:t>
            </a:r>
            <a:r>
              <a:rPr lang="ru-RU" sz="24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i="1" dirty="0" err="1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Христ</a:t>
            </a:r>
            <a:r>
              <a:rPr lang="ru-RU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служ</a:t>
            </a:r>
            <a:r>
              <a:rPr lang="ru-RU" i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с. 145).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04378891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2E36EF-8F91-48A0-7290-D6DBA4CD7DD1}"/>
              </a:ext>
            </a:extLst>
          </p:cNvPr>
          <p:cNvSpPr txBox="1"/>
          <p:nvPr/>
        </p:nvSpPr>
        <p:spPr>
          <a:xfrm>
            <a:off x="427728" y="1285564"/>
            <a:ext cx="8103950" cy="2215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1368425">
              <a:spcAft>
                <a:spcPts val="0"/>
              </a:spcAft>
            </a:pP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«Каждый верующий церкви АСД призван распространять брошюры, буклеты и книги, содержащие весть последнего времени»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1368425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368425"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368425">
              <a:spcAft>
                <a:spcPts val="0"/>
              </a:spcAft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	(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Э.Уайт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Ревью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энд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Геральд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27 января, 1903).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D7557-A28C-1B94-4893-16DBDD78F95F}"/>
              </a:ext>
            </a:extLst>
          </p:cNvPr>
          <p:cNvSpPr txBox="1"/>
          <p:nvPr/>
        </p:nvSpPr>
        <p:spPr>
          <a:xfrm>
            <a:off x="591014" y="233293"/>
            <a:ext cx="5075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Сеять нужно много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142940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62D726B-C6B8-6FA3-8786-11C73CA01678}"/>
              </a:ext>
            </a:extLst>
          </p:cNvPr>
          <p:cNvSpPr txBox="1"/>
          <p:nvPr/>
        </p:nvSpPr>
        <p:spPr>
          <a:xfrm>
            <a:off x="767444" y="781695"/>
            <a:ext cx="537210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/>
          <a:p>
            <a:pPr indent="450215" algn="ctr"/>
            <a:r>
              <a:rPr lang="ru-RU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Ресурсы </a:t>
            </a:r>
          </a:p>
          <a:p>
            <a:pPr indent="450215" algn="ctr"/>
            <a:r>
              <a:rPr lang="ru-RU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</a:p>
          <a:p>
            <a:pPr indent="450215" algn="ctr"/>
            <a:r>
              <a:rPr lang="ru-RU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сеяния</a:t>
            </a:r>
            <a:endParaRPr lang="ru-RU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690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237" y="542283"/>
            <a:ext cx="6172200" cy="630550"/>
          </a:xfrm>
        </p:spPr>
        <p:txBody>
          <a:bodyPr/>
          <a:lstStyle/>
          <a:p>
            <a:r>
              <a:rPr lang="ru-RU" b="1" i="1" dirty="0"/>
              <a:t>Миссионерский сайт ОИС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knigagoda.info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0095" y="1813947"/>
            <a:ext cx="2930906" cy="3324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F31097-AC70-764E-5BE3-C3DE2F9B8D0D}"/>
              </a:ext>
            </a:extLst>
          </p:cNvPr>
          <p:cNvSpPr txBox="1"/>
          <p:nvPr/>
        </p:nvSpPr>
        <p:spPr>
          <a:xfrm>
            <a:off x="352274" y="1993561"/>
            <a:ext cx="421972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миссионерские книги.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уроки по изучению Библии.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видео по книге года.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медиа ссылки.</a:t>
            </a:r>
          </a:p>
        </p:txBody>
      </p:sp>
    </p:spTree>
    <p:extLst>
      <p:ext uri="{BB962C8B-B14F-4D97-AF65-F5344CB8AC3E}">
        <p14:creationId xmlns:p14="http://schemas.microsoft.com/office/powerpoint/2010/main" val="3964932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14" b="3761"/>
          <a:stretch/>
        </p:blipFill>
        <p:spPr>
          <a:xfrm>
            <a:off x="8503391" y="4817051"/>
            <a:ext cx="468807" cy="3649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45" y="5391269"/>
            <a:ext cx="857250" cy="185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75" y="2703881"/>
            <a:ext cx="857250" cy="185738"/>
          </a:xfrm>
          <a:prstGeom prst="rect">
            <a:avLst/>
          </a:prstGeom>
        </p:spPr>
      </p:pic>
      <p:pic>
        <p:nvPicPr>
          <p:cNvPr id="7170" name="Picture 2" descr="page9image31203456">
            <a:extLst>
              <a:ext uri="{FF2B5EF4-FFF2-40B4-BE49-F238E27FC236}">
                <a16:creationId xmlns:a16="http://schemas.microsoft.com/office/drawing/2014/main" id="{A41DD992-5F63-6838-FFF5-81FD5523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53" y="1806727"/>
            <a:ext cx="5660339" cy="33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D17EF9-55D7-878B-9816-496908E5BDDB}"/>
              </a:ext>
            </a:extLst>
          </p:cNvPr>
          <p:cNvSpPr txBox="1"/>
          <p:nvPr/>
        </p:nvSpPr>
        <p:spPr>
          <a:xfrm>
            <a:off x="0" y="3612340"/>
            <a:ext cx="3485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i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</a:t>
            </a:r>
          </a:p>
          <a:p>
            <a:pPr defTabSz="685800"/>
            <a:r>
              <a:rPr lang="ru-RU" sz="2800" i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миссионерской </a:t>
            </a:r>
          </a:p>
          <a:p>
            <a:pPr defTabSz="685800"/>
            <a:r>
              <a:rPr lang="ru-RU" sz="2800" i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книги в общине</a:t>
            </a:r>
          </a:p>
        </p:txBody>
      </p:sp>
      <p:pic>
        <p:nvPicPr>
          <p:cNvPr id="3" name="Picture 2" descr="C:\Users\Наталья\Desktop\Издательский Отдел\IMG_20191128_163312 (1).jpg">
            <a:extLst>
              <a:ext uri="{FF2B5EF4-FFF2-40B4-BE49-F238E27FC236}">
                <a16:creationId xmlns:a16="http://schemas.microsoft.com/office/drawing/2014/main" id="{160FC6EB-999A-78E0-5AF9-7DDAD889D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r="15259"/>
          <a:stretch/>
        </p:blipFill>
        <p:spPr bwMode="auto">
          <a:xfrm>
            <a:off x="3408" y="16934"/>
            <a:ext cx="45685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D17EF9-55D7-878B-9816-496908E5BDDB}"/>
              </a:ext>
            </a:extLst>
          </p:cNvPr>
          <p:cNvSpPr txBox="1"/>
          <p:nvPr/>
        </p:nvSpPr>
        <p:spPr>
          <a:xfrm>
            <a:off x="5159829" y="534403"/>
            <a:ext cx="3485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День влияния</a:t>
            </a:r>
          </a:p>
        </p:txBody>
      </p:sp>
    </p:spTree>
    <p:extLst>
      <p:ext uri="{BB962C8B-B14F-4D97-AF65-F5344CB8AC3E}">
        <p14:creationId xmlns:p14="http://schemas.microsoft.com/office/powerpoint/2010/main" val="308500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107" y="1568639"/>
            <a:ext cx="5417820" cy="256613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dirty="0"/>
              <a:t>Евангельский цикл общины </a:t>
            </a:r>
            <a:br>
              <a:rPr lang="ru-RU" sz="3200" dirty="0"/>
            </a:br>
            <a:r>
              <a:rPr lang="ru-RU" sz="3200" dirty="0"/>
              <a:t>«РОСТ» - это основа планирования евангельского служения в общине</a:t>
            </a:r>
            <a:endParaRPr lang="en-US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" y="204338"/>
            <a:ext cx="1364301" cy="136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9576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8F2B33-BC95-0D70-8E3F-0789E2E83F04}"/>
              </a:ext>
            </a:extLst>
          </p:cNvPr>
          <p:cNvSpPr txBox="1"/>
          <p:nvPr/>
        </p:nvSpPr>
        <p:spPr>
          <a:xfrm>
            <a:off x="321734" y="266575"/>
            <a:ext cx="463222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РЕКЛАМА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 </a:t>
            </a: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КНИГАХ,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БУКЛЕТАХ, ФЛАЕРАХ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023">
            <a:off x="5904632" y="132882"/>
            <a:ext cx="1797150" cy="126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" y="1412264"/>
            <a:ext cx="2465415" cy="352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58" y="1552080"/>
            <a:ext cx="2150332" cy="3234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025" y="1552080"/>
            <a:ext cx="2142937" cy="3221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831179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G_79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74000" cy="5262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F011B-5D32-FCEF-FB04-B76149366814}"/>
              </a:ext>
            </a:extLst>
          </p:cNvPr>
          <p:cNvSpPr txBox="1"/>
          <p:nvPr/>
        </p:nvSpPr>
        <p:spPr>
          <a:xfrm>
            <a:off x="389466" y="0"/>
            <a:ext cx="545277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Киоск в вашей общине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30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D9F0BD-05BD-10E7-8470-9B8111161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638" y="145685"/>
            <a:ext cx="3426816" cy="4852129"/>
          </a:xfrm>
          <a:prstGeom prst="rect">
            <a:avLst/>
          </a:prstGeom>
          <a:solidFill>
            <a:srgbClr val="00E300"/>
          </a:solidFill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430309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273844"/>
            <a:ext cx="5814507" cy="12537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СВИДЕТЕЛЬСТВА.</a:t>
            </a:r>
            <a:br>
              <a:rPr lang="ru-RU" dirty="0" smtClean="0"/>
            </a:br>
            <a:r>
              <a:rPr lang="ru-RU" dirty="0" smtClean="0"/>
              <a:t>ПРИМЕРЫ: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24405" y="2438106"/>
            <a:ext cx="5853505" cy="16644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Какие плоды приносит распространение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адвентистских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книг и медиа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7946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5A6466-8B36-3252-4C4D-47ECBA7C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1286730"/>
            <a:ext cx="9715500" cy="72882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8BDC0B-F14E-AB79-6CE4-ADA6AD3399C2}"/>
              </a:ext>
            </a:extLst>
          </p:cNvPr>
          <p:cNvSpPr txBox="1"/>
          <p:nvPr/>
        </p:nvSpPr>
        <p:spPr>
          <a:xfrm>
            <a:off x="5810652" y="-769760"/>
            <a:ext cx="333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Плоды сеяния: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80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ЦЕРКВИ </a:t>
            </a:r>
            <a:endParaRPr lang="en-US" sz="20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" descr="page17image35793216">
            <a:extLst>
              <a:ext uri="{FF2B5EF4-FFF2-40B4-BE49-F238E27FC236}">
                <a16:creationId xmlns:a16="http://schemas.microsoft.com/office/drawing/2014/main" id="{A06CFE24-88D7-F0C0-01F6-A58B05D2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43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17image46240432">
            <a:extLst>
              <a:ext uri="{FF2B5EF4-FFF2-40B4-BE49-F238E27FC236}">
                <a16:creationId xmlns:a16="http://schemas.microsoft.com/office/drawing/2014/main" id="{F9998C46-12A4-977F-09B9-D1AFD2CBD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016"/>
            <a:ext cx="9529917" cy="885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ge17image46242928">
            <a:extLst>
              <a:ext uri="{FF2B5EF4-FFF2-40B4-BE49-F238E27FC236}">
                <a16:creationId xmlns:a16="http://schemas.microsoft.com/office/drawing/2014/main" id="{35F912BE-16FE-528E-744E-49847D93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" y="859634"/>
            <a:ext cx="5362576" cy="446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180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02B9D4-1E9F-2BE3-A2FB-EF921260B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6061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8BDC0B-F14E-AB79-6CE4-ADA6AD3399C2}"/>
              </a:ext>
            </a:extLst>
          </p:cNvPr>
          <p:cNvSpPr txBox="1"/>
          <p:nvPr/>
        </p:nvSpPr>
        <p:spPr>
          <a:xfrm>
            <a:off x="560920" y="337841"/>
            <a:ext cx="317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Плоды сеяния</a:t>
            </a:r>
          </a:p>
        </p:txBody>
      </p:sp>
    </p:spTree>
    <p:extLst>
      <p:ext uri="{BB962C8B-B14F-4D97-AF65-F5344CB8AC3E}">
        <p14:creationId xmlns:p14="http://schemas.microsoft.com/office/powerpoint/2010/main" val="337362461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063743-82DB-3D6B-0661-AFE7B552F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" y="68036"/>
            <a:ext cx="6640286" cy="49852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1589235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001000" cy="5150246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256050" y="647151"/>
            <a:ext cx="772020" cy="99819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50369" y="1240971"/>
            <a:ext cx="1037839" cy="40437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24893" y="653041"/>
            <a:ext cx="797366" cy="89127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30357" y="620922"/>
            <a:ext cx="606072" cy="9233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80602" y="376079"/>
            <a:ext cx="0" cy="11682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80602" y="3766969"/>
            <a:ext cx="0" cy="577313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904535" y="2958730"/>
            <a:ext cx="1116839" cy="202061"/>
          </a:xfrm>
          <a:prstGeom prst="ellipse">
            <a:avLst/>
          </a:prstGeom>
          <a:noFill/>
          <a:ln w="63500">
            <a:solidFill>
              <a:srgbClr val="F2F1C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550369" y="3218522"/>
            <a:ext cx="1354167" cy="938134"/>
          </a:xfrm>
          <a:prstGeom prst="straightConnector1">
            <a:avLst/>
          </a:prstGeom>
          <a:ln w="50800">
            <a:solidFill>
              <a:srgbClr val="F2F1C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4932" y="4011544"/>
            <a:ext cx="158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Школа Библии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99268" y="6747"/>
            <a:ext cx="116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соц. сети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22536" y="129821"/>
            <a:ext cx="1299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флаеры</a:t>
            </a:r>
            <a:r>
              <a:rPr lang="ru-RU"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приглашения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1781" y="820852"/>
            <a:ext cx="1544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миссионерские книги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26438" y="4393502"/>
            <a:ext cx="180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FFFFFF"/>
                </a:solidFill>
                <a:latin typeface="Garamond"/>
                <a:cs typeface="Garamond"/>
              </a:rPr>
              <a:t> Крещение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28070" y="361277"/>
            <a:ext cx="136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ТВ и радио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21374" y="284333"/>
            <a:ext cx="849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3627" y="1088824"/>
            <a:ext cx="136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трансляции богослужений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4"/>
          <p:cNvCxnSpPr/>
          <p:nvPr/>
        </p:nvCxnSpPr>
        <p:spPr>
          <a:xfrm flipH="1">
            <a:off x="5478235" y="1477736"/>
            <a:ext cx="963386" cy="28575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94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2F12A0-81AB-DFF6-C745-490113CE2BA5}"/>
              </a:ext>
            </a:extLst>
          </p:cNvPr>
          <p:cNvSpPr txBox="1"/>
          <p:nvPr/>
        </p:nvSpPr>
        <p:spPr>
          <a:xfrm>
            <a:off x="122863" y="58148"/>
            <a:ext cx="7755673" cy="5216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     Организация литературного </a:t>
            </a:r>
            <a:r>
              <a:rPr kumimoji="0" lang="ru-RU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благовестия</a:t>
            </a: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в местной общине: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Обучить методам распространения печатных изданий членов церкви с целью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поиска учеников ШБ. 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Регулярно и организованно распространять миссионерские книги с подготовленными приглашениями изучать Библию по урокам.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Представлять людям ссылки в конце книги на ШБ, телефон горячей линии, другие сайты.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Миссионерские газеты распространять согласно предложенной и оправданной методике и практике (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см. информацию на сайте РОСТ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Регулярно представлять общине отчет и информацию о литературном служении.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Делиться опытами и методами распространения, откликом людей на книги и газеты. Корректировать планы, улучшать методы.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Благодарить распространителей и призывать всех быть активными.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AutoNum type="arabicPeriod" startAt="8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Молиться за территорию распространения, за получателей, подписчиков.</a:t>
            </a:r>
          </a:p>
        </p:txBody>
      </p:sp>
    </p:spTree>
    <p:extLst>
      <p:ext uri="{BB962C8B-B14F-4D97-AF65-F5344CB8AC3E}">
        <p14:creationId xmlns:p14="http://schemas.microsoft.com/office/powerpoint/2010/main" val="42152127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80" y="148301"/>
            <a:ext cx="4823934" cy="463839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380408" y="1742415"/>
            <a:ext cx="2415277" cy="98505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73595" y="2966224"/>
            <a:ext cx="2651633" cy="38855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</a:p>
        </p:txBody>
      </p:sp>
      <p:sp>
        <p:nvSpPr>
          <p:cNvPr id="6" name="Пятиугольник 5"/>
          <p:cNvSpPr/>
          <p:nvPr/>
        </p:nvSpPr>
        <p:spPr>
          <a:xfrm flipH="1">
            <a:off x="5265963" y="1890900"/>
            <a:ext cx="2122714" cy="523218"/>
          </a:xfrm>
          <a:prstGeom prst="homePlate">
            <a:avLst/>
          </a:prstGeom>
          <a:solidFill>
            <a:srgbClr val="FFFFFF"/>
          </a:solidFill>
          <a:ln w="25400" cap="flat">
            <a:solidFill>
              <a:srgbClr val="502B1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 hangingPunct="0"/>
            <a:r>
              <a:rPr lang="ru-RU" sz="2800" b="1" dirty="0">
                <a:solidFill>
                  <a:srgbClr val="6B3418"/>
                </a:solidFill>
              </a:rPr>
              <a:t>    СЕЯНИЕ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65489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A68DC3-BFA0-243C-0F50-0B959820EDA1}"/>
              </a:ext>
            </a:extLst>
          </p:cNvPr>
          <p:cNvSpPr txBox="1"/>
          <p:nvPr/>
        </p:nvSpPr>
        <p:spPr>
          <a:xfrm>
            <a:off x="106136" y="363222"/>
            <a:ext cx="7766623" cy="45089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9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Ежеквартально сообщать общине о количестве изучающих Библию в ШБ.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9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Выявлять интересующихся, предлагая  просмотр программ ТК «Надежда», слушать передачи радио «Голос надежды». Приглашать посетить программы и мероприятия в молитвенном доме.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9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Всегда иметь в наличии в общине, рекламу для распространения (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афиши, флаеры, буклеты, визитки, в том числе в электронном формате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).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9"/>
              <a:tabLst/>
            </a:pPr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Распространяйте</a:t>
            </a:r>
            <a:r>
              <a:rPr lang="ru-RU" sz="18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флаеры, буклеты, карточки с адресами веб-сайтов, с </a:t>
            </a:r>
            <a:r>
              <a:rPr lang="en-US" dirty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кодами наших теле и радио программ и Школы Библии.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9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Проводить в общине день влияния, дни открытых дверей.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9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Размещать в соцсетях ссылки на видео материалы, ролики, евангельские программы.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9"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На каждом церковном мероприятии предлагать людям книги</a:t>
            </a:r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рекламу медиа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и приглашения в Школу Библии.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477494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166A92-4482-7631-67DA-0EA129A3F2CA}"/>
              </a:ext>
            </a:extLst>
          </p:cNvPr>
          <p:cNvSpPr txBox="1"/>
          <p:nvPr/>
        </p:nvSpPr>
        <p:spPr>
          <a:xfrm>
            <a:off x="546408" y="420173"/>
            <a:ext cx="7214839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«Утром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сей семя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твое, и вечером не давай отдыха руке твоей, потому что ты не знаешь, то или другое будет удачнее, или то и другое равно хорошо будет»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Екл.14: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6). </a:t>
            </a:r>
            <a:endParaRPr lang="ru-RU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9C924F-2E53-DF4B-A234-72D1963CCD95}"/>
              </a:ext>
            </a:extLst>
          </p:cNvPr>
          <p:cNvSpPr txBox="1"/>
          <p:nvPr/>
        </p:nvSpPr>
        <p:spPr>
          <a:xfrm>
            <a:off x="702526" y="2553503"/>
            <a:ext cx="680861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«Кто наблюдает ветер, тому не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сеять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и кто смотрит на облака, тому не жать»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Еккл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11:4).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27274720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9B64FB-D3B0-CC64-4F40-35F2B8DCF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08" y="93980"/>
            <a:ext cx="3093935" cy="49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0355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23826"/>
            <a:ext cx="8686800" cy="4886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9C924F-2E53-DF4B-A234-72D1963CCD95}"/>
              </a:ext>
            </a:extLst>
          </p:cNvPr>
          <p:cNvSpPr txBox="1"/>
          <p:nvPr/>
        </p:nvSpPr>
        <p:spPr>
          <a:xfrm>
            <a:off x="3282440" y="141516"/>
            <a:ext cx="319183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ПРИЗЫВ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472383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650" y="2261506"/>
            <a:ext cx="4620986" cy="162469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 класс 2</a:t>
            </a:r>
          </a:p>
        </p:txBody>
      </p:sp>
    </p:spTree>
    <p:extLst>
      <p:ext uri="{BB962C8B-B14F-4D97-AF65-F5344CB8AC3E}">
        <p14:creationId xmlns:p14="http://schemas.microsoft.com/office/powerpoint/2010/main" val="201672541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9AB890-C17A-5290-21E8-41C1C270B297}"/>
              </a:ext>
            </a:extLst>
          </p:cNvPr>
          <p:cNvSpPr txBox="1"/>
          <p:nvPr/>
        </p:nvSpPr>
        <p:spPr>
          <a:xfrm>
            <a:off x="367990" y="423746"/>
            <a:ext cx="7315200" cy="47397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  </a:t>
            </a: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МАСТЕР КЛАСС – 2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«сеяние»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ru-RU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342900" indent="-342900" defTabSz="914400" hangingPunct="0">
              <a:buFontTx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Обсудите как вам и членам вашей общины удается использовать литературу и медиа для поиска новых учеников ШБ. Отметьте наиболее эффективные методы.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342900" indent="-342900" defTabSz="914400" hangingPunct="0">
              <a:buAutoNum type="arabicPeriod" startAt="2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Что конкретно вы предложите, чтобы ваша община еще активней,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методичней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и организованней была вовлечена в распространение миссионерских, печатных изданий?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342900" indent="-342900" defTabSz="914400" hangingPunct="0">
              <a:buAutoNum type="arabicPeriod" startAt="3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Что вы предлагаете предпринять, чтобы медиа ресурсы (трансляции богослужений, сайт общины, ТВ, радио, сайты,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месенджеры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) могли эффективно использоваться для распространения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трехангельской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вести и приобретения новых учеников Школы Библии?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342900" indent="-342900" defTabSz="914400" hangingPunct="0">
              <a:buAutoNum type="arabicPeriod" startAt="4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Какие количественные цели вы хотели бы изменить и предложить своей общине, чтобы еще больше охватить вашу миссионерскую территорию литературой и медиа?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4"/>
              <a:tabLst/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ru-RU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14E91FE0-73ED-0D42-8FC6-812F691E56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3934" y="225832"/>
            <a:ext cx="957038" cy="9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7776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14E91FE0-73ED-0D42-8FC6-812F691E56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3934" y="225832"/>
            <a:ext cx="957038" cy="9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286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ky with clouds&#10;&#10;Description automatically generated">
            <a:extLst>
              <a:ext uri="{FF2B5EF4-FFF2-40B4-BE49-F238E27FC236}">
                <a16:creationId xmlns:a16="http://schemas.microsoft.com/office/drawing/2014/main" id="{F556E1C6-2E9D-4F3B-0EE3-E3AF84E38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A white and grey background&#10;&#10;Description automatically generated">
            <a:extLst>
              <a:ext uri="{FF2B5EF4-FFF2-40B4-BE49-F238E27FC236}">
                <a16:creationId xmlns:a16="http://schemas.microsoft.com/office/drawing/2014/main" id="{BF5D7ED0-72DB-3F28-7ED0-0476E7068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2085975" cy="5143499"/>
          </a:xfrm>
          <a:prstGeom prst="rect">
            <a:avLst/>
          </a:prstGeom>
        </p:spPr>
      </p:pic>
      <p:pic>
        <p:nvPicPr>
          <p:cNvPr id="10" name="Picture 9" descr="A hand pouring water into a small plant&#10;&#10;Description automatically generated">
            <a:extLst>
              <a:ext uri="{FF2B5EF4-FFF2-40B4-BE49-F238E27FC236}">
                <a16:creationId xmlns:a16="http://schemas.microsoft.com/office/drawing/2014/main" id="{5EF33A53-B00D-AF5B-93D3-CFA249C3DC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780" y="2406940"/>
            <a:ext cx="889442" cy="767615"/>
          </a:xfrm>
          <a:prstGeom prst="rect">
            <a:avLst/>
          </a:prstGeom>
        </p:spPr>
      </p:pic>
      <p:pic>
        <p:nvPicPr>
          <p:cNvPr id="11" name="Picture 10" descr="A hexagon image of wheat&#10;&#10;Description automatically generated">
            <a:extLst>
              <a:ext uri="{FF2B5EF4-FFF2-40B4-BE49-F238E27FC236}">
                <a16:creationId xmlns:a16="http://schemas.microsoft.com/office/drawing/2014/main" id="{08CA113D-F8A0-32E4-C275-822C6287E0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780" y="3233982"/>
            <a:ext cx="889442" cy="767616"/>
          </a:xfrm>
          <a:prstGeom prst="rect">
            <a:avLst/>
          </a:prstGeom>
        </p:spPr>
      </p:pic>
      <p:pic>
        <p:nvPicPr>
          <p:cNvPr id="13" name="Picture 12" descr="A hand holding a bag of grains&#10;&#10;Description automatically generated">
            <a:extLst>
              <a:ext uri="{FF2B5EF4-FFF2-40B4-BE49-F238E27FC236}">
                <a16:creationId xmlns:a16="http://schemas.microsoft.com/office/drawing/2014/main" id="{2306C56A-34B6-7F7D-E1DD-CEF525AA4D8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6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781" y="4061026"/>
            <a:ext cx="889442" cy="767616"/>
          </a:xfrm>
          <a:prstGeom prst="rect">
            <a:avLst/>
          </a:prstGeom>
        </p:spPr>
      </p:pic>
      <p:pic>
        <p:nvPicPr>
          <p:cNvPr id="4" name="Picture 3" descr="A hand holding a seed in the soil&#10;&#10;Description automatically generated">
            <a:extLst>
              <a:ext uri="{FF2B5EF4-FFF2-40B4-BE49-F238E27FC236}">
                <a16:creationId xmlns:a16="http://schemas.microsoft.com/office/drawing/2014/main" id="{B66A3418-57FD-CDB8-F64A-46BB655507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24" y="1141900"/>
            <a:ext cx="1396952" cy="1205612"/>
          </a:xfrm>
          <a:prstGeom prst="rect">
            <a:avLst/>
          </a:prstGeom>
        </p:spPr>
      </p:pic>
      <p:pic>
        <p:nvPicPr>
          <p:cNvPr id="5" name="Picture 4" descr="A close-up of a field&#10;&#10;Description automatically generated">
            <a:extLst>
              <a:ext uri="{FF2B5EF4-FFF2-40B4-BE49-F238E27FC236}">
                <a16:creationId xmlns:a16="http://schemas.microsoft.com/office/drawing/2014/main" id="{44BE0D49-F887-7437-8F8B-5C71CD83082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041" y="227283"/>
            <a:ext cx="990916" cy="855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36BBF9-2500-02C1-248A-9CDA6DD4C5C9}"/>
              </a:ext>
            </a:extLst>
          </p:cNvPr>
          <p:cNvSpPr txBox="1"/>
          <p:nvPr/>
        </p:nvSpPr>
        <p:spPr>
          <a:xfrm>
            <a:off x="2175000" y="917663"/>
            <a:ext cx="64873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0747" defTabSz="685800">
              <a:spcAft>
                <a:spcPts val="900"/>
              </a:spcAft>
              <a:defRPr/>
            </a:pPr>
            <a:r>
              <a:rPr lang="ru-RU" sz="4800" b="1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Вторая фаза цикла РОСТ – это сеяние семени Божьего Слова.</a:t>
            </a:r>
          </a:p>
        </p:txBody>
      </p:sp>
    </p:spTree>
    <p:extLst>
      <p:ext uri="{BB962C8B-B14F-4D97-AF65-F5344CB8AC3E}">
        <p14:creationId xmlns:p14="http://schemas.microsoft.com/office/powerpoint/2010/main" val="65417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733" y="1542401"/>
            <a:ext cx="70874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духовной литературы.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программ медиа ресурсов.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духовные беседы. Свидетельства.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 на мероприятия церкви.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5D426-B430-4112-4F36-BAAE2C39F0ED}"/>
              </a:ext>
            </a:extLst>
          </p:cNvPr>
          <p:cNvSpPr txBox="1"/>
          <p:nvPr/>
        </p:nvSpPr>
        <p:spPr>
          <a:xfrm>
            <a:off x="2364058" y="331705"/>
            <a:ext cx="243096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СЕЯНИЕ – это: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34836" y="963386"/>
            <a:ext cx="5968093" cy="0"/>
          </a:xfrm>
          <a:prstGeom prst="line">
            <a:avLst/>
          </a:prstGeom>
          <a:noFill/>
          <a:ln w="28575" cap="flat">
            <a:solidFill>
              <a:srgbClr val="6633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373476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11C1E4-E6CB-33D1-FEF5-CEF47B54B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7" y="318786"/>
            <a:ext cx="3587187" cy="35871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F2ECF9-16EE-8829-49FE-AD7248575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945" y="318786"/>
            <a:ext cx="3821816" cy="38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924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860CD5-0174-327C-BA21-CE3DAD6D3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40" y="158428"/>
            <a:ext cx="4655194" cy="465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779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4B2170-E64A-187B-E89E-4D6FC9B7D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28" y="275179"/>
            <a:ext cx="4658448" cy="45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2449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D60419-ADEB-C3C5-B9B8-07A426ABC813}"/>
              </a:ext>
            </a:extLst>
          </p:cNvPr>
          <p:cNvSpPr txBox="1"/>
          <p:nvPr/>
        </p:nvSpPr>
        <p:spPr>
          <a:xfrm>
            <a:off x="228600" y="432707"/>
            <a:ext cx="7432287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Пророк Исаия подчеркивает важность </a:t>
            </a:r>
            <a:r>
              <a:rPr lang="ru-RU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широкого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распространения семян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вангелия: </a:t>
            </a:r>
          </a:p>
          <a:p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«Блаженны вы,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сеющие при всех водах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(Ис. 32:20) </a:t>
            </a:r>
          </a:p>
          <a:p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Иисус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говорил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«Вот,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вышел сеятель сеять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 И когда он сеял, иное упало…» (Мф. 13:3).</a:t>
            </a:r>
          </a:p>
          <a:p>
            <a:endParaRPr lang="ru-RU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этой притче Христос ясно раскрыл, что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семя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представляет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Слово Божье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(Лук. 8:11)</a:t>
            </a:r>
          </a:p>
          <a:p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88191141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68897</TotalTime>
  <Words>1511</Words>
  <Application>Microsoft Office PowerPoint</Application>
  <PresentationFormat>Экран (16:9)</PresentationFormat>
  <Paragraphs>145</Paragraphs>
  <Slides>36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SimSun</vt:lpstr>
      <vt:lpstr>Arial</vt:lpstr>
      <vt:lpstr>Calibri</vt:lpstr>
      <vt:lpstr>Calibri Light</vt:lpstr>
      <vt:lpstr>Century Gothic</vt:lpstr>
      <vt:lpstr>Garamond</vt:lpstr>
      <vt:lpstr>Helvetica</vt:lpstr>
      <vt:lpstr>Times New Roman</vt:lpstr>
      <vt:lpstr>Wingdings</vt:lpstr>
      <vt:lpstr>Wingdings 3</vt:lpstr>
      <vt:lpstr>Брендбук</vt:lpstr>
      <vt:lpstr>Тема Office</vt:lpstr>
      <vt:lpstr>Ион</vt:lpstr>
      <vt:lpstr>Презентация PowerPoint</vt:lpstr>
      <vt:lpstr>Евангельский цикл общины  «РОСТ» - это основа планирования евангельского служения в общине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Миссионерский сайт ОИС knigagoda.info</vt:lpstr>
      <vt:lpstr>Презентация PowerPoint</vt:lpstr>
      <vt:lpstr>Презентация PowerPoint</vt:lpstr>
      <vt:lpstr>Презентация PowerPoint</vt:lpstr>
      <vt:lpstr>Презентация PowerPoint</vt:lpstr>
      <vt:lpstr>СВИДЕТЕЛЬСТВА. ПРИМЕРЫ: </vt:lpstr>
      <vt:lpstr>Презентация PowerPoint</vt:lpstr>
      <vt:lpstr>МИССИЯ ЦЕРКВИ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класс 2</vt:lpstr>
      <vt:lpstr>Презентация PowerPoint</vt:lpstr>
      <vt:lpstr>Презентация PowerPoint</vt:lpstr>
    </vt:vector>
  </TitlesOfParts>
  <Company>MISDA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Howard</dc:creator>
  <cp:lastModifiedBy>Жан</cp:lastModifiedBy>
  <cp:revision>774</cp:revision>
  <cp:lastPrinted>2022-06-22T15:58:01Z</cp:lastPrinted>
  <dcterms:created xsi:type="dcterms:W3CDTF">2017-08-12T11:25:45Z</dcterms:created>
  <dcterms:modified xsi:type="dcterms:W3CDTF">2024-01-11T19:58:34Z</dcterms:modified>
</cp:coreProperties>
</file>