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33"/>
  </p:notesMasterIdLst>
  <p:sldIdLst>
    <p:sldId id="1598" r:id="rId2"/>
    <p:sldId id="1565" r:id="rId3"/>
    <p:sldId id="1587" r:id="rId4"/>
    <p:sldId id="1566" r:id="rId5"/>
    <p:sldId id="1599" r:id="rId6"/>
    <p:sldId id="1600" r:id="rId7"/>
    <p:sldId id="1567" r:id="rId8"/>
    <p:sldId id="1590" r:id="rId9"/>
    <p:sldId id="1591" r:id="rId10"/>
    <p:sldId id="1585" r:id="rId11"/>
    <p:sldId id="1586" r:id="rId12"/>
    <p:sldId id="1572" r:id="rId13"/>
    <p:sldId id="1592" r:id="rId14"/>
    <p:sldId id="1570" r:id="rId15"/>
    <p:sldId id="1583" r:id="rId16"/>
    <p:sldId id="1573" r:id="rId17"/>
    <p:sldId id="1568" r:id="rId18"/>
    <p:sldId id="1580" r:id="rId19"/>
    <p:sldId id="1581" r:id="rId20"/>
    <p:sldId id="1584" r:id="rId21"/>
    <p:sldId id="1593" r:id="rId22"/>
    <p:sldId id="1594" r:id="rId23"/>
    <p:sldId id="1595" r:id="rId24"/>
    <p:sldId id="1596" r:id="rId25"/>
    <p:sldId id="1597" r:id="rId26"/>
    <p:sldId id="1576" r:id="rId27"/>
    <p:sldId id="1569" r:id="rId28"/>
    <p:sldId id="1574" r:id="rId29"/>
    <p:sldId id="1588" r:id="rId30"/>
    <p:sldId id="1575" r:id="rId31"/>
    <p:sldId id="1589" r:id="rId32"/>
  </p:sldIdLst>
  <p:sldSz cx="9144000" cy="5143500" type="screen16x9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9A2F"/>
    <a:srgbClr val="FBAD17"/>
    <a:srgbClr val="FFFFFF"/>
    <a:srgbClr val="C0C0C0"/>
    <a:srgbClr val="FFC000"/>
    <a:srgbClr val="474D54"/>
    <a:srgbClr val="C4C4C4"/>
    <a:srgbClr val="D31E25"/>
    <a:srgbClr val="025D20"/>
    <a:srgbClr val="035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0" autoAdjust="0"/>
    <p:restoredTop sz="70948" autoAdjust="0"/>
  </p:normalViewPr>
  <p:slideViewPr>
    <p:cSldViewPr snapToGrid="0" snapToObjects="1">
      <p:cViewPr varScale="1">
        <p:scale>
          <a:sx n="85" d="100"/>
          <a:sy n="85" d="100"/>
        </p:scale>
        <p:origin x="1050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28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6860-5CC1-C24E-BB7E-8D92436D85A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362B5-ED46-FE48-A3C6-8F3076EB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BY" dirty="0"/>
              <a:t>Иисус явился в грешный мир не просто вдохновить нас, а спасти!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15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/>
              <a:t>Пастор </a:t>
            </a:r>
            <a:r>
              <a:rPr lang="ru-RU" b="1" i="1" dirty="0" err="1" smtClean="0"/>
              <a:t>Буйон</a:t>
            </a:r>
            <a:r>
              <a:rPr lang="ru-RU" b="1" i="1" dirty="0" smtClean="0"/>
              <a:t>, каждая ваша проповедь завершается призывом принять Христа. Почему вы это делаете? Почему это важно и нужно ли нашим пасторам завершать свою проповедь таким призывом?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3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rbel" panose="020B0503020204020204" pitchFamily="34" charset="0"/>
              </a:rPr>
              <a:t>«</a:t>
            </a:r>
            <a:r>
              <a:rPr lang="ru-RU" b="0" i="0" u="none" strike="noStrike" dirty="0" smtClean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И воззвал Господь Бог к Адаму и сказал ему: где ты?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Corbel" panose="020B0503020204020204" pitchFamily="34" charset="0"/>
              </a:rPr>
              <a:t>«</a:t>
            </a:r>
            <a:r>
              <a:rPr lang="ru-RU" sz="1200" i="1" dirty="0" smtClean="0">
                <a:latin typeface="Corbel" panose="020B0503020204020204" pitchFamily="34" charset="0"/>
              </a:rPr>
              <a:t>Омойтесь, очиститесь; удалите злые деяния ваши от очей Моих; перестаньте делать зло; научитесь делать добро, ищите правды, спасайте угнетенного, защищайте сироту, вступайтесь за вдову. Тогда придите - и рассудим, говорит Господь. Если будут грехи ваши, как багряное, - как снег убелю; если будут красны, как пурпур, - как волну убелю</a:t>
            </a:r>
            <a:r>
              <a:rPr lang="ru-RU" sz="1200" dirty="0" smtClean="0">
                <a:latin typeface="Corbel" panose="020B0503020204020204" pitchFamily="34" charset="0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dirty="0" smtClean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 smtClean="0">
                <a:latin typeface="Corbel" panose="020B0503020204020204" pitchFamily="34" charset="0"/>
              </a:rPr>
              <a:t>И Дух и невеста говорят: </a:t>
            </a:r>
            <a:r>
              <a:rPr lang="ru-RU" sz="1200" i="1" dirty="0" err="1" smtClean="0">
                <a:latin typeface="Corbel" panose="020B0503020204020204" pitchFamily="34" charset="0"/>
              </a:rPr>
              <a:t>прииди</a:t>
            </a:r>
            <a:r>
              <a:rPr lang="ru-RU" sz="1200" i="1" dirty="0" smtClean="0">
                <a:latin typeface="Corbel" panose="020B0503020204020204" pitchFamily="34" charset="0"/>
              </a:rPr>
              <a:t>! И слышавший да скажет </a:t>
            </a:r>
            <a:r>
              <a:rPr lang="ru-RU" sz="1200" i="1" dirty="0" err="1" smtClean="0">
                <a:latin typeface="Corbel" panose="020B0503020204020204" pitchFamily="34" charset="0"/>
              </a:rPr>
              <a:t>прииди</a:t>
            </a:r>
            <a:r>
              <a:rPr lang="ru-RU" sz="1200" i="1" dirty="0" smtClean="0">
                <a:latin typeface="Corbel" panose="020B0503020204020204" pitchFamily="34" charset="0"/>
              </a:rPr>
              <a:t>! Жаждущий пусть приходит, и желающий пусть берет воду жизни даром</a:t>
            </a:r>
            <a:r>
              <a:rPr lang="ru-RU" sz="1200" dirty="0" smtClean="0">
                <a:latin typeface="Corbel" panose="020B0503020204020204" pitchFamily="34" charset="0"/>
              </a:rPr>
              <a:t>». </a:t>
            </a:r>
            <a:endParaRPr lang="ru-RU" sz="1200" b="1" dirty="0" smtClean="0">
              <a:latin typeface="Corbel" panose="020B0503020204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58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«Пойдите и увидите» (Ин.1.39-4:46). Заинтересовать и окружить заботой.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призыв Христа направлен на новообращенных, которые проявили интерес к нему. Следуя за Христом, ученики увидели не только где и как Он живет. Они стали свидетелями историй, которые отразили суть Его служения. Они стали участниками потрясающих событий, как Он претворил воду в вино, выгнал продающих и покупающих в храме, беседовал с Никодимом и женщиной у колодца. Иисус призвал учеников стать участниками жатвы (Ин. 4:35-38). Главная цель Христа заинтересовать людей в том, чтобы жить для Бога и служить Ему, то есть сделать их учениками. Этот призыв характеризуется тем, что Христос пробуждает в учениках интерес и проявляет заботу. Сердце человека открывается Слову Божьему в ответ на искреннюю заботу.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«Идите за мною» (Мат. 4.18-22). Показать, как делать и делать вместе с ними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Иисус открывает ученикам то, что является на самом деле самым важным: 1. Правильное отношение к Слову Божьему. 2. Молитва. 3. Взаимоотношения. 4. Миссия, свидетельство другим. Христос на Личном примере демонстрирует как претворять эти важные принципы в жизнь. Ученики должны понять, что и почему они должны делать, при этом все тяжкое бремя ответственности Иисус берет на Себя. Призывая учеников стать «Ловцами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Христос формирует их видение, кем они могут стать, научившись служению. Целью является показать, как делать и делать вместе с ними.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«Идите и научите» Учить так, чтобы появлялись новые ученики готовые спасать погибающих.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 позволяет нам взглянуть на мир Его глазами, чтобы мы могли приводить к Нему людей. Для Бога нет ничего важнее чем спасение потерянного человека. Дело спасения Он совершает через людей, которым Он открылся как любящий и прощающий Бог. Он призывает всех своих детей нести весть тем, кто живет во мраке неверия и рабстве порока, кто не может освободится от зависимостей и привычек, разрушающих жизнь. Он призывает нас сказать весть надежды тем, кто в отчаянии и разочаровании, а также тем, кто безразличен к вопросам, определяющим их вечную участь.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8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Призывы Христа не всегда достигали результата.</a:t>
            </a:r>
          </a:p>
          <a:p>
            <a:endParaRPr lang="ru-R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Христос не переставал призывать, даже если люди не откликались следовать за Ним. Он продолжал миссионерское служение и продолжал призывать. В вашем опыте призывов будут достижения и разочарования, но пусть это не остановит вас в исполнении миссии Христа.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0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пастор мечтает о том, чтобы желающие принять крещение сами обращались с таким вопросом «Что препятствует мне крестится?», но так бывает не всегда. Очень часто люди делающие первые шаги в познании истины не решительны подобно младенцу, который учится ходить. Наша цель состоит в том, чтобы помочь каждому утвердится в выборе и принять личное решение.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Corbel" panose="020B0503020204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38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можно использовать как описание Пятидесятницы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59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50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Что?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должны сделать слушатели? Вы предста­вили весть, а каких действий ожидаете от них? Если тема была о Небе, пригласили ли вы людей мечтать о том, чтобы войти туда?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Как?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слушатели должны откликнуться на ваш призыв? Должны ли они поднять руку, пройти к кафедре или записать на листочках принятое ими решение? Вам следует четко объяснить, что требуется от аудитории. Иначе люди уйдут разочарованными, не по­няв, чего вы ожидаете от них.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Когда?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какой момент при обращении к людям вы просите их откликнуться на призыв? Напри­мер: «Друг, не настало ли время для тебя посвя­тить свое сердце Иисусу? Если это твое желание, подними руку прямо сейчас».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34178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89140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63785" y="371817"/>
            <a:ext cx="347588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63785" y="1467191"/>
            <a:ext cx="3475880" cy="33138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45437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2102" y="1856870"/>
            <a:ext cx="4781146" cy="143597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66713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52354" y="273844"/>
            <a:ext cx="3735423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52354" y="1369218"/>
            <a:ext cx="3735423" cy="3475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3504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386952" y="273844"/>
            <a:ext cx="4348579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386952" y="1369219"/>
            <a:ext cx="4348579" cy="3270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95339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1099" y="3469530"/>
            <a:ext cx="6858001" cy="1476984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47473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33840" y="273844"/>
            <a:ext cx="3657444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33840" y="1369218"/>
            <a:ext cx="3657444" cy="3431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943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55918" y="273844"/>
            <a:ext cx="4438106" cy="99417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55918" y="1369219"/>
            <a:ext cx="4438106" cy="327087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74336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405167"/>
            <a:ext cx="4959891" cy="146254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2436777"/>
            <a:ext cx="7886700" cy="2195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04274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6305" y="711589"/>
            <a:ext cx="6225546" cy="99417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6305" y="1838528"/>
            <a:ext cx="6225546" cy="25681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6900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27798" y="273844"/>
            <a:ext cx="5107022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27798" y="1369219"/>
            <a:ext cx="5107022" cy="3263504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60414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4041" y="273844"/>
            <a:ext cx="3458184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4041" y="1369219"/>
            <a:ext cx="3458184" cy="35481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78417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32139" y="1383622"/>
            <a:ext cx="3440211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232138" y="280219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4206828" y="280220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08226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16193" y="1938958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4266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0554" y="273844"/>
            <a:ext cx="724699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70554" y="1369219"/>
            <a:ext cx="724699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672372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41056" y="273844"/>
            <a:ext cx="7210118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41056" y="1369219"/>
            <a:ext cx="72101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52171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1449" y="273844"/>
            <a:ext cx="3531141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1449" y="1369218"/>
            <a:ext cx="3531141" cy="35189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7788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9949" y="3352800"/>
            <a:ext cx="6858001" cy="17907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82338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8352" y="646504"/>
            <a:ext cx="3273829" cy="99417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8352" y="1741879"/>
            <a:ext cx="3273829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09111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909040" y="273844"/>
            <a:ext cx="4698461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909040" y="1369219"/>
            <a:ext cx="4698461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63760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5300" y="273844"/>
            <a:ext cx="4698460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5300" y="1369219"/>
            <a:ext cx="4698460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05974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772" y="3788968"/>
            <a:ext cx="1247136" cy="124713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77481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1519" y="273844"/>
            <a:ext cx="2799998" cy="9941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81519" y="1369219"/>
            <a:ext cx="2799998" cy="3402198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2059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25671" y="273844"/>
            <a:ext cx="3343491" cy="99417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25671" y="1369219"/>
            <a:ext cx="3343491" cy="3460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2736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89983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51566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34004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0100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77872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21371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39290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279371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96071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7900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42401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25979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54653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48166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07559" y="273844"/>
            <a:ext cx="2932106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07559" y="1369219"/>
            <a:ext cx="2932106" cy="31265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96192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202" y="273844"/>
            <a:ext cx="3529257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202" y="1369218"/>
            <a:ext cx="3529257" cy="3475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610" y="3782635"/>
            <a:ext cx="1289348" cy="128934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7065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3712" y="273844"/>
            <a:ext cx="4781007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3712" y="1369219"/>
            <a:ext cx="4781007" cy="3470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006" y="3950385"/>
            <a:ext cx="1154519" cy="115452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253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05083" y="511188"/>
            <a:ext cx="3940953" cy="99417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05083" y="1606564"/>
            <a:ext cx="3940953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525" y="3936476"/>
            <a:ext cx="1086962" cy="108696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10429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74321" y="273844"/>
            <a:ext cx="5417820" cy="99417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74321" y="1369219"/>
            <a:ext cx="5417820" cy="3157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831" y="3893598"/>
            <a:ext cx="1213376" cy="121337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11952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02043" y="3891282"/>
            <a:ext cx="1221509" cy="12215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6" y="4651847"/>
            <a:ext cx="226984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66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  <p:sldLayoutId id="2147483770" r:id="rId43"/>
    <p:sldLayoutId id="2147483771" r:id="rId44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sterial.esd-sda.org/evangelism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3vesti.com/" TargetMode="External"/><Relationship Id="rId4" Type="http://schemas.openxmlformats.org/officeDocument/2006/relationships/hyperlink" Target="https://ministerial.esd-sda.org/pastors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386831" y="253035"/>
            <a:ext cx="3940953" cy="9673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Евангельский цикл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" y="204338"/>
            <a:ext cx="1484558" cy="1484558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1642866" y="1948857"/>
            <a:ext cx="4776395" cy="1301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u="sng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ЖАТВА</a:t>
            </a:r>
            <a:endParaRPr kumimoji="0" lang="en-US" sz="2400" b="1" u="sng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357308" y="4034145"/>
            <a:ext cx="2191092" cy="60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семинар 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#</a:t>
            </a:r>
            <a:r>
              <a:rPr lang="ru-RU" b="1" u="sng" kern="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ru-RU" sz="24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7627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27C993-2A3F-A1EE-AF34-FB13A60AD0C5}"/>
              </a:ext>
            </a:extLst>
          </p:cNvPr>
          <p:cNvSpPr txBox="1"/>
          <p:nvPr/>
        </p:nvSpPr>
        <p:spPr>
          <a:xfrm>
            <a:off x="677333" y="1912773"/>
            <a:ext cx="4796695" cy="16858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Пойдите и </a:t>
            </a:r>
            <a:r>
              <a:rPr lang="ru-RU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увидите».</a:t>
            </a:r>
            <a:endParaRPr lang="ru-BY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«Идите за мною</a:t>
            </a:r>
            <a:r>
              <a:rPr lang="ru-RU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</a:t>
            </a:r>
            <a:endParaRPr lang="ru-BY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«Идите и научите</a:t>
            </a:r>
            <a:r>
              <a:rPr lang="ru-RU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</a:t>
            </a:r>
            <a:endParaRPr lang="ru-BY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7333" y="316088"/>
            <a:ext cx="67056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Обратим внимание на призывы </a:t>
            </a:r>
          </a:p>
          <a:p>
            <a:pPr algn="ctr">
              <a:lnSpc>
                <a:spcPct val="107000"/>
              </a:lnSpc>
            </a:pP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Иисуса Христа:</a:t>
            </a:r>
            <a:endParaRPr lang="ru-BY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97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8B627C9-056A-5248-089B-A047BCD3F49D}"/>
              </a:ext>
            </a:extLst>
          </p:cNvPr>
          <p:cNvSpPr txBox="1"/>
          <p:nvPr/>
        </p:nvSpPr>
        <p:spPr>
          <a:xfrm>
            <a:off x="569058" y="1637244"/>
            <a:ext cx="6730876" cy="2523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b="0" i="0" u="none" strike="noStrike" dirty="0">
                <a:effectLst/>
                <a:latin typeface="Bahnschrift SemiBold" panose="020B0502040204020203" pitchFamily="34" charset="0"/>
                <a:cs typeface="Times New Roman" panose="02020603050405020304" pitchFamily="18" charset="0"/>
              </a:rPr>
              <a:t>Иисус, взглянув на него, полюбил его и сказал ему: одного тебе недостаёт: пойди, всё, что имеешь, </a:t>
            </a:r>
            <a:r>
              <a:rPr lang="ru-RU" sz="2400" b="1" i="0" u="sng" strike="noStrike" dirty="0">
                <a:effectLst/>
                <a:latin typeface="Bahnschrift SemiBold" panose="020B0502040204020203" pitchFamily="34" charset="0"/>
                <a:cs typeface="Times New Roman" panose="02020603050405020304" pitchFamily="18" charset="0"/>
              </a:rPr>
              <a:t>продай и раздай нищим</a:t>
            </a:r>
            <a:r>
              <a:rPr lang="ru-RU" sz="2400" b="0" i="0" u="none" strike="noStrike" dirty="0">
                <a:effectLst/>
                <a:latin typeface="Bahnschrift SemiBold" panose="020B0502040204020203" pitchFamily="34" charset="0"/>
                <a:cs typeface="Times New Roman" panose="02020603050405020304" pitchFamily="18" charset="0"/>
              </a:rPr>
              <a:t>, и будешь иметь сокровище на небесах; и приходи, последуй за Мною, взяв крест.</a:t>
            </a:r>
            <a:r>
              <a:rPr lang="ru-RU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endParaRPr lang="ru-RU" dirty="0" smtClean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0" i="0" u="none" strike="noStrike" dirty="0" err="1" smtClean="0">
                <a:effectLst/>
                <a:latin typeface="Bahnschrift SemiBold" panose="020B0502040204020203" pitchFamily="34" charset="0"/>
                <a:cs typeface="Times New Roman" panose="02020603050405020304" pitchFamily="18" charset="0"/>
              </a:rPr>
              <a:t>Мар</a:t>
            </a:r>
            <a:r>
              <a:rPr lang="ru-RU" sz="2000" b="0" i="0" u="none" strike="noStrike" dirty="0">
                <a:effectLst/>
                <a:latin typeface="Bahnschrift SemiBold" panose="020B0502040204020203" pitchFamily="34" charset="0"/>
                <a:cs typeface="Times New Roman" panose="02020603050405020304" pitchFamily="18" charset="0"/>
              </a:rPr>
              <a:t>. 10:21</a:t>
            </a:r>
            <a:endParaRPr lang="ru-BY" sz="2000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207818" y="202879"/>
            <a:ext cx="7558937" cy="97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Не бойтесь получить в ответ отказ</a:t>
            </a:r>
            <a:endParaRPr lang="ru-RU" sz="32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89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0" y="1326233"/>
            <a:ext cx="3321377" cy="249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51168" y="914786"/>
            <a:ext cx="34478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«Между тем, продолжая путь, они приехали к воде; и евнух сказал: вот вода; что препятствует мне креститься?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Филипп же сказал ему: если веруешь от всего сердца, можно. Он сказал в ответ: верую, что Иисус Христос есть Сын Божий».</a:t>
            </a:r>
          </a:p>
          <a:p>
            <a:pPr algn="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8:36,37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0" y="171886"/>
            <a:ext cx="6289583" cy="97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2800" kern="0" dirty="0" smtClean="0">
                <a:latin typeface="Bahnschrift SemiBold" panose="020B0502040204020203" pitchFamily="34" charset="0"/>
              </a:rPr>
              <a:t>После изучения Библии Филипп крестит евнуха.</a:t>
            </a:r>
            <a:endParaRPr lang="ru-RU" sz="2800" b="0" kern="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89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812161" y="202879"/>
            <a:ext cx="6289583" cy="97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2800" kern="0" dirty="0">
                <a:latin typeface="Bahnschrift SemiBold" panose="020B0502040204020203" pitchFamily="34" charset="0"/>
              </a:rPr>
              <a:t>Почему нужно призывать?</a:t>
            </a:r>
            <a:endParaRPr lang="ru-RU" sz="2800" b="0" kern="0" dirty="0">
              <a:latin typeface="Bahnschrift SemiBold" panose="020B0502040204020203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72533" y="1174431"/>
            <a:ext cx="7066845" cy="35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538843" marR="0" indent="-195943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896815" marR="0" indent="-21101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257300" marR="0" indent="-2286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1620982" marR="0" indent="-249382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342900" lvl="1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300" kern="0" dirty="0" smtClean="0">
                <a:latin typeface="Bahnschrift SemiBold" panose="020B0502040204020203" pitchFamily="34" charset="0"/>
              </a:rPr>
              <a:t>Призыв — это всегда возможность для Святого Духа</a:t>
            </a:r>
          </a:p>
          <a:p>
            <a:pPr marL="342900" lvl="1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2300" kern="0" dirty="0" smtClean="0">
              <a:latin typeface="Bahnschrift SemiBold" panose="020B0502040204020203" pitchFamily="34" charset="0"/>
            </a:endParaRPr>
          </a:p>
          <a:p>
            <a:pPr marL="342900" lvl="1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300" kern="0" dirty="0" smtClean="0">
                <a:latin typeface="Bahnschrift SemiBold" panose="020B0502040204020203" pitchFamily="34" charset="0"/>
              </a:rPr>
              <a:t>Когда звучит Слово, в сердце происходит сражение Великой борьбы. Призыв – это помощь одержать победу в сражении.</a:t>
            </a:r>
          </a:p>
          <a:p>
            <a:pPr marL="342900" lvl="1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2300" kern="0" dirty="0" smtClean="0">
              <a:latin typeface="Bahnschrift SemiBold" panose="020B0502040204020203" pitchFamily="34" charset="0"/>
            </a:endParaRPr>
          </a:p>
          <a:p>
            <a:pPr marL="342900" lvl="1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300" kern="0" dirty="0" smtClean="0">
                <a:latin typeface="Bahnschrift SemiBold" panose="020B0502040204020203" pitchFamily="34" charset="0"/>
              </a:rPr>
              <a:t>Каждый положительный ответ на призыв от Господа, расширяет Божье царство в сердце.</a:t>
            </a:r>
            <a:endParaRPr lang="ru-RU" sz="2300" kern="0" dirty="0">
              <a:latin typeface="Bahnschrift SemiBold" panose="020B0502040204020203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366151" y="1010197"/>
            <a:ext cx="5181600" cy="1741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664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17620" y="1321696"/>
            <a:ext cx="6033752" cy="2500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«Души, </a:t>
            </a:r>
            <a:r>
              <a:rPr lang="ru-RU" sz="2400" dirty="0" err="1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жаждушие</a:t>
            </a:r>
            <a:r>
              <a:rPr lang="ru-RU" sz="24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света, благодати, Святого Духа, возносят к небу молитвы, прошения и проливают слезы. Они находятся на пороге Царствия Божьего и ждут, когда их пригласят войти».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Деяния апостолов, с. 109</a:t>
            </a:r>
            <a:endParaRPr lang="ru-RU" sz="1600" dirty="0"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189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8664" y="2192815"/>
            <a:ext cx="6982598" cy="134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«Петр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же сказал им: покайтесь, и да крестится каждый из вас во имя Иисуса Христа для прощения грехов; и получите дар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Святого Духа».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Деян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2:38)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7730" y="227798"/>
            <a:ext cx="7253532" cy="9941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Апостолы также обращались к людям с призывами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356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56" y="277488"/>
            <a:ext cx="5076873" cy="285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0938" y="3410717"/>
            <a:ext cx="6091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 SemiBold" panose="020B0502040204020203" pitchFamily="34" charset="0"/>
              </a:rPr>
              <a:t>«Итак охотно принявшие слово его крестились, и присоединилось в тот день душ около трех тысяч».</a:t>
            </a:r>
          </a:p>
          <a:p>
            <a:pPr algn="r"/>
            <a:r>
              <a:rPr lang="ru-RU" sz="1600" dirty="0" err="1">
                <a:latin typeface="Bahnschrift SemiBold" panose="020B0502040204020203" pitchFamily="34" charset="0"/>
              </a:rPr>
              <a:t>Деян</a:t>
            </a:r>
            <a:r>
              <a:rPr lang="ru-RU" sz="1600" dirty="0">
                <a:latin typeface="Bahnschrift SemiBold" panose="020B0502040204020203" pitchFamily="34" charset="0"/>
              </a:rPr>
              <a:t>. 2:41</a:t>
            </a:r>
          </a:p>
        </p:txBody>
      </p:sp>
    </p:spTree>
    <p:extLst>
      <p:ext uri="{BB962C8B-B14F-4D97-AF65-F5344CB8AC3E}">
        <p14:creationId xmlns:p14="http://schemas.microsoft.com/office/powerpoint/2010/main" val="4031801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0"/>
          <a:stretch/>
        </p:blipFill>
        <p:spPr>
          <a:xfrm>
            <a:off x="0" y="0"/>
            <a:ext cx="7863840" cy="51435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207456" y="4113097"/>
            <a:ext cx="1936673" cy="549492"/>
          </a:xfrm>
          <a:prstGeom prst="roundRect">
            <a:avLst/>
          </a:prstGeom>
          <a:solidFill>
            <a:srgbClr val="C0C0C0"/>
          </a:solidFill>
          <a:ln>
            <a:solidFill>
              <a:srgbClr val="FBAD1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BAD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62201" y="1821766"/>
            <a:ext cx="1627184" cy="563688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РОСТ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83303" y="2682133"/>
            <a:ext cx="1561513" cy="187678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ВАШЕЙ ОБЩИНЫ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4140906" y="959969"/>
            <a:ext cx="25758" cy="2850967"/>
          </a:xfrm>
          <a:prstGeom prst="line">
            <a:avLst/>
          </a:prstGeom>
          <a:noFill/>
          <a:ln w="38100" cap="flat">
            <a:solidFill>
              <a:srgbClr val="FBAD17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/>
          <p:cNvSpPr txBox="1"/>
          <p:nvPr/>
        </p:nvSpPr>
        <p:spPr>
          <a:xfrm>
            <a:off x="4140906" y="918635"/>
            <a:ext cx="38786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  <a:latin typeface="Bahnschrift SemiBold" panose="020B0502040204020203" pitchFamily="34" charset="0"/>
                <a:cs typeface="Avenir Book"/>
              </a:rPr>
              <a:t>Призывы во время изучения библейских уроков.</a:t>
            </a:r>
            <a:endParaRPr lang="en-US" sz="2000" dirty="0">
              <a:solidFill>
                <a:prstClr val="black"/>
              </a:solidFill>
              <a:latin typeface="Bahnschrift SemiBold" panose="020B0502040204020203" pitchFamily="34" charset="0"/>
              <a:cs typeface="Avenir Book"/>
            </a:endParaRPr>
          </a:p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  <a:latin typeface="Bahnschrift SemiBold" panose="020B0502040204020203" pitchFamily="34" charset="0"/>
                <a:cs typeface="Avenir Book"/>
              </a:rPr>
              <a:t>Призыв во время проповедей в общине.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  <a:latin typeface="Bahnschrift SemiBold" panose="020B0502040204020203" pitchFamily="34" charset="0"/>
                <a:cs typeface="Avenir Book"/>
              </a:rPr>
              <a:t>Призывы к принятию решений на евангельских программах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996114" y="112247"/>
            <a:ext cx="6289583" cy="598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2800" kern="0" dirty="0" smtClean="0">
                <a:latin typeface="Bahnschrift SemiBold" panose="020B0502040204020203" pitchFamily="34" charset="0"/>
              </a:rPr>
              <a:t>Особое время для призывов</a:t>
            </a:r>
            <a:endParaRPr lang="ru-RU" sz="2800" b="0" kern="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36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F8D1857-0FA7-404E-43C7-960ACB31302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1911" y="1654314"/>
            <a:ext cx="7100711" cy="306444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Aft>
                <a:spcPts val="600"/>
              </a:spcAft>
              <a:buClr>
                <a:srgbClr val="D49A2F"/>
              </a:buClr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Bahnschrift SemiBold" panose="020B0502040204020203" pitchFamily="34" charset="0"/>
              </a:rPr>
              <a:t>Обязательно приглашайте человека ответить на вопросы призыва в конце урока.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Clr>
                <a:srgbClr val="D49A2F"/>
              </a:buClr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Bahnschrift SemiBold" panose="020B0502040204020203" pitchFamily="34" charset="0"/>
              </a:rPr>
              <a:t>Каждое </a:t>
            </a:r>
            <a:r>
              <a:rPr lang="ru-RU" sz="2200" dirty="0">
                <a:latin typeface="Bahnschrift SemiBold" panose="020B0502040204020203" pitchFamily="34" charset="0"/>
              </a:rPr>
              <a:t>решение после изучения урока — это шаг навстречу Богу.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Clr>
                <a:srgbClr val="D49A2F"/>
              </a:buClr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Bahnschrift SemiBold" panose="020B0502040204020203" pitchFamily="34" charset="0"/>
              </a:rPr>
              <a:t>Призыв </a:t>
            </a:r>
            <a:r>
              <a:rPr lang="ru-RU" sz="2200" dirty="0">
                <a:latin typeface="Bahnschrift SemiBold" panose="020B0502040204020203" pitchFamily="34" charset="0"/>
              </a:rPr>
              <a:t>помогает ученику принять решение.</a:t>
            </a:r>
            <a:endParaRPr lang="ru-BY" sz="2200" dirty="0">
              <a:latin typeface="Bahnschrift SemiBold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1774" y="406908"/>
            <a:ext cx="5814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Bahnschrift SemiBold" panose="020B0502040204020203" pitchFamily="34" charset="0"/>
                <a:cs typeface="Avenir Book"/>
              </a:rPr>
              <a:t>Призывы во время изучения библейских уроков</a:t>
            </a:r>
            <a:endParaRPr lang="ru-RU" sz="28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92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BE0249E-6046-6763-A0D2-27D43438F09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3822" y="1253068"/>
            <a:ext cx="7371645" cy="3578576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800" dirty="0">
                <a:latin typeface="Bahnschrift SemiBold" panose="020B0502040204020203" pitchFamily="34" charset="0"/>
              </a:rPr>
              <a:t>Вся ваша проповедь должна </a:t>
            </a:r>
            <a:r>
              <a:rPr lang="ru-RU" sz="1800" dirty="0" smtClean="0">
                <a:latin typeface="Bahnschrift SemiBold" panose="020B0502040204020203" pitchFamily="34" charset="0"/>
              </a:rPr>
              <a:t>всегда завершаться призывом </a:t>
            </a:r>
            <a:r>
              <a:rPr lang="ru-RU" sz="1800" dirty="0">
                <a:latin typeface="Bahnschrift SemiBold" panose="020B0502040204020203" pitchFamily="34" charset="0"/>
              </a:rPr>
              <a:t>к </a:t>
            </a:r>
            <a:r>
              <a:rPr lang="ru-RU" sz="1800" dirty="0" smtClean="0">
                <a:latin typeface="Bahnschrift SemiBold" panose="020B0502040204020203" pitchFamily="34" charset="0"/>
              </a:rPr>
              <a:t>аудитории. </a:t>
            </a:r>
            <a:endParaRPr lang="ru-RU" sz="1800" dirty="0">
              <a:latin typeface="Bahnschrift SemiBold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800" dirty="0">
                <a:latin typeface="Bahnschrift SemiBold" panose="020B0502040204020203" pitchFamily="34" charset="0"/>
              </a:rPr>
              <a:t>Научите общину, что призыв это наиважнейший момент служения.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800" dirty="0" smtClean="0">
                <a:latin typeface="Bahnschrift SemiBold" panose="020B0502040204020203" pitchFamily="34" charset="0"/>
              </a:rPr>
              <a:t>Призывайте после субботней проповеди тех, кто еще не в завете принять решение и выйти вперед.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800" dirty="0" smtClean="0">
                <a:latin typeface="Bahnschrift SemiBold" panose="020B0502040204020203" pitchFamily="34" charset="0"/>
              </a:rPr>
              <a:t>Призывайте всю общину утвердиться в своем решении следовать за Иисусом.</a:t>
            </a:r>
            <a:endParaRPr lang="ru-RU" sz="1800" dirty="0" smtClean="0">
              <a:latin typeface="Bahnschrift SemiBold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800" dirty="0" smtClean="0">
                <a:latin typeface="Bahnschrift SemiBold" panose="020B0502040204020203" pitchFamily="34" charset="0"/>
              </a:rPr>
              <a:t>Поздравляйте и подбадривайте тех, кто отозвался на призыв.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1800" dirty="0" smtClean="0">
                <a:latin typeface="Bahnschrift SemiBold" panose="020B0502040204020203" pitchFamily="34" charset="0"/>
              </a:rPr>
              <a:t>Когда люди вышли на призы скажите им что делать дальше.</a:t>
            </a:r>
            <a:endParaRPr lang="ru-RU" sz="1800" dirty="0">
              <a:latin typeface="Bahnschrift SemiBold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9739" y="169693"/>
            <a:ext cx="5880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Bahnschrift SemiBold" panose="020B0502040204020203" pitchFamily="34" charset="0"/>
                <a:cs typeface="Avenir Book"/>
              </a:rPr>
              <a:t>Призыв во время проповедей в общине</a:t>
            </a:r>
            <a:endParaRPr lang="ru-RU" sz="24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19739" y="869244"/>
            <a:ext cx="614115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0742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753" y="1861"/>
            <a:ext cx="7862400" cy="5141639"/>
            <a:chOff x="0" y="-1"/>
            <a:chExt cx="7862400" cy="514163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-1"/>
              <a:ext cx="7862400" cy="5141639"/>
              <a:chOff x="0" y="-1"/>
              <a:chExt cx="7862400" cy="5141639"/>
            </a:xfrm>
          </p:grpSpPr>
          <p:pic>
            <p:nvPicPr>
              <p:cNvPr id="4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4923" r="34130" b="18495"/>
              <a:stretch/>
            </p:blipFill>
            <p:spPr>
              <a:xfrm>
                <a:off x="0" y="-1"/>
                <a:ext cx="7862400" cy="5141639"/>
              </a:xfrm>
              <a:prstGeom prst="rect">
                <a:avLst/>
              </a:prstGeom>
            </p:spPr>
          </p:pic>
          <p:sp>
            <p:nvSpPr>
              <p:cNvPr id="5" name="Скругленный прямоугольник 4"/>
              <p:cNvSpPr/>
              <p:nvPr/>
            </p:nvSpPr>
            <p:spPr>
              <a:xfrm>
                <a:off x="1727960" y="1938883"/>
                <a:ext cx="2210993" cy="851850"/>
              </a:xfrm>
              <a:prstGeom prst="round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6000" b="1" dirty="0">
                    <a:solidFill>
                      <a:schemeClr val="tx1"/>
                    </a:solidFill>
                  </a:rPr>
                  <a:t>РОСТ</a:t>
                </a:r>
              </a:p>
            </p:txBody>
          </p:sp>
        </p:grpSp>
        <p:sp>
          <p:nvSpPr>
            <p:cNvPr id="7" name="Скругленный прямоугольник 6"/>
            <p:cNvSpPr/>
            <p:nvPr/>
          </p:nvSpPr>
          <p:spPr>
            <a:xfrm>
              <a:off x="1822286" y="3146365"/>
              <a:ext cx="2025227" cy="304800"/>
            </a:xfrm>
            <a:prstGeom prst="round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ВАШЕЙ ОБЩИНЫ</a:t>
              </a: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4986998" y="755749"/>
            <a:ext cx="2461845" cy="871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BAD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ЖАТВА</a:t>
            </a:r>
          </a:p>
        </p:txBody>
      </p:sp>
    </p:spTree>
    <p:extLst>
      <p:ext uri="{BB962C8B-B14F-4D97-AF65-F5344CB8AC3E}">
        <p14:creationId xmlns:p14="http://schemas.microsoft.com/office/powerpoint/2010/main" val="4064022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3701D3F-FFBD-A1CE-3776-58CC27803FA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71537" y="1947761"/>
            <a:ext cx="6563667" cy="2304643"/>
          </a:xfrm>
        </p:spPr>
        <p:txBody>
          <a:bodyPr>
            <a:normAutofit/>
          </a:bodyPr>
          <a:lstStyle/>
          <a:p>
            <a:pPr marL="266700" indent="-266700"/>
            <a:r>
              <a:rPr lang="ru-RU" dirty="0">
                <a:solidFill>
                  <a:schemeClr val="tx1"/>
                </a:solidFill>
                <a:latin typeface="Bahnschrift SemiBold" panose="020B0502040204020203" pitchFamily="34" charset="0"/>
              </a:rPr>
              <a:t>1. </a:t>
            </a:r>
            <a:r>
              <a:rPr lang="ru-RU" dirty="0">
                <a:solidFill>
                  <a:srgbClr val="FBAD17"/>
                </a:solidFill>
                <a:latin typeface="Bahnschrift SemiBold" panose="020B0502040204020203" pitchFamily="34" charset="0"/>
              </a:rPr>
              <a:t>Что? </a:t>
            </a:r>
            <a:r>
              <a:rPr lang="ru-RU" sz="2000" dirty="0">
                <a:latin typeface="Bahnschrift SemiBold" panose="020B0502040204020203" pitchFamily="34" charset="0"/>
              </a:rPr>
              <a:t>Что должны сделать слушатели? </a:t>
            </a:r>
          </a:p>
          <a:p>
            <a:pPr marL="266700" indent="-266700"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  <a:latin typeface="Bahnschrift SemiBold" panose="020B0502040204020203" pitchFamily="34" charset="0"/>
              </a:rPr>
              <a:t>2. </a:t>
            </a:r>
            <a:r>
              <a:rPr lang="ru-RU" dirty="0">
                <a:solidFill>
                  <a:srgbClr val="FBAD17"/>
                </a:solidFill>
                <a:latin typeface="Bahnschrift SemiBold" panose="020B0502040204020203" pitchFamily="34" charset="0"/>
              </a:rPr>
              <a:t>Как? </a:t>
            </a:r>
            <a:r>
              <a:rPr lang="ru-RU" sz="2000" dirty="0">
                <a:latin typeface="Bahnschrift SemiBold" panose="020B0502040204020203" pitchFamily="34" charset="0"/>
              </a:rPr>
              <a:t>Как слушатели должны откликнуться на ваш призыв? </a:t>
            </a:r>
          </a:p>
          <a:p>
            <a:pPr marL="266700" indent="-266700"/>
            <a:r>
              <a:rPr lang="ru-RU" dirty="0">
                <a:solidFill>
                  <a:schemeClr val="tx1"/>
                </a:solidFill>
                <a:latin typeface="Bahnschrift SemiBold" panose="020B0502040204020203" pitchFamily="34" charset="0"/>
              </a:rPr>
              <a:t>3. </a:t>
            </a:r>
            <a:r>
              <a:rPr lang="ru-RU" dirty="0">
                <a:solidFill>
                  <a:srgbClr val="FBAD17"/>
                </a:solidFill>
                <a:latin typeface="Bahnschrift SemiBold" panose="020B0502040204020203" pitchFamily="34" charset="0"/>
              </a:rPr>
              <a:t>Когда? </a:t>
            </a:r>
            <a:r>
              <a:rPr lang="ru-RU" sz="2000" dirty="0">
                <a:latin typeface="Bahnschrift SemiBold" panose="020B0502040204020203" pitchFamily="34" charset="0"/>
              </a:rPr>
              <a:t>В какой момент при обращении к людям вы просите их откликнуться на призыв?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5747" y="322130"/>
            <a:ext cx="5303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Bahnschrift SemiBold" panose="020B0502040204020203" pitchFamily="34" charset="0"/>
                <a:cs typeface="Avenir Book"/>
              </a:rPr>
              <a:t>Призывы к принятию решений на евангельских программах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E091E99-A805-7B7C-E602-1116D6D6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310" y="1319542"/>
            <a:ext cx="4590712" cy="586092"/>
          </a:xfrm>
        </p:spPr>
        <p:txBody>
          <a:bodyPr>
            <a:normAutofit/>
          </a:bodyPr>
          <a:lstStyle/>
          <a:p>
            <a:r>
              <a:rPr lang="ru-RU" sz="2000" u="sng" dirty="0">
                <a:latin typeface="Bahnschrift SemiBold" panose="020B0502040204020203" pitchFamily="34" charset="0"/>
              </a:rPr>
              <a:t>Необходимые вопросы:</a:t>
            </a:r>
            <a:endParaRPr lang="ru-BY" sz="2000" u="sng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82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 txBox="1">
            <a:spLocks/>
          </p:cNvSpPr>
          <p:nvPr/>
        </p:nvSpPr>
        <p:spPr>
          <a:xfrm>
            <a:off x="683330" y="462196"/>
            <a:ext cx="6597039" cy="4188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342900" indent="-342900" algn="l">
              <a:spcBef>
                <a:spcPts val="0"/>
              </a:spcBef>
              <a:buClr>
                <a:srgbClr val="D49A2F"/>
              </a:buClr>
              <a:buFont typeface="Wingdings" panose="05000000000000000000" pitchFamily="2" charset="2"/>
              <a:buChar char="ü"/>
            </a:pPr>
            <a:r>
              <a:rPr lang="ru-RU" sz="2000" b="1" kern="0" dirty="0">
                <a:latin typeface="Bahnschrift SemiBold" panose="020B0502040204020203" pitchFamily="34" charset="0"/>
                <a:cs typeface="Arial" pitchFamily="34" charset="0"/>
              </a:rPr>
              <a:t> Работа евангелиста</a:t>
            </a:r>
            <a:r>
              <a:rPr lang="ru-RU" sz="2000" kern="0" dirty="0">
                <a:latin typeface="Bahnschrift SemiBold" panose="020B0502040204020203" pitchFamily="34" charset="0"/>
                <a:cs typeface="Arial" pitchFamily="34" charset="0"/>
              </a:rPr>
              <a:t> – проповедовать и призывать.</a:t>
            </a:r>
          </a:p>
          <a:p>
            <a:pPr marL="342900" indent="-342900" algn="l">
              <a:spcBef>
                <a:spcPts val="0"/>
              </a:spcBef>
              <a:buClr>
                <a:srgbClr val="D49A2F"/>
              </a:buClr>
              <a:buFont typeface="Wingdings" panose="05000000000000000000" pitchFamily="2" charset="2"/>
              <a:buChar char="ü"/>
            </a:pPr>
            <a:endParaRPr lang="ru-RU" sz="2000" kern="0" dirty="0">
              <a:latin typeface="Bahnschrift SemiBold" panose="020B0502040204020203" pitchFamily="34" charset="0"/>
              <a:cs typeface="Arial" pitchFamily="34" charset="0"/>
            </a:endParaRPr>
          </a:p>
          <a:p>
            <a:pPr marL="342900" indent="-342900" algn="l">
              <a:spcBef>
                <a:spcPts val="0"/>
              </a:spcBef>
              <a:buClr>
                <a:srgbClr val="D49A2F"/>
              </a:buClr>
              <a:buFont typeface="Wingdings" panose="05000000000000000000" pitchFamily="2" charset="2"/>
              <a:buChar char="ü"/>
            </a:pPr>
            <a:r>
              <a:rPr lang="ru-RU" sz="2000" b="1" kern="0" dirty="0">
                <a:latin typeface="Bahnschrift SemiBold" panose="020B0502040204020203" pitchFamily="34" charset="0"/>
                <a:cs typeface="Arial" pitchFamily="34" charset="0"/>
              </a:rPr>
              <a:t> Работа Святого Духа</a:t>
            </a:r>
            <a:r>
              <a:rPr lang="ru-RU" sz="2000" kern="0" dirty="0">
                <a:latin typeface="Bahnschrift SemiBold" panose="020B0502040204020203" pitchFamily="34" charset="0"/>
                <a:cs typeface="Arial" pitchFamily="34" charset="0"/>
              </a:rPr>
              <a:t>– убедить и указать человеку на его нужду во Христе и насадить в его уме желание следовать истине.</a:t>
            </a:r>
          </a:p>
          <a:p>
            <a:pPr marL="342900" indent="-342900" algn="l">
              <a:spcBef>
                <a:spcPts val="0"/>
              </a:spcBef>
              <a:buClr>
                <a:srgbClr val="D49A2F"/>
              </a:buClr>
              <a:buFont typeface="Wingdings" panose="05000000000000000000" pitchFamily="2" charset="2"/>
              <a:buChar char="ü"/>
            </a:pPr>
            <a:endParaRPr lang="ru-RU" sz="2000" b="1" kern="0" dirty="0">
              <a:latin typeface="Bahnschrift SemiBold" panose="020B0502040204020203" pitchFamily="34" charset="0"/>
              <a:cs typeface="Arial" pitchFamily="34" charset="0"/>
            </a:endParaRPr>
          </a:p>
          <a:p>
            <a:pPr marL="342900" indent="-342900" algn="l">
              <a:spcBef>
                <a:spcPts val="0"/>
              </a:spcBef>
              <a:buClr>
                <a:srgbClr val="D49A2F"/>
              </a:buClr>
              <a:buFont typeface="Wingdings" panose="05000000000000000000" pitchFamily="2" charset="2"/>
              <a:buChar char="ü"/>
            </a:pPr>
            <a:r>
              <a:rPr lang="ru-RU" sz="2000" b="1" kern="0" dirty="0">
                <a:latin typeface="Bahnschrift SemiBold" panose="020B0502040204020203" pitchFamily="34" charset="0"/>
                <a:cs typeface="Arial" pitchFamily="34" charset="0"/>
              </a:rPr>
              <a:t> Призывы дают </a:t>
            </a:r>
            <a:r>
              <a:rPr lang="ru-RU" sz="2000" kern="0" dirty="0">
                <a:latin typeface="Bahnschrift SemiBold" panose="020B0502040204020203" pitchFamily="34" charset="0"/>
                <a:cs typeface="Arial" pitchFamily="34" charset="0"/>
              </a:rPr>
              <a:t>посетителям необыкновенную возможность откликнуться на вашу проповедь. </a:t>
            </a:r>
          </a:p>
          <a:p>
            <a:pPr marL="342900" indent="-342900" algn="l">
              <a:spcBef>
                <a:spcPts val="0"/>
              </a:spcBef>
              <a:buClr>
                <a:srgbClr val="D49A2F"/>
              </a:buClr>
              <a:buFont typeface="Wingdings" panose="05000000000000000000" pitchFamily="2" charset="2"/>
              <a:buChar char="ü"/>
            </a:pPr>
            <a:endParaRPr lang="ru-RU" sz="2000" kern="0" dirty="0">
              <a:latin typeface="Bahnschrift SemiBold" panose="020B0502040204020203" pitchFamily="34" charset="0"/>
              <a:cs typeface="Arial" pitchFamily="34" charset="0"/>
            </a:endParaRPr>
          </a:p>
          <a:p>
            <a:pPr marL="342900" indent="-342900" algn="l">
              <a:spcBef>
                <a:spcPts val="0"/>
              </a:spcBef>
              <a:buClr>
                <a:srgbClr val="D49A2F"/>
              </a:buClr>
              <a:buFont typeface="Wingdings" panose="05000000000000000000" pitchFamily="2" charset="2"/>
              <a:buChar char="ü"/>
            </a:pPr>
            <a:r>
              <a:rPr lang="ru-RU" sz="2000" kern="0" dirty="0">
                <a:latin typeface="Bahnschrift SemiBold" panose="020B0502040204020203" pitchFamily="34" charset="0"/>
                <a:cs typeface="Arial" pitchFamily="34" charset="0"/>
              </a:rPr>
              <a:t> </a:t>
            </a:r>
            <a:r>
              <a:rPr lang="ru-RU" sz="2000" b="1" kern="0" dirty="0">
                <a:latin typeface="Bahnschrift SemiBold" panose="020B0502040204020203" pitchFamily="34" charset="0"/>
                <a:cs typeface="Arial" pitchFamily="34" charset="0"/>
              </a:rPr>
              <a:t>Призывы</a:t>
            </a:r>
            <a:r>
              <a:rPr lang="ru-RU" sz="2000" kern="0" dirty="0">
                <a:latin typeface="Bahnschrift SemiBold" panose="020B0502040204020203" pitchFamily="34" charset="0"/>
                <a:cs typeface="Arial" pitchFamily="34" charset="0"/>
              </a:rPr>
              <a:t> – каналы для работы Святого Духа. </a:t>
            </a:r>
          </a:p>
          <a:p>
            <a:pPr marL="342900" indent="-342900" algn="l">
              <a:spcBef>
                <a:spcPts val="0"/>
              </a:spcBef>
              <a:buClr>
                <a:srgbClr val="D49A2F"/>
              </a:buClr>
              <a:buFont typeface="Wingdings" panose="05000000000000000000" pitchFamily="2" charset="2"/>
              <a:buChar char="ü"/>
            </a:pPr>
            <a:endParaRPr lang="ru-RU" sz="2000" b="1" kern="0" dirty="0">
              <a:latin typeface="Bahnschrift SemiBold" panose="020B0502040204020203" pitchFamily="34" charset="0"/>
              <a:cs typeface="Arial" pitchFamily="34" charset="0"/>
            </a:endParaRPr>
          </a:p>
          <a:p>
            <a:pPr marL="342900" indent="-342900" algn="l">
              <a:spcBef>
                <a:spcPts val="0"/>
              </a:spcBef>
              <a:buClr>
                <a:srgbClr val="D49A2F"/>
              </a:buClr>
              <a:buFont typeface="Wingdings" panose="05000000000000000000" pitchFamily="2" charset="2"/>
              <a:buChar char="ü"/>
            </a:pPr>
            <a:r>
              <a:rPr lang="ru-RU" sz="2000" b="1" kern="0" dirty="0">
                <a:latin typeface="Bahnschrift SemiBold" panose="020B0502040204020203" pitchFamily="34" charset="0"/>
                <a:cs typeface="Arial" pitchFamily="34" charset="0"/>
              </a:rPr>
              <a:t> Не сделать призыв</a:t>
            </a:r>
            <a:r>
              <a:rPr lang="ru-RU" sz="2000" kern="0" dirty="0">
                <a:latin typeface="Bahnschrift SemiBold" panose="020B0502040204020203" pitchFamily="34" charset="0"/>
                <a:cs typeface="Arial" pitchFamily="34" charset="0"/>
              </a:rPr>
              <a:t>, значит не дать Богу возможность изменить жизнь.</a:t>
            </a:r>
          </a:p>
        </p:txBody>
      </p:sp>
    </p:spTree>
    <p:extLst>
      <p:ext uri="{BB962C8B-B14F-4D97-AF65-F5344CB8AC3E}">
        <p14:creationId xmlns:p14="http://schemas.microsoft.com/office/powerpoint/2010/main" val="3510745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4" name="Содержимое 2"/>
          <p:cNvSpPr txBox="1">
            <a:spLocks/>
          </p:cNvSpPr>
          <p:nvPr/>
        </p:nvSpPr>
        <p:spPr>
          <a:xfrm>
            <a:off x="1079285" y="1686357"/>
            <a:ext cx="5710421" cy="210170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defTabSz="685800">
              <a:lnSpc>
                <a:spcPct val="100000"/>
              </a:lnSpc>
              <a:spcBef>
                <a:spcPts val="1350"/>
              </a:spcBef>
              <a:buClr>
                <a:srgbClr val="263050"/>
              </a:buClr>
              <a:buNone/>
              <a:defRPr/>
            </a:pPr>
            <a:r>
              <a:rPr lang="ru-RU" dirty="0">
                <a:solidFill>
                  <a:schemeClr val="tx1"/>
                </a:solidFill>
                <a:latin typeface="Bahnschrift SemiBold" panose="020B0502040204020203" pitchFamily="34" charset="0"/>
              </a:rPr>
              <a:t>«Если людей, склонившихся к обращению, не привести как можно раньше к принятию необходимого решения, они рискуют постепенно утратить свою убежденность». </a:t>
            </a:r>
          </a:p>
          <a:p>
            <a:pPr marL="0" lvl="8" indent="0" algn="r" defTabSz="685800">
              <a:spcBef>
                <a:spcPts val="600"/>
              </a:spcBef>
              <a:buNone/>
              <a:defRPr/>
            </a:pPr>
            <a:endParaRPr lang="ru-RU" sz="1800" b="1" dirty="0" smtClean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0" lvl="8" indent="0" algn="r" defTabSz="685800">
              <a:spcBef>
                <a:spcPts val="600"/>
              </a:spcBef>
              <a:buNone/>
              <a:defRPr/>
            </a:pPr>
            <a:r>
              <a:rPr lang="ru-RU" sz="1800" b="1" dirty="0" err="1" smtClean="0">
                <a:solidFill>
                  <a:schemeClr val="tx1"/>
                </a:solidFill>
                <a:latin typeface="Bahnschrift SemiBold" panose="020B0502040204020203" pitchFamily="34" charset="0"/>
              </a:rPr>
              <a:t>Евангелизм</a:t>
            </a:r>
            <a:r>
              <a:rPr lang="ru-RU" sz="1800" b="1" dirty="0" smtClean="0">
                <a:solidFill>
                  <a:schemeClr val="tx1"/>
                </a:solidFill>
                <a:latin typeface="Bahnschrift SemiBold" panose="020B0502040204020203" pitchFamily="34" charset="0"/>
              </a:rPr>
              <a:t>, с. </a:t>
            </a:r>
            <a:r>
              <a:rPr lang="ru-RU" sz="1800" b="1" dirty="0">
                <a:solidFill>
                  <a:schemeClr val="tx1"/>
                </a:solidFill>
                <a:latin typeface="Bahnschrift SemiBold" panose="020B0502040204020203" pitchFamily="34" charset="0"/>
              </a:rPr>
              <a:t>298.</a:t>
            </a:r>
            <a:endParaRPr lang="ru-RU" sz="18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205740" indent="-171450" defTabSz="685800">
              <a:spcBef>
                <a:spcPts val="1350"/>
              </a:spcBef>
              <a:buClr>
                <a:srgbClr val="263050"/>
              </a:buClr>
              <a:defRPr/>
            </a:pPr>
            <a:endParaRPr lang="ru-RU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08194" y="740010"/>
            <a:ext cx="7132320" cy="628036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ru-RU" sz="2550" b="1" dirty="0">
                <a:solidFill>
                  <a:schemeClr val="tx1"/>
                </a:solidFill>
                <a:latin typeface="Bahnschrift SemiBold" panose="020B0502040204020203" pitchFamily="34" charset="0"/>
              </a:rPr>
              <a:t>Без призыва люди слышат, но ничего не делают.</a:t>
            </a:r>
            <a:r>
              <a:rPr lang="ru-RU" sz="2550" dirty="0">
                <a:solidFill>
                  <a:schemeClr val="tx1"/>
                </a:solidFill>
                <a:latin typeface="Bahnschrift SemiBold" panose="020B0502040204020203" pitchFamily="34" charset="0"/>
              </a:rPr>
              <a:t/>
            </a:r>
            <a:br>
              <a:rPr lang="ru-RU" sz="2550" dirty="0"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endParaRPr lang="ru-RU" sz="255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13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22672" y="90698"/>
            <a:ext cx="6858001" cy="715824"/>
          </a:xfrm>
        </p:spPr>
        <p:txBody>
          <a:bodyPr>
            <a:normAutofit/>
          </a:bodyPr>
          <a:lstStyle/>
          <a:p>
            <a:pPr algn="ctr"/>
            <a:r>
              <a:rPr lang="ru-RU" sz="2400" kern="1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Ключевые пункты призыва</a:t>
            </a:r>
            <a:endParaRPr lang="ru-RU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34040" y="850067"/>
            <a:ext cx="7277258" cy="4162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" indent="-205740" defTabSz="685800">
              <a:spcAft>
                <a:spcPts val="600"/>
              </a:spcAft>
              <a:buClr>
                <a:srgbClr val="D49A2F"/>
              </a:buClr>
              <a:defRPr/>
            </a:pPr>
            <a:r>
              <a:rPr lang="ru-RU" sz="1700" b="1" dirty="0">
                <a:latin typeface="Bahnschrift SemiBold" panose="020B0502040204020203" pitchFamily="34" charset="0"/>
              </a:rPr>
              <a:t>Молитесь о призыве</a:t>
            </a:r>
            <a:r>
              <a:rPr lang="ru-RU" sz="1700" dirty="0">
                <a:latin typeface="Bahnschrift SemiBold" panose="020B0502040204020203" pitchFamily="34" charset="0"/>
              </a:rPr>
              <a:t>. Попросите Святого Духа дать вам правильные слова. Пригласите, чтобы молитвенная группа усердно молилась во время вашего призыва.</a:t>
            </a:r>
          </a:p>
          <a:p>
            <a:pPr marL="205740" indent="-205740" defTabSz="685800">
              <a:spcAft>
                <a:spcPts val="600"/>
              </a:spcAft>
              <a:buClr>
                <a:srgbClr val="D49A2F"/>
              </a:buClr>
              <a:defRPr/>
            </a:pPr>
            <a:r>
              <a:rPr lang="ru-RU" sz="1700" b="1" dirty="0">
                <a:latin typeface="Bahnschrift SemiBold" panose="020B0502040204020203" pitchFamily="34" charset="0"/>
              </a:rPr>
              <a:t>Делайте призыв от искреннего сердца</a:t>
            </a:r>
            <a:r>
              <a:rPr lang="ru-RU" sz="1700" dirty="0">
                <a:latin typeface="Bahnschrift SemiBold" panose="020B0502040204020203" pitchFamily="34" charset="0"/>
              </a:rPr>
              <a:t>. Пусть </a:t>
            </a:r>
            <a:r>
              <a:rPr lang="ru-RU" sz="1700" b="1" dirty="0">
                <a:latin typeface="Bahnschrift SemiBold" panose="020B0502040204020203" pitchFamily="34" charset="0"/>
              </a:rPr>
              <a:t>ваша обеспокоенность</a:t>
            </a:r>
            <a:r>
              <a:rPr lang="ru-RU" sz="1700" dirty="0">
                <a:latin typeface="Bahnschrift SemiBold" panose="020B0502040204020203" pitchFamily="34" charset="0"/>
              </a:rPr>
              <a:t> о вечной участи ваших слушателей течет из вашего сердца. </a:t>
            </a:r>
          </a:p>
          <a:p>
            <a:pPr marL="205740" indent="-205740" defTabSz="685800">
              <a:spcAft>
                <a:spcPts val="600"/>
              </a:spcAft>
              <a:buClr>
                <a:srgbClr val="D49A2F"/>
              </a:buClr>
              <a:defRPr/>
            </a:pPr>
            <a:r>
              <a:rPr lang="ru-RU" sz="1700" b="1" dirty="0">
                <a:latin typeface="Bahnschrift SemiBold" panose="020B0502040204020203" pitchFamily="34" charset="0"/>
              </a:rPr>
              <a:t>Сделайте конкретный призыв, </a:t>
            </a:r>
            <a:r>
              <a:rPr lang="ru-RU" sz="1700" dirty="0">
                <a:latin typeface="Bahnschrift SemiBold" panose="020B0502040204020203" pitchFamily="34" charset="0"/>
              </a:rPr>
              <a:t>чтобы слушатели могли четко понимать, к чему их призывают. Общие призывы не меняют жизнь, а плохо сформулированные запутанные обращения оставляют аудиторию в недоумении.</a:t>
            </a:r>
          </a:p>
          <a:p>
            <a:pPr marL="205740" indent="-205740" defTabSz="685800">
              <a:spcAft>
                <a:spcPts val="600"/>
              </a:spcAft>
              <a:buClr>
                <a:srgbClr val="D49A2F"/>
              </a:buClr>
              <a:defRPr/>
            </a:pPr>
            <a:r>
              <a:rPr lang="ru-RU" sz="1700" b="1" dirty="0">
                <a:latin typeface="Bahnschrift SemiBold" panose="020B0502040204020203" pitchFamily="34" charset="0"/>
              </a:rPr>
              <a:t>Обращайтесь к конкретным людям</a:t>
            </a:r>
            <a:r>
              <a:rPr lang="ru-RU" sz="1700" dirty="0">
                <a:latin typeface="Bahnschrift SemiBold" panose="020B0502040204020203" pitchFamily="34" charset="0"/>
              </a:rPr>
              <a:t>. «Я обращаюсь к тем, кто еще не принял Иисуса… К тем, кто не является членом церкви адвентистов седьмого дня… Я обращаюсь к тем, кто не соблюдает субботу как святой день</a:t>
            </a:r>
            <a:r>
              <a:rPr lang="ru-RU" sz="1700" dirty="0" smtClean="0">
                <a:latin typeface="Bahnschrift SemiBold" panose="020B0502040204020203" pitchFamily="34" charset="0"/>
              </a:rPr>
              <a:t>…»</a:t>
            </a:r>
            <a:endParaRPr lang="ru-RU" sz="1700" dirty="0">
              <a:latin typeface="Bahnschrift SemiBold" panose="020B0502040204020203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560872" y="705396"/>
            <a:ext cx="5181600" cy="1741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60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575934" y="1145286"/>
            <a:ext cx="7004739" cy="3429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" indent="-205740" defTabSz="685800">
              <a:spcAft>
                <a:spcPts val="600"/>
              </a:spcAft>
              <a:buClr>
                <a:srgbClr val="D49A2F"/>
              </a:buClr>
              <a:defRPr/>
            </a:pPr>
            <a:r>
              <a:rPr lang="ru-RU" sz="2000" b="1" dirty="0">
                <a:latin typeface="Bahnschrift SemiBold" panose="020B0502040204020203" pitchFamily="34" charset="0"/>
              </a:rPr>
              <a:t>Дайте достаточно времени для отклика. </a:t>
            </a:r>
            <a:r>
              <a:rPr lang="ru-RU" sz="2000" dirty="0">
                <a:latin typeface="Bahnschrift SemiBold" panose="020B0502040204020203" pitchFamily="34" charset="0"/>
              </a:rPr>
              <a:t>Позвольте работать Духу. Не бойтесь даже нескольких минут молчания, когда пианино начнет тихую мелодию. Для вас это может показаться вечностью, но Дух будет нежно взывать.</a:t>
            </a:r>
          </a:p>
          <a:p>
            <a:pPr marL="205740" indent="-205740" defTabSz="685800">
              <a:spcAft>
                <a:spcPts val="600"/>
              </a:spcAft>
              <a:buClr>
                <a:srgbClr val="D49A2F"/>
              </a:buClr>
              <a:defRPr/>
            </a:pPr>
            <a:r>
              <a:rPr lang="ru-RU" sz="2000" b="1" dirty="0">
                <a:latin typeface="Bahnschrift SemiBold" panose="020B0502040204020203" pitchFamily="34" charset="0"/>
              </a:rPr>
              <a:t>Используйте музыкальное сопровождение</a:t>
            </a:r>
            <a:r>
              <a:rPr lang="ru-RU" sz="2000" dirty="0">
                <a:latin typeface="Bahnschrift SemiBold" panose="020B0502040204020203" pitchFamily="34" charset="0"/>
              </a:rPr>
              <a:t>. </a:t>
            </a:r>
          </a:p>
          <a:p>
            <a:pPr marL="205740" indent="-205740" defTabSz="685800">
              <a:spcAft>
                <a:spcPts val="600"/>
              </a:spcAft>
              <a:buClr>
                <a:srgbClr val="D49A2F"/>
              </a:buClr>
              <a:defRPr/>
            </a:pPr>
            <a:r>
              <a:rPr lang="ru-RU" sz="2000" dirty="0">
                <a:latin typeface="Bahnschrift SemiBold" panose="020B0502040204020203" pitchFamily="34" charset="0"/>
              </a:rPr>
              <a:t>Если у вас есть </a:t>
            </a:r>
            <a:r>
              <a:rPr lang="ru-RU" sz="2000" b="1" dirty="0">
                <a:latin typeface="Bahnschrift SemiBold" panose="020B0502040204020203" pitchFamily="34" charset="0"/>
              </a:rPr>
              <a:t>подготовленные люди</a:t>
            </a:r>
            <a:r>
              <a:rPr lang="ru-RU" sz="2000" dirty="0">
                <a:latin typeface="Bahnschrift SemiBold" panose="020B0502040204020203" pitchFamily="34" charset="0"/>
              </a:rPr>
              <a:t>, воодушевите их заранее </a:t>
            </a:r>
            <a:r>
              <a:rPr lang="ru-RU" sz="2000" b="1" dirty="0">
                <a:latin typeface="Bahnschrift SemiBold" panose="020B0502040204020203" pitchFamily="34" charset="0"/>
              </a:rPr>
              <a:t>выйти первыми</a:t>
            </a:r>
            <a:r>
              <a:rPr lang="ru-RU" sz="2000" dirty="0">
                <a:latin typeface="Bahnschrift SemiBold" panose="020B0502040204020203" pitchFamily="34" charset="0"/>
              </a:rPr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22672" y="90698"/>
            <a:ext cx="6858001" cy="71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2400" kern="1200" smtClean="0">
                <a:solidFill>
                  <a:schemeClr val="tx1"/>
                </a:solidFill>
                <a:latin typeface="Bahnschrift SemiBold" panose="020B0502040204020203" pitchFamily="34" charset="0"/>
              </a:rPr>
              <a:t>Ключевые пункты призыва</a:t>
            </a:r>
            <a:endParaRPr lang="ru-RU" sz="2400" kern="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60872" y="705396"/>
            <a:ext cx="5181600" cy="1741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11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body" sz="quarter" idx="1"/>
          </p:nvPr>
        </p:nvSpPr>
        <p:spPr>
          <a:xfrm>
            <a:off x="2673531" y="304803"/>
            <a:ext cx="4955178" cy="4781007"/>
          </a:xfrm>
        </p:spPr>
        <p:txBody>
          <a:bodyPr>
            <a:normAutofit/>
          </a:bodyPr>
          <a:lstStyle/>
          <a:p>
            <a:pPr algn="ctr" fontAlgn="base">
              <a:lnSpc>
                <a:spcPct val="120000"/>
              </a:lnSpc>
              <a:spcBef>
                <a:spcPts val="0"/>
              </a:spcBef>
            </a:pPr>
            <a:r>
              <a:rPr lang="ru-RU" sz="1800" dirty="0" smtClean="0"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«Есть </a:t>
            </a:r>
            <a:r>
              <a:rPr lang="ru-RU" sz="1800" dirty="0"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разница между проповедью и изложением лекционного материала. Цель проповеди – это убеждение. Я должен убедить слушателей в силе Евангелия. Я не могу просто представить этот материал в проповеди и уйти, я должен призвать их. Библия – это призыв… Библия призывает, призывает и призывает. Если я являюсь проповедником Библии, то я должен призывать. Все пасторы должны призывать. Мы не являемся «</a:t>
            </a:r>
            <a:r>
              <a:rPr lang="ru-RU" sz="1800" dirty="0" err="1"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излагателями</a:t>
            </a:r>
            <a:r>
              <a:rPr lang="ru-RU" sz="1800" dirty="0"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вести Евангелия, мы – проповедники </a:t>
            </a:r>
            <a:r>
              <a:rPr lang="ru-RU" sz="1800" dirty="0" smtClean="0"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Евангелия».</a:t>
            </a:r>
          </a:p>
          <a:p>
            <a:pPr algn="r" fontAlgn="base">
              <a:lnSpc>
                <a:spcPct val="120000"/>
              </a:lnSpc>
              <a:spcBef>
                <a:spcPts val="0"/>
              </a:spcBef>
            </a:pPr>
            <a:endParaRPr lang="ru-RU" sz="1800" dirty="0" smtClean="0">
              <a:solidFill>
                <a:srgbClr val="D49A2F"/>
              </a:solidFill>
              <a:latin typeface="Bahnschrift SemiBol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fontAlgn="base">
              <a:lnSpc>
                <a:spcPct val="12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sz="1800" dirty="0" err="1" smtClean="0">
                <a:solidFill>
                  <a:schemeClr val="tx1"/>
                </a:solidFill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Буйон</a:t>
            </a:r>
            <a:endParaRPr lang="ru-RU" sz="1800" dirty="0">
              <a:solidFill>
                <a:schemeClr val="tx1"/>
              </a:solidFill>
              <a:latin typeface="Bahnschrift SemiBol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http://www.mosadvent.ru/images/thumbs/buy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" y="1384663"/>
            <a:ext cx="2096814" cy="2096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857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0889" y="146149"/>
            <a:ext cx="561527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FBAD17"/>
                </a:solidFill>
                <a:latin typeface="Bahnschrift SemiBold" panose="020B0502040204020203" pitchFamily="34" charset="0"/>
                <a:sym typeface="Calibri"/>
              </a:rPr>
              <a:t>ПРОВОДИТЕ РЕГУЛЯРНЫЕ ЕВАНГЕЛЬСКИЕ ПРОГРАММЫ: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uFillTx/>
              <a:latin typeface="Bahnschrift SemiBold" panose="020B0502040204020203" pitchFamily="34" charset="0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423" y="1200048"/>
            <a:ext cx="6844806" cy="30162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 hangingPunct="0">
              <a:spcBef>
                <a:spcPts val="600"/>
              </a:spcBef>
              <a:spcAft>
                <a:spcPts val="600"/>
              </a:spcAft>
            </a:pPr>
            <a:r>
              <a:rPr kumimoji="0" lang="ru-RU" sz="1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SemiBold" panose="020B0502040204020203" pitchFamily="34" charset="0"/>
                <a:sym typeface="Calibri"/>
              </a:rPr>
              <a:t>ОПРЕДЕЛИТЕ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SemiBold" panose="020B0502040204020203" pitchFamily="34" charset="0"/>
                <a:sym typeface="Calibri"/>
              </a:rPr>
              <a:t> евангелиста и группу </a:t>
            </a:r>
            <a:r>
              <a:rPr lang="ru-RU" sz="1400" dirty="0">
                <a:latin typeface="Bahnschrift SemiBold" panose="020B0502040204020203" pitchFamily="34" charset="0"/>
                <a:sym typeface="Calibri"/>
              </a:rPr>
              <a:t>лидеров по подготовке евангельской программы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SemiBold" panose="020B0502040204020203" pitchFamily="34" charset="0"/>
                <a:sym typeface="Calibri"/>
              </a:rPr>
              <a:t>.</a:t>
            </a:r>
          </a:p>
          <a:p>
            <a:pPr defTabSz="914400" hangingPunct="0">
              <a:spcBef>
                <a:spcPts val="600"/>
              </a:spcBef>
              <a:spcAft>
                <a:spcPts val="600"/>
              </a:spcAft>
            </a:pPr>
            <a:r>
              <a:rPr lang="ru-RU" sz="1400" u="sng" dirty="0">
                <a:solidFill>
                  <a:srgbClr val="000000"/>
                </a:solidFill>
                <a:latin typeface="Bahnschrift SemiBold" panose="020B0502040204020203" pitchFamily="34" charset="0"/>
                <a:sym typeface="Calibri"/>
              </a:rPr>
              <a:t>ВЫДЕЛЯЙТЕ</a:t>
            </a:r>
            <a:r>
              <a:rPr lang="ru-RU" sz="1400" dirty="0">
                <a:solidFill>
                  <a:srgbClr val="000000"/>
                </a:solidFill>
                <a:latin typeface="Bahnschrift SemiBold" panose="020B0502040204020203" pitchFamily="34" charset="0"/>
                <a:sym typeface="Calibri"/>
              </a:rPr>
              <a:t> средства для регулярного проведения евангельских программ.</a:t>
            </a:r>
          </a:p>
          <a:p>
            <a:pPr defTabSz="914400" hangingPunct="0">
              <a:spcBef>
                <a:spcPts val="600"/>
              </a:spcBef>
              <a:spcAft>
                <a:spcPts val="600"/>
              </a:spcAft>
            </a:pPr>
            <a:r>
              <a:rPr kumimoji="0" lang="ru-RU" sz="1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SemiBold" panose="020B0502040204020203" pitchFamily="34" charset="0"/>
                <a:sym typeface="Calibri"/>
              </a:rPr>
              <a:t>ПОСТАВЬТЕ ЦЕЛИ 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SemiBold" panose="020B0502040204020203" pitchFamily="34" charset="0"/>
                <a:sym typeface="Calibri"/>
              </a:rPr>
              <a:t>в крещении душ для Господа. Назначьте конкретные даты</a:t>
            </a:r>
            <a:r>
              <a:rPr kumimoji="0" lang="ru-RU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SemiBold" panose="020B0502040204020203" pitchFamily="34" charset="0"/>
                <a:sym typeface="Calibri"/>
              </a:rPr>
              <a:t> евангельской программы и крещения. Стремитесь к достижению целей силой Святого Духа.</a:t>
            </a:r>
          </a:p>
          <a:p>
            <a:pPr defTabSz="914400" hangingPunct="0">
              <a:spcBef>
                <a:spcPts val="600"/>
              </a:spcBef>
              <a:spcAft>
                <a:spcPts val="600"/>
              </a:spcAft>
            </a:pPr>
            <a:r>
              <a:rPr kumimoji="0" lang="ru-RU" sz="1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SemiBold" panose="020B0502040204020203" pitchFamily="34" charset="0"/>
                <a:sym typeface="Calibri"/>
              </a:rPr>
              <a:t>СОВМЕЩАЙТЕ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SemiBold" panose="020B0502040204020203" pitchFamily="34" charset="0"/>
                <a:sym typeface="Calibri"/>
              </a:rPr>
              <a:t> личное служение и евангельские программы. Используйте всякую возможность, чтобы призвать людей к принятию решения.</a:t>
            </a:r>
          </a:p>
          <a:p>
            <a:pPr defTabSz="914400" hangingPunct="0">
              <a:spcBef>
                <a:spcPts val="600"/>
              </a:spcBef>
              <a:spcAft>
                <a:spcPts val="600"/>
              </a:spcAft>
            </a:pPr>
            <a:r>
              <a:rPr lang="ru-RU" sz="1400" u="sng" dirty="0">
                <a:solidFill>
                  <a:srgbClr val="000000"/>
                </a:solidFill>
                <a:latin typeface="Bahnschrift SemiBold" panose="020B0502040204020203" pitchFamily="34" charset="0"/>
                <a:sym typeface="Calibri"/>
              </a:rPr>
              <a:t>ПОДДЕРЖИВАЙТЕ</a:t>
            </a:r>
            <a:r>
              <a:rPr lang="ru-RU" sz="1400" dirty="0">
                <a:solidFill>
                  <a:srgbClr val="000000"/>
                </a:solidFill>
                <a:latin typeface="Bahnschrift SemiBold" panose="020B0502040204020203" pitchFamily="34" charset="0"/>
                <a:sym typeface="Calibri"/>
              </a:rPr>
              <a:t> служение жатвы молитвами, личным участием и необходимыми ресурсами.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 SemiBold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260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48178" y="967482"/>
            <a:ext cx="592267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400" hangingPunct="0"/>
            <a:r>
              <a:rPr lang="ru-RU" sz="2400" dirty="0" smtClean="0">
                <a:solidFill>
                  <a:srgbClr val="FBAD17"/>
                </a:solidFill>
                <a:latin typeface="Bahnschrift SemiBold" panose="020B0502040204020203" pitchFamily="34" charset="0"/>
                <a:sym typeface="Calibri"/>
              </a:rPr>
              <a:t>Верьте в силу </a:t>
            </a:r>
            <a:r>
              <a:rPr lang="ru-RU" sz="2400" dirty="0" err="1" smtClean="0">
                <a:solidFill>
                  <a:srgbClr val="FBAD17"/>
                </a:solidFill>
                <a:latin typeface="Bahnschrift SemiBold" panose="020B0502040204020203" pitchFamily="34" charset="0"/>
                <a:sym typeface="Calibri"/>
              </a:rPr>
              <a:t>Благовестия</a:t>
            </a:r>
            <a:r>
              <a:rPr lang="ru-RU" sz="2400" dirty="0" smtClean="0">
                <a:solidFill>
                  <a:srgbClr val="FBAD17"/>
                </a:solidFill>
                <a:latin typeface="Bahnschrift SemiBold" panose="020B0502040204020203" pitchFamily="34" charset="0"/>
                <a:sym typeface="Calibri"/>
              </a:rPr>
              <a:t>!</a:t>
            </a:r>
            <a:endParaRPr lang="ru-RU" sz="2400" dirty="0">
              <a:solidFill>
                <a:srgbClr val="FBAD17"/>
              </a:solidFill>
              <a:latin typeface="Bahnschrift SemiBold" panose="020B0502040204020203" pitchFamily="34" charset="0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3782" y="2107660"/>
            <a:ext cx="42188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400" hangingPunct="0"/>
            <a:r>
              <a:rPr lang="ru-RU" sz="2400" dirty="0" smtClean="0">
                <a:solidFill>
                  <a:srgbClr val="FBAD17"/>
                </a:solidFill>
                <a:latin typeface="Bahnschrift SemiBold" panose="020B0502040204020203" pitchFamily="34" charset="0"/>
                <a:sym typeface="Calibri"/>
              </a:rPr>
              <a:t>Верьте в силу призыва!</a:t>
            </a:r>
            <a:endParaRPr lang="ru-RU" sz="2400" dirty="0">
              <a:solidFill>
                <a:srgbClr val="FBAD17"/>
              </a:solidFill>
              <a:latin typeface="Bahnschrift SemiBold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064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75386" y="789463"/>
            <a:ext cx="7737255" cy="403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Сайт</a:t>
            </a:r>
            <a: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ы: </a:t>
            </a:r>
            <a:b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https://ministerial.esd-sda.org/evangelism</a:t>
            </a:r>
            <a: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https://ministerial.esd-sda.org/pastors</a:t>
            </a:r>
            <a: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https://3vesti.com/</a:t>
            </a:r>
            <a:r>
              <a:rPr lang="en-US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Книги: </a:t>
            </a:r>
            <a: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«Убеждение» (М. Финли), </a:t>
            </a:r>
            <a:b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dirty="0" smtClean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«Исполняя Божью миссию для последнего времени» (М. и Э. Финли),</a:t>
            </a:r>
            <a:br>
              <a:rPr lang="ru-RU" sz="1700" dirty="0" smtClean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dirty="0" smtClean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приводить людей к решению принять Христа» (Луис </a:t>
            </a:r>
            <a:r>
              <a:rPr lang="ru-RU" sz="1700" dirty="0" err="1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Торрес</a:t>
            </a:r>
            <a: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b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«Сегодня день спасения» (Луис </a:t>
            </a:r>
            <a:r>
              <a:rPr lang="ru-RU" sz="1700" dirty="0" err="1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Торрес</a:t>
            </a:r>
            <a: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 по работе «Школы Библии» в </a:t>
            </a:r>
            <a:r>
              <a:rPr lang="ru-RU" sz="1700" dirty="0" smtClean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общине</a:t>
            </a:r>
            <a:endParaRPr lang="ru-RU" sz="1700" dirty="0"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Евангельская программа </a:t>
            </a:r>
            <a:b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 лекций по материалам Роберта </a:t>
            </a:r>
            <a:r>
              <a:rPr lang="ru-RU" sz="1700" dirty="0" err="1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Косты</a:t>
            </a:r>
            <a:r>
              <a:rPr lang="ru-RU" sz="17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 10 тома)</a:t>
            </a:r>
            <a:endParaRPr lang="ru-RU" sz="1700" dirty="0"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ru-RU" sz="1700" dirty="0"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0410" y="226406"/>
            <a:ext cx="128817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SemiBold" panose="020B0502040204020203" pitchFamily="34" charset="0"/>
                <a:sym typeface="Calibri"/>
              </a:rPr>
              <a:t>Ресурсы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 SemiBold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68910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E8B453C-99DD-F15C-8D24-EA9D1E8652E1}"/>
              </a:ext>
            </a:extLst>
          </p:cNvPr>
          <p:cNvSpPr txBox="1"/>
          <p:nvPr/>
        </p:nvSpPr>
        <p:spPr>
          <a:xfrm>
            <a:off x="519289" y="474133"/>
            <a:ext cx="6940598" cy="3293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0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«Подводите людей  к принятию решения, донося до них голос Библии. </a:t>
            </a:r>
            <a:r>
              <a:rPr lang="ru-RU" sz="20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Пусть </a:t>
            </a:r>
            <a:r>
              <a:rPr lang="ru-RU" sz="20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они знают, что вы говорите им только то, что вам известно, и свидетельствуете о том, что есть истина, ибо ее изрек Бог. </a:t>
            </a:r>
            <a:endParaRPr lang="ru-RU" sz="2000" dirty="0" smtClean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endParaRPr lang="ru-RU" sz="2000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ru-RU" sz="2000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Ваша </a:t>
            </a:r>
            <a:r>
              <a:rPr lang="ru-RU" sz="2000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проповедь должна быть краткой и конкретной, и в нужный момент ее надо завершить призывом к принятию решения» </a:t>
            </a:r>
          </a:p>
          <a:p>
            <a:pPr algn="r">
              <a:lnSpc>
                <a:spcPct val="100000"/>
              </a:lnSpc>
            </a:pPr>
            <a:r>
              <a:rPr lang="ru-RU" sz="1600" dirty="0">
                <a:latin typeface="Bahnschrift SemiBold" panose="020B0502040204020203" pitchFamily="34" charset="0"/>
              </a:rPr>
              <a:t>	</a:t>
            </a:r>
            <a:endParaRPr lang="ru-RU" sz="1600" dirty="0" smtClean="0">
              <a:latin typeface="Bahnschrift SemiBold" panose="020B0502040204020203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1600" dirty="0" err="1" smtClean="0">
                <a:latin typeface="Bahnschrift SemiBold" panose="020B0502040204020203" pitchFamily="34" charset="0"/>
              </a:rPr>
              <a:t>Евангелизм</a:t>
            </a:r>
            <a:r>
              <a:rPr lang="ru-RU" sz="1600" dirty="0">
                <a:latin typeface="Bahnschrift SemiBold" panose="020B0502040204020203" pitchFamily="34" charset="0"/>
              </a:rPr>
              <a:t>, с. </a:t>
            </a:r>
            <a:r>
              <a:rPr lang="ru-RU" sz="1600" dirty="0" smtClean="0">
                <a:latin typeface="Bahnschrift SemiBold" panose="020B0502040204020203" pitchFamily="34" charset="0"/>
              </a:rPr>
              <a:t>296</a:t>
            </a:r>
            <a:endParaRPr lang="ru-RU" sz="16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222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5" name="Овал 4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43D625B-11F4-6B00-AF6E-BD8E78E931FB}"/>
              </a:ext>
            </a:extLst>
          </p:cNvPr>
          <p:cNvSpPr txBox="1"/>
          <p:nvPr/>
        </p:nvSpPr>
        <p:spPr>
          <a:xfrm>
            <a:off x="800539" y="1653288"/>
            <a:ext cx="6267914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800" b="0" i="0" u="none" strike="noStrike" dirty="0">
                <a:effectLst/>
                <a:latin typeface="Bahnschrift SemiBold" panose="020B0502040204020203" pitchFamily="34" charset="0"/>
              </a:rPr>
              <a:t>«Ибо Сын Человеческий пришёл взыскать и спасти погибшее</a:t>
            </a:r>
            <a:r>
              <a:rPr lang="ru-RU" sz="2800" b="0" i="0" u="none" strike="noStrike" dirty="0" smtClean="0">
                <a:effectLst/>
                <a:latin typeface="Bahnschrift SemiBold" panose="020B0502040204020203" pitchFamily="34" charset="0"/>
              </a:rPr>
              <a:t>».</a:t>
            </a:r>
            <a:r>
              <a:rPr lang="ru-RU" sz="2800" dirty="0">
                <a:latin typeface="Bahnschrift SemiBold" panose="020B0502040204020203" pitchFamily="34" charset="0"/>
              </a:rPr>
              <a:t/>
            </a:r>
            <a:br>
              <a:rPr lang="ru-RU" sz="2800" dirty="0">
                <a:latin typeface="Bahnschrift SemiBold" panose="020B0502040204020203" pitchFamily="34" charset="0"/>
              </a:rPr>
            </a:br>
            <a:endParaRPr lang="ru-RU" sz="3200" dirty="0" smtClean="0">
              <a:latin typeface="Bahnschrift SemiBold" panose="020B0502040204020203" pitchFamily="34" charset="0"/>
            </a:endParaRPr>
          </a:p>
          <a:p>
            <a:pPr algn="r"/>
            <a:r>
              <a:rPr lang="ru-RU" sz="2400" b="0" i="0" u="none" strike="noStrike" dirty="0" err="1" smtClean="0">
                <a:effectLst/>
                <a:latin typeface="Bahnschrift SemiBold" panose="020B0502040204020203" pitchFamily="34" charset="0"/>
              </a:rPr>
              <a:t>Лк</a:t>
            </a:r>
            <a:r>
              <a:rPr lang="ru-RU" sz="2400" b="0" i="0" u="none" strike="noStrike" dirty="0">
                <a:effectLst/>
                <a:latin typeface="Bahnschrift SemiBold" panose="020B0502040204020203" pitchFamily="34" charset="0"/>
              </a:rPr>
              <a:t>. 19:10</a:t>
            </a:r>
            <a:endParaRPr lang="ru-BY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92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7868992" cy="5143500"/>
            <a:chOff x="0" y="0"/>
            <a:chExt cx="7868992" cy="51435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ADE41C4-D773-1345-A964-1A6BB4EA1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943"/>
            <a:stretch/>
          </p:blipFill>
          <p:spPr>
            <a:xfrm>
              <a:off x="0" y="0"/>
              <a:ext cx="7868992" cy="5143500"/>
            </a:xfrm>
            <a:prstGeom prst="rect">
              <a:avLst/>
            </a:prstGeom>
          </p:spPr>
        </p:pic>
        <p:sp>
          <p:nvSpPr>
            <p:cNvPr id="3" name="Овал 2"/>
            <p:cNvSpPr/>
            <p:nvPr/>
          </p:nvSpPr>
          <p:spPr>
            <a:xfrm>
              <a:off x="207818" y="149629"/>
              <a:ext cx="955964" cy="92271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286933" y="553156"/>
            <a:ext cx="5140093" cy="223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 </a:t>
            </a:r>
            <a:r>
              <a:rPr lang="ru-RU" sz="48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сказал им: жатвы </a:t>
            </a:r>
            <a:r>
              <a:rPr lang="ru-RU" sz="48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много». </a:t>
            </a:r>
            <a:endParaRPr lang="ru-RU" sz="4800" dirty="0"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800" i="1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800" i="1" dirty="0" err="1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Лк</a:t>
            </a:r>
            <a:r>
              <a:rPr lang="ru-RU" sz="2800" i="1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i="1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10:2)</a:t>
            </a:r>
            <a:endParaRPr lang="ru-RU" sz="2400" i="1" dirty="0"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67798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3FB145-B0F9-A4A1-A132-CE0C853F1040}"/>
              </a:ext>
            </a:extLst>
          </p:cNvPr>
          <p:cNvSpPr txBox="1"/>
          <p:nvPr/>
        </p:nvSpPr>
        <p:spPr>
          <a:xfrm>
            <a:off x="1626507" y="1897663"/>
            <a:ext cx="4577574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8800" dirty="0">
                <a:solidFill>
                  <a:srgbClr val="D49A2F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Призыв</a:t>
            </a:r>
            <a:endParaRPr lang="ru-BY" sz="5400" dirty="0">
              <a:solidFill>
                <a:srgbClr val="D49A2F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136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0"/>
          <a:stretch/>
        </p:blipFill>
        <p:spPr>
          <a:xfrm>
            <a:off x="0" y="0"/>
            <a:ext cx="7863840" cy="51435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207456" y="4113097"/>
            <a:ext cx="1936673" cy="549492"/>
          </a:xfrm>
          <a:prstGeom prst="roundRect">
            <a:avLst/>
          </a:prstGeom>
          <a:solidFill>
            <a:srgbClr val="C0C0C0"/>
          </a:solidFill>
          <a:ln>
            <a:solidFill>
              <a:srgbClr val="FBAD1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BAD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62201" y="1821766"/>
            <a:ext cx="1627184" cy="563688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РОСТ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83303" y="2682133"/>
            <a:ext cx="1561513" cy="187678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ВАШЕЙ ОБЩИНЫ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20444" y="491790"/>
            <a:ext cx="3578578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После того как вы развили интерес к постоянному изучению Библии, пришло время пожинать плоды духовных решений, кульминацией </a:t>
            </a:r>
            <a:r>
              <a:rPr lang="ru-RU" sz="2400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которых является </a:t>
            </a:r>
            <a:r>
              <a:rPr lang="ru-RU" sz="2800" u="sng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решение</a:t>
            </a:r>
            <a:r>
              <a:rPr lang="ru-RU" sz="2800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800" u="sng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креститься</a:t>
            </a:r>
            <a:r>
              <a:rPr lang="ru-RU" sz="2400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Это время </a:t>
            </a:r>
            <a:r>
              <a:rPr lang="ru-RU" sz="2400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обратиться к ним </a:t>
            </a:r>
            <a:r>
              <a:rPr lang="ru-RU" sz="2400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с </a:t>
            </a:r>
            <a:r>
              <a:rPr lang="ru-RU" sz="2400" u="sng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призывами</a:t>
            </a:r>
            <a:r>
              <a:rPr lang="ru-RU" sz="2400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146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52889" y="736686"/>
            <a:ext cx="4528139" cy="31241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потенциальной аудиторией для духовной жатвы должны быть люди, которые изучили библейские уроки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" y="204338"/>
            <a:ext cx="1127751" cy="11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90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652889" y="736686"/>
            <a:ext cx="4528139" cy="31241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другой стороны Евангельская программа позволяет приобрести новых учеников ШБ. Это те, кто откликнулись на призывы, но не изучили библейские уроки.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" y="204338"/>
            <a:ext cx="1127751" cy="11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87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0"/>
          <a:stretch/>
        </p:blipFill>
        <p:spPr>
          <a:xfrm>
            <a:off x="0" y="0"/>
            <a:ext cx="7863840" cy="51435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207456" y="4113097"/>
            <a:ext cx="1936673" cy="549492"/>
          </a:xfrm>
          <a:prstGeom prst="roundRect">
            <a:avLst/>
          </a:prstGeom>
          <a:solidFill>
            <a:srgbClr val="C0C0C0"/>
          </a:solidFill>
          <a:ln>
            <a:solidFill>
              <a:srgbClr val="FBAD1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BAD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62201" y="1821766"/>
            <a:ext cx="1627184" cy="563688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РОСТ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83303" y="2682133"/>
            <a:ext cx="1561513" cy="187678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ВАШЕЙ ОБЩИНЫ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0906" y="417690"/>
            <a:ext cx="37229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 SemiBold" panose="020B0502040204020203" pitchFamily="34" charset="0"/>
              </a:rPr>
              <a:t>«Когда людей, в сердцах которых только зарождается убеждение, не побуждают к принятию решения, появляется опасность, что это убеждение постепенно угаснет…»</a:t>
            </a:r>
          </a:p>
          <a:p>
            <a:endParaRPr lang="ru-RU" sz="2000" dirty="0">
              <a:latin typeface="Bahnschrift SemiBold" panose="020B0502040204020203" pitchFamily="34" charset="0"/>
            </a:endParaRPr>
          </a:p>
          <a:p>
            <a:r>
              <a:rPr lang="ru-RU" sz="2000" dirty="0" err="1">
                <a:latin typeface="Bahnschrift SemiBold" panose="020B0502040204020203" pitchFamily="34" charset="0"/>
              </a:rPr>
              <a:t>Евангелизм</a:t>
            </a:r>
            <a:r>
              <a:rPr lang="ru-RU" sz="2000" dirty="0">
                <a:latin typeface="Bahnschrift SemiBold" panose="020B0502040204020203" pitchFamily="34" charset="0"/>
              </a:rPr>
              <a:t>, с. 229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4028017" y="338667"/>
            <a:ext cx="25758" cy="3291647"/>
          </a:xfrm>
          <a:prstGeom prst="line">
            <a:avLst/>
          </a:prstGeom>
          <a:noFill/>
          <a:ln w="38100" cap="flat">
            <a:solidFill>
              <a:srgbClr val="FBAD17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65425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3414" y="1105268"/>
            <a:ext cx="6018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Bahnschrift SemiBold" panose="020B0502040204020203" pitchFamily="34" charset="0"/>
              </a:rPr>
              <a:t>БИБЛИЯ – КНИГА ПРИЗЫВОВ</a:t>
            </a:r>
            <a:endParaRPr lang="ru-RU" sz="3300" dirty="0">
              <a:latin typeface="Bahnschrift SemiBold" panose="020B0502040204020203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3302" y="3473488"/>
            <a:ext cx="7879063" cy="1670013"/>
            <a:chOff x="-13302" y="3473488"/>
            <a:chExt cx="7879063" cy="167001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4" t="44533" r="52" b="26056"/>
            <a:stretch/>
          </p:blipFill>
          <p:spPr>
            <a:xfrm>
              <a:off x="6650" y="3473488"/>
              <a:ext cx="7859111" cy="1670013"/>
            </a:xfrm>
            <a:prstGeom prst="rect">
              <a:avLst/>
            </a:prstGeom>
          </p:spPr>
        </p:pic>
        <p:sp>
          <p:nvSpPr>
            <p:cNvPr id="7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13302" y="3473488"/>
              <a:ext cx="7872413" cy="1670013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ru-RU" sz="1350">
                <a:solidFill>
                  <a:prstClr val="white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59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15578" y="191911"/>
            <a:ext cx="7215751" cy="495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538843" marR="0" indent="-195943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896815" marR="0" indent="-21101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257300" marR="0" indent="-2286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1620982" marR="0" indent="-249382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342900" lvl="1" indent="0" algn="ctr">
              <a:buFontTx/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 всегда зовет человека </a:t>
            </a:r>
          </a:p>
          <a:p>
            <a:pPr marL="342900" lvl="1" indent="0">
              <a:buFontTx/>
              <a:buNone/>
            </a:pPr>
            <a:endParaRPr lang="ru-RU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1" indent="-557213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встреча человека и Бога после грехопадения – это призыв: 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(Быт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3:9).</a:t>
            </a:r>
            <a:endParaRPr lang="ru-RU" i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1" indent="-557213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Библия наполнена призывами </a:t>
            </a:r>
            <a:r>
              <a:rPr lang="ru-RU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Гсопода</a:t>
            </a:r>
            <a:r>
              <a:rPr lang="ru-RU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i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1:16-18 </a:t>
            </a:r>
            <a:r>
              <a:rPr lang="ru-RU" sz="1800" i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45:20; </a:t>
            </a:r>
            <a:r>
              <a:rPr lang="ru-RU" sz="1800" i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55:3; </a:t>
            </a:r>
            <a:r>
              <a:rPr lang="ru-RU" sz="1800" i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Иер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18:11; </a:t>
            </a:r>
            <a:r>
              <a:rPr lang="ru-RU" sz="1800" i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Иез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14:6; </a:t>
            </a:r>
            <a:r>
              <a:rPr lang="ru-RU" sz="1800" i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Иез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33:11; </a:t>
            </a:r>
            <a:r>
              <a:rPr lang="ru-RU" sz="1800" i="1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Иоил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2:12; Зах.1:3; Мал. 3:7; Евр. 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1:1)</a:t>
            </a:r>
            <a:endParaRPr lang="ru-RU" sz="1800" i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113" lvl="1" indent="-557213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Библия завершается призывом: </a:t>
            </a:r>
            <a:r>
              <a:rPr lang="ru-RU" sz="18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(Откр.22:17).</a:t>
            </a:r>
            <a:endParaRPr lang="ru-RU" sz="1800" i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56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Другая 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E7B119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Шаблон презентации Брендбук все цвета" id="{7C5277F7-37DF-48B5-8FB1-0DD3D78E4CE9}" vid="{05C2A139-C56B-4A62-96F7-9EF306B47D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73335</TotalTime>
  <Words>1870</Words>
  <Application>Microsoft Office PowerPoint</Application>
  <PresentationFormat>Экран (16:9)</PresentationFormat>
  <Paragraphs>152</Paragraphs>
  <Slides>31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Arial</vt:lpstr>
      <vt:lpstr>Avenir Book</vt:lpstr>
      <vt:lpstr>Bahnschrift SemiBold</vt:lpstr>
      <vt:lpstr>Calibri</vt:lpstr>
      <vt:lpstr>Calibri Light</vt:lpstr>
      <vt:lpstr>Corbel</vt:lpstr>
      <vt:lpstr>Helvetica</vt:lpstr>
      <vt:lpstr>Roboto</vt:lpstr>
      <vt:lpstr>Segoe UI Black</vt:lpstr>
      <vt:lpstr>Tahoma</vt:lpstr>
      <vt:lpstr>Times New Roman</vt:lpstr>
      <vt:lpstr>Wingdings</vt:lpstr>
      <vt:lpstr>Wingdings 2</vt:lpstr>
      <vt:lpstr>Tema do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Апостолы также обращались к людям с призывами</vt:lpstr>
      <vt:lpstr>Презентация PowerPoint</vt:lpstr>
      <vt:lpstr>Презентация PowerPoint</vt:lpstr>
      <vt:lpstr>Презентация PowerPoint</vt:lpstr>
      <vt:lpstr>Презентация PowerPoint</vt:lpstr>
      <vt:lpstr>Необходимые вопросы:</vt:lpstr>
      <vt:lpstr>Презентация PowerPoint</vt:lpstr>
      <vt:lpstr>Презентация PowerPoint</vt:lpstr>
      <vt:lpstr>Ключевые пункты призыва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Howard</dc:creator>
  <cp:lastModifiedBy>Жан</cp:lastModifiedBy>
  <cp:revision>620</cp:revision>
  <cp:lastPrinted>2022-06-22T15:58:01Z</cp:lastPrinted>
  <dcterms:created xsi:type="dcterms:W3CDTF">2017-08-12T11:25:45Z</dcterms:created>
  <dcterms:modified xsi:type="dcterms:W3CDTF">2023-12-25T20:18:07Z</dcterms:modified>
</cp:coreProperties>
</file>