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5" r:id="rId2"/>
    <p:sldId id="270" r:id="rId3"/>
    <p:sldId id="261" r:id="rId4"/>
    <p:sldId id="262" r:id="rId5"/>
    <p:sldId id="274" r:id="rId6"/>
    <p:sldId id="263" r:id="rId7"/>
    <p:sldId id="257" r:id="rId8"/>
    <p:sldId id="279" r:id="rId9"/>
    <p:sldId id="260" r:id="rId10"/>
    <p:sldId id="276" r:id="rId11"/>
    <p:sldId id="277" r:id="rId12"/>
    <p:sldId id="264" r:id="rId13"/>
    <p:sldId id="265" r:id="rId14"/>
    <p:sldId id="266" r:id="rId15"/>
    <p:sldId id="272" r:id="rId16"/>
    <p:sldId id="267" r:id="rId17"/>
    <p:sldId id="269" r:id="rId18"/>
    <p:sldId id="268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955DA-2A5F-4085-A1A2-D5D52DB4FDB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695-2916-4313-A86A-13A4848C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362B5-ED46-FE48-A3C6-8F3076EB0A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9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362B5-ED46-FE48-A3C6-8F3076EB0A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7307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766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6"/>
            <a:ext cx="463450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7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551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998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36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7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7" y="1825626"/>
            <a:ext cx="5798105" cy="43611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666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3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3837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1034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5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6"/>
            <a:ext cx="5917475" cy="436116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8620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6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2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3272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26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564" y="285790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564" y="4905542"/>
            <a:ext cx="9144001" cy="717047"/>
          </a:xfrm>
          <a:prstGeom prst="rect">
            <a:avLst/>
          </a:prstGeom>
        </p:spPr>
        <p:txBody>
          <a:bodyPr anchor="ctr"/>
          <a:lstStyle>
            <a:lvl1pPr algn="ctr"/>
            <a:lvl2pPr marL="0" indent="457189" algn="ctr">
              <a:buSzTx/>
              <a:buNone/>
            </a:lvl2pPr>
            <a:lvl3pPr marL="0" indent="914377" algn="ctr">
              <a:buSzTx/>
              <a:buNone/>
            </a:lvl3pPr>
            <a:lvl4pPr marL="0" indent="1371566" algn="ctr">
              <a:buSzTx/>
              <a:buNone/>
            </a:lvl4pPr>
            <a:lvl5pPr marL="0" indent="1828754" algn="ctr">
              <a:buSz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074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9" y="1844829"/>
            <a:ext cx="4586948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8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7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983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8" y="2585278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4317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3301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1" y="365125"/>
            <a:ext cx="9613491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1" y="1825625"/>
            <a:ext cx="9613491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1033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6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6" y="1825625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293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3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146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70" y="862006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70" y="2322505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7187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1" y="365125"/>
            <a:ext cx="6264615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1" y="1825626"/>
            <a:ext cx="6264615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1803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400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400" y="1825626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1871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783" indent="-228594">
              <a:defRPr sz="2800">
                <a:solidFill>
                  <a:srgbClr val="FFFFFF"/>
                </a:solidFill>
              </a:defRPr>
            </a:lvl2pPr>
            <a:lvl3pPr marL="1160555" indent="-246178">
              <a:defRPr sz="2800">
                <a:solidFill>
                  <a:srgbClr val="FFFFFF"/>
                </a:solidFill>
              </a:defRPr>
            </a:lvl3pPr>
            <a:lvl4pPr marL="1638259" indent="-266693">
              <a:defRPr sz="2800">
                <a:solidFill>
                  <a:srgbClr val="FFFFFF"/>
                </a:solidFill>
              </a:defRPr>
            </a:lvl4pPr>
            <a:lvl5pPr marL="2119692" indent="-290938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219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3" cy="4351339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10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2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2" y="1825626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0868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189" algn="ctr">
              <a:buSzTx/>
              <a:buNone/>
              <a:defRPr sz="2400"/>
            </a:lvl2pPr>
            <a:lvl3pPr marL="0" indent="914377" algn="ctr">
              <a:buSzTx/>
              <a:buNone/>
              <a:defRPr sz="2400"/>
            </a:lvl3pPr>
            <a:lvl4pPr marL="0" indent="1371566" algn="ctr">
              <a:buSzTx/>
              <a:buNone/>
              <a:defRPr sz="2400"/>
            </a:lvl4pPr>
            <a:lvl5pPr marL="0" indent="1828754" algn="ctr">
              <a:buSzTx/>
              <a:buNone/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1586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566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3073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566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3580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566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7676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566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7166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1232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189">
              <a:buSzTx/>
              <a:buNone/>
              <a:defRPr sz="2400" b="1"/>
            </a:lvl2pPr>
            <a:lvl3pPr marL="0" indent="914377">
              <a:buSzTx/>
              <a:buNone/>
              <a:defRPr sz="2400" b="1"/>
            </a:lvl3pPr>
            <a:lvl4pPr marL="0" indent="1371566">
              <a:buSzTx/>
              <a:buNone/>
              <a:defRPr sz="2400" b="1"/>
            </a:lvl4pPr>
            <a:lvl5pPr marL="0" indent="1828754">
              <a:buSzTx/>
              <a:buNone/>
              <a:defRPr sz="24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 smtClean="0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9950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2145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083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3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3" y="1825625"/>
            <a:ext cx="8454957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43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1029" y="5051957"/>
            <a:ext cx="1662848" cy="166284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3828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6"/>
            <a:ext cx="6172201" cy="4873625"/>
          </a:xfrm>
          <a:prstGeom prst="rect">
            <a:avLst/>
          </a:prstGeom>
        </p:spPr>
        <p:txBody>
          <a:bodyPr/>
          <a:lstStyle>
            <a:lvl3pPr marL="1219170" indent="-304792"/>
            <a:lvl4pPr marL="1737317" indent="-365751"/>
            <a:lvl5pPr marL="2194505" indent="-365751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9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 smtClean="0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7540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6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1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189">
              <a:buSzTx/>
              <a:buNone/>
              <a:defRPr sz="1600"/>
            </a:lvl2pPr>
            <a:lvl3pPr marL="0" indent="914377">
              <a:buSzTx/>
              <a:buNone/>
              <a:defRPr sz="1600"/>
            </a:lvl3pPr>
            <a:lvl4pPr marL="0" indent="1371566">
              <a:buSzTx/>
              <a:buNone/>
              <a:defRPr sz="1600"/>
            </a:lvl4pPr>
            <a:lvl5pPr marL="0" indent="1828754">
              <a:buSzTx/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4636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472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1"/>
            <a:ext cx="364841" cy="36933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001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E3C8C9F0-0C86-3B47-AAF3-B0E311073E6E}" type="datetimeFigureOut">
              <a:rPr lang="en-US" sz="2400" smtClean="0">
                <a:solidFill>
                  <a:srgbClr val="000000"/>
                </a:solidFill>
              </a:rPr>
              <a:pPr defTabSz="609585"/>
              <a:t>12/23/2023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5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3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3" y="1825625"/>
            <a:ext cx="8454957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79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5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6"/>
            <a:ext cx="3909475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051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3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3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4813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41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50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50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77342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182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1" y="365125"/>
            <a:ext cx="722376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65761" y="1825625"/>
            <a:ext cx="7223760" cy="4209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107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6441" y="5191465"/>
            <a:ext cx="1617835" cy="161783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048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7">
            <a:extLst/>
          </a:blip>
          <a:stretch>
            <a:fillRect/>
          </a:stretch>
        </p:blipFill>
        <p:spPr>
          <a:xfrm>
            <a:off x="10536058" y="5188377"/>
            <a:ext cx="1628679" cy="16286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defTabSz="609585"/>
            <a:fld id="{DADA0345-EE4B-1044-9299-CFBB9B225FB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3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</p:sldLayoutIdLst>
  <p:transition spd="med"/>
  <p:txStyles>
    <p:titleStyle>
      <a:lvl1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39" marR="0" indent="-261251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23" marR="0" indent="-281346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358" marR="0" indent="-304792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255" marR="0" indent="-332501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333" marR="0" indent="-406390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521" marR="0" indent="-406390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710" marR="0" indent="-406390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3898" marR="0" indent="-406390" algn="l" defTabSz="914377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7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6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1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2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9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026486" y="458921"/>
            <a:ext cx="6851583" cy="1463112"/>
          </a:xfrm>
        </p:spPr>
        <p:txBody>
          <a:bodyPr>
            <a:noAutofit/>
          </a:bodyPr>
          <a:lstStyle/>
          <a:p>
            <a:r>
              <a:rPr lang="ru-RU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Евангельский цикл </a:t>
            </a:r>
          </a:p>
          <a:p>
            <a:r>
              <a:rPr lang="ru-RU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«РОСТ»: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7" y="272451"/>
            <a:ext cx="1979411" cy="1979411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362637" y="2854358"/>
            <a:ext cx="6368527" cy="1735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rmAutofit/>
          </a:bodyPr>
          <a:lstStyle>
            <a:lvl1pPr marL="0" marR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019300" marR="0" indent="-304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2362200" marR="0" indent="-304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2705100" marR="0" indent="-304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3048000" marR="0" indent="-304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914377">
              <a:spcBef>
                <a:spcPts val="1000"/>
              </a:spcBef>
              <a:defRPr/>
            </a:pPr>
            <a:r>
              <a:rPr lang="ru-RU" sz="72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</a:t>
            </a:r>
            <a:endParaRPr lang="en-US" sz="3200" b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143077" y="5378860"/>
            <a:ext cx="2921456" cy="80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rmAutofit fontScale="92500" lnSpcReduction="20000"/>
          </a:bodyPr>
          <a:lstStyle>
            <a:lvl1pPr marL="0" marR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019300" marR="0" indent="-304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2362200" marR="0" indent="-304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2705100" marR="0" indent="-304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3048000" marR="0" indent="-304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914377">
              <a:spcBef>
                <a:spcPts val="1000"/>
              </a:spcBef>
              <a:defRPr/>
            </a:pPr>
            <a:r>
              <a:rPr lang="ru-RU" sz="32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en-US" sz="32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Bef>
                <a:spcPts val="1000"/>
              </a:spcBef>
              <a:defRPr/>
            </a:pPr>
            <a:r>
              <a:rPr lang="ru-RU" sz="19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9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слайдов)</a:t>
            </a:r>
            <a:endParaRPr lang="en-US" sz="15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39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95" y="1393902"/>
            <a:ext cx="1005840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+mj-lt"/>
              <a:buAutoNum type="arabicPeriod" startAt="2"/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членов церкви в служение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66785" lvl="1" indent="-609585" defTabSz="60958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Помогите новым членам церкви определить духовные дары.</a:t>
            </a:r>
          </a:p>
          <a:p>
            <a:pPr marL="1066785" lvl="1" indent="-609585" defTabSz="60958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Доверяйте им служение.</a:t>
            </a:r>
          </a:p>
          <a:p>
            <a:pPr marL="1066785" lvl="1" indent="-609585" defTabSz="60958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Научите их проводить библейские уроки и приводить людей к Иисусу.</a:t>
            </a:r>
          </a:p>
          <a:p>
            <a:pPr marL="1066785" lvl="1" indent="-609585" defTabSz="60958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их не просто членами церкви но тружениками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благовестия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408" y="170525"/>
            <a:ext cx="5524237" cy="1162337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rgbClr val="D31E25"/>
                  </a:solidFill>
                </a:ln>
                <a:solidFill>
                  <a:srgbClr val="D31E2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Сохранение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131" y="5154526"/>
            <a:ext cx="9422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«Как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только души придут к обращению, сразу же привлекайте их к работе. Трудясь в соответствии со своими способностями, они станут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сильнее».</a:t>
            </a:r>
          </a:p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	 (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Евангелизм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355.3)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46410" y="4895386"/>
            <a:ext cx="9645805" cy="33453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0365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76" y="1516566"/>
            <a:ext cx="10303727" cy="24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+mj-lt"/>
              <a:buAutoNum type="arabicPeriod" startAt="3"/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Трудитесь по возвращению охладевших.</a:t>
            </a:r>
          </a:p>
          <a:p>
            <a:pPr marL="576000" lvl="1" indent="-360000" defTabSz="609585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Молитесь о них.</a:t>
            </a:r>
          </a:p>
          <a:p>
            <a:pPr marL="576000" lvl="1" indent="-360000" defTabSz="609585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Организовывайте специальные программы</a:t>
            </a:r>
          </a:p>
          <a:p>
            <a:pPr marL="576000" lvl="1" indent="-360000" defTabSz="609585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Посещайте.</a:t>
            </a:r>
          </a:p>
          <a:p>
            <a:pPr marL="576000" lvl="1" indent="-360000" defTabSz="609585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Приглашайте.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408" y="170525"/>
            <a:ext cx="5524237" cy="1162337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rgbClr val="D31E25"/>
                  </a:solidFill>
                </a:ln>
                <a:solidFill>
                  <a:srgbClr val="D31E2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Сохранение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990" y="5196468"/>
            <a:ext cx="10158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«Наилучшим лекарством для церкви являются не проповеди и беседы, но хорошо организованная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работа».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Евангелизм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356.2)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46410" y="4895386"/>
            <a:ext cx="9645805" cy="33453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61716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056" y="2182665"/>
            <a:ext cx="9505506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и опека каждого члена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Церкви.</a:t>
            </a:r>
          </a:p>
          <a:p>
            <a:pPr defTabSz="609585">
              <a:spcAft>
                <a:spcPts val="1600"/>
              </a:spcAft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«Овцы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слушаются голоса Моего, и Я знаю их; и они идут за Мною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 даю им жизнь вечную, и не погибнут вовек; и никто не похитит их из руки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Моей».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>
              <a:spcAft>
                <a:spcPts val="160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Ин.10:27,28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1012" y="820067"/>
            <a:ext cx="3970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Пример Иисуса</a:t>
            </a:r>
            <a:endParaRPr lang="ru-RU" sz="44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00" y="2320889"/>
            <a:ext cx="951380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вовлечение  членов Церкви в служение.</a:t>
            </a:r>
            <a:endParaRPr lang="ru-RU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>
              <a:spcAft>
                <a:spcPts val="1600"/>
              </a:spcAft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поставил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двенадцать, чтобы с Ним были и чтобы посылать их на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проповедь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Мар.3:14)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1012" y="820067"/>
            <a:ext cx="3970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Пример Иисуса</a:t>
            </a:r>
            <a:endParaRPr lang="ru-RU" sz="44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8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898" y="2278359"/>
            <a:ext cx="9878684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 возвращение заблудших.</a:t>
            </a:r>
          </a:p>
          <a:p>
            <a:pPr defTabSz="609585">
              <a:spcAft>
                <a:spcPts val="1600"/>
              </a:spcAft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«Говорит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в третий раз: Симон Ионин! любишь ли ты Меня? Петр опечалился, что в третий раз спросил его: любишь ли Меня? и сказал Ему: Господи! Ты все знаешь; Ты знаешь, что я люблю Тебя. Иисус говорит ему: паси овец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Моих».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(Ин.21:17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1012" y="820067"/>
            <a:ext cx="3970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Пример Иисуса</a:t>
            </a:r>
            <a:endParaRPr lang="ru-RU" sz="44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0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" y="3107698"/>
            <a:ext cx="100666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те, кто нечаянно потерялся сам (овца)</a:t>
            </a:r>
          </a:p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те, которых потеряли (драхма)</a:t>
            </a:r>
          </a:p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те, кто намеренно сами ушли и стали «мертвы»</a:t>
            </a:r>
          </a:p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1012" y="820067"/>
            <a:ext cx="3970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Пример Иисуса</a:t>
            </a:r>
            <a:endParaRPr lang="ru-RU" sz="44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956930" y="1998921"/>
            <a:ext cx="8867554" cy="560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382232" y="2043493"/>
            <a:ext cx="9027041" cy="728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609585">
              <a:spcAft>
                <a:spcPts val="160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Притчи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Иисуса из Евангелия от Луки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15гл.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97443" y="5264512"/>
            <a:ext cx="9027041" cy="728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609585">
              <a:spcAft>
                <a:spcPts val="16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говорит – их всех можно и нужно вернуть!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61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37" y="1959382"/>
            <a:ext cx="9768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Aft>
                <a:spcPts val="1600"/>
              </a:spcAft>
              <a:defRPr/>
            </a:pPr>
            <a:r>
              <a:rPr lang="ru-RU" sz="3200" dirty="0" smtClean="0">
                <a:solidFill>
                  <a:srgbClr val="1A1A1A"/>
                </a:solidFill>
                <a:latin typeface="YS Text"/>
              </a:rPr>
              <a:t>«Каждый </a:t>
            </a:r>
            <a:r>
              <a:rPr lang="ru-RU" sz="3200" dirty="0">
                <a:solidFill>
                  <a:srgbClr val="1A1A1A"/>
                </a:solidFill>
                <a:latin typeface="YS Text"/>
              </a:rPr>
              <a:t>член церкви должен играть свою роль в сохранении здоровья церковного </a:t>
            </a:r>
            <a:r>
              <a:rPr lang="ru-RU" sz="3200" dirty="0" smtClean="0">
                <a:solidFill>
                  <a:srgbClr val="1A1A1A"/>
                </a:solidFill>
                <a:latin typeface="YS Text"/>
              </a:rPr>
              <a:t>организма… Как </a:t>
            </a:r>
            <a:r>
              <a:rPr lang="ru-RU" sz="3200" dirty="0">
                <a:solidFill>
                  <a:srgbClr val="1A1A1A"/>
                </a:solidFill>
                <a:latin typeface="YS Text"/>
              </a:rPr>
              <a:t>членами нашего физического тела управляет голова, так и мы, будучи членами духовного тела, должны подчиняться руководству Христа — живой Главы </a:t>
            </a:r>
            <a:r>
              <a:rPr lang="ru-RU" sz="3200" dirty="0" smtClean="0">
                <a:solidFill>
                  <a:srgbClr val="1A1A1A"/>
                </a:solidFill>
                <a:latin typeface="YS Text"/>
              </a:rPr>
              <a:t>Церкви».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(От Всего Сердца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165.2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0687" y="584956"/>
            <a:ext cx="70512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Призывы Духа Пророчества</a:t>
            </a:r>
            <a:endParaRPr lang="ru-RU" sz="44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1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37" y="1959382"/>
            <a:ext cx="9768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Aft>
                <a:spcPts val="1600"/>
              </a:spcAft>
              <a:defRPr/>
            </a:pPr>
            <a:r>
              <a:rPr lang="ru-RU" sz="3200" dirty="0" smtClean="0">
                <a:solidFill>
                  <a:srgbClr val="1A1A1A"/>
                </a:solidFill>
                <a:latin typeface="YS Text"/>
              </a:rPr>
              <a:t>«Верный </a:t>
            </a:r>
            <a:r>
              <a:rPr lang="ru-RU" sz="3200" dirty="0">
                <a:solidFill>
                  <a:srgbClr val="1A1A1A"/>
                </a:solidFill>
                <a:latin typeface="YS Text"/>
              </a:rPr>
              <a:t>пастырь даже не задумается о личных удобствах и легкой жизни, но будет трудиться ради овец. В этой великой работе он забудет о себе; в поисках потерянных овец он не почувствует усталости, холода и голода, ибо перед глазами у него только одна цель: спасти потерянных и заблудших овец, чего бы ему это ни </a:t>
            </a:r>
            <a:r>
              <a:rPr lang="ru-RU" sz="3200" dirty="0" smtClean="0">
                <a:solidFill>
                  <a:srgbClr val="1A1A1A"/>
                </a:solidFill>
                <a:latin typeface="YS Text"/>
              </a:rPr>
              <a:t>стоило».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(ПС 67.2)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0687" y="584956"/>
            <a:ext cx="70512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Призывы Духа Пророчества</a:t>
            </a:r>
            <a:endParaRPr lang="ru-RU" sz="44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08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00" y="2278359"/>
            <a:ext cx="9768982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Служение малых групп для опеки, обучения и вовлечения в служение.</a:t>
            </a:r>
          </a:p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«Вернись домой»</a:t>
            </a:r>
          </a:p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«Приятно быть приятным»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4521" y="522355"/>
            <a:ext cx="7926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Церковные программы в помощь </a:t>
            </a:r>
          </a:p>
          <a:p>
            <a:pPr algn="ctr"/>
            <a:r>
              <a:rPr lang="ru-RU" sz="4000" b="1" dirty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д</a:t>
            </a:r>
            <a:r>
              <a:rPr lang="ru-RU" sz="40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ля сохранения членов Церкви</a:t>
            </a:r>
            <a:endParaRPr lang="ru-RU" sz="40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600" y="2278359"/>
            <a:ext cx="976898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персонального наставника для каждого ново - крещенного.</a:t>
            </a: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Распределите каждого члена Общины между пресвитерами и диаконами.</a:t>
            </a: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новых членов в конкретный класс СШ и малую группу.</a:t>
            </a: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Обучайте новых членов Церкви навыкам служения.</a:t>
            </a: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вовлекайте обращенных молодых людей в служение.</a:t>
            </a: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посещайте новых членов церкви.</a:t>
            </a: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отчитывайтесь в Общине о посещении членов Церкви (новых и охладевших).</a:t>
            </a:r>
          </a:p>
          <a:p>
            <a:pPr defTabSz="609585">
              <a:spcAft>
                <a:spcPts val="1600"/>
              </a:spcAft>
              <a:defRPr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 defTabSz="609585">
              <a:spcAft>
                <a:spcPts val="1600"/>
              </a:spcAft>
              <a:buFont typeface="Wingdings" charset="2"/>
              <a:buChar char="ü"/>
              <a:defRPr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4371" y="646511"/>
            <a:ext cx="6517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Призыв к пасторам и Общинам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10928" y="810605"/>
            <a:ext cx="5524237" cy="1162337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ru-RU" sz="7200" b="1" dirty="0">
                <a:ln>
                  <a:solidFill>
                    <a:srgbClr val="D31E25"/>
                  </a:solidFill>
                </a:ln>
                <a:solidFill>
                  <a:srgbClr val="D31E25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Сохранение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4236" y="2665583"/>
            <a:ext cx="843022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«…тех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, которых Ты дал Мне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Я сохранил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, и никто из них </a:t>
            </a:r>
            <a:endParaRPr lang="ru-RU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не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погиб, кроме сына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погибели,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да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сбудется Писание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.»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Ин.17:12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74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8932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BB219-996B-8A44-A084-669B657DF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91" y="129781"/>
            <a:ext cx="6431912" cy="618453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11547" y="3844161"/>
            <a:ext cx="3505200" cy="550489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67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ВАША ОБЩИНА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53964" y="2287053"/>
            <a:ext cx="3220369" cy="1313403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РОСТ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533" y="557049"/>
            <a:ext cx="2701159" cy="696649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Модель роста</a:t>
            </a:r>
            <a:endParaRPr lang="en-US" sz="3600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304691" y="5132952"/>
            <a:ext cx="1250731" cy="646329"/>
          </a:xfrm>
          <a:prstGeom prst="wedgeRectCallout">
            <a:avLst>
              <a:gd name="adj1" fmla="val -117134"/>
              <a:gd name="adj2" fmla="val -27972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hangingPunct="0"/>
            <a:r>
              <a:rPr lang="ru-RU" dirty="0">
                <a:solidFill>
                  <a:srgbClr val="000000"/>
                </a:solidFill>
                <a:sym typeface="Calibri"/>
              </a:rPr>
              <a:t>ШКОЛА БИБЛИИ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8412342" y="2575717"/>
            <a:ext cx="1701814" cy="646329"/>
          </a:xfrm>
          <a:prstGeom prst="wedgeRectCallout">
            <a:avLst>
              <a:gd name="adj1" fmla="val -104339"/>
              <a:gd name="adj2" fmla="val -4492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hangingPunct="0"/>
            <a:r>
              <a:rPr lang="ru-RU" dirty="0" smtClean="0">
                <a:solidFill>
                  <a:srgbClr val="000000"/>
                </a:solidFill>
                <a:sym typeface="Calibri"/>
              </a:rPr>
              <a:t>Лит-</a:t>
            </a:r>
            <a:r>
              <a:rPr lang="ru-RU" dirty="0" err="1" smtClean="0">
                <a:solidFill>
                  <a:srgbClr val="000000"/>
                </a:solidFill>
                <a:sym typeface="Calibri"/>
              </a:rPr>
              <a:t>ра</a:t>
            </a:r>
            <a:r>
              <a:rPr lang="ru-RU" dirty="0" smtClean="0">
                <a:solidFill>
                  <a:srgbClr val="000000"/>
                </a:solidFill>
                <a:sym typeface="Calibri"/>
              </a:rPr>
              <a:t> и медиа: </a:t>
            </a:r>
          </a:p>
          <a:p>
            <a:pPr defTabSz="914377" hangingPunct="0"/>
            <a:r>
              <a:rPr lang="ru-RU" dirty="0" smtClean="0">
                <a:solidFill>
                  <a:srgbClr val="000000"/>
                </a:solidFill>
                <a:sym typeface="Calibri"/>
              </a:rPr>
              <a:t>Поиск </a:t>
            </a:r>
            <a:r>
              <a:rPr lang="ru-RU" dirty="0">
                <a:solidFill>
                  <a:srgbClr val="000000"/>
                </a:solidFill>
                <a:sym typeface="Calibri"/>
              </a:rPr>
              <a:t>учеников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627273" y="25994"/>
            <a:ext cx="1710230" cy="923328"/>
          </a:xfrm>
          <a:prstGeom prst="wedgeRectCallout">
            <a:avLst>
              <a:gd name="adj1" fmla="val -91401"/>
              <a:gd name="adj2" fmla="val 16029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hangingPunct="0"/>
            <a:r>
              <a:rPr lang="ru-RU" dirty="0" smtClean="0">
                <a:solidFill>
                  <a:srgbClr val="000000"/>
                </a:solidFill>
                <a:sym typeface="Calibri"/>
              </a:rPr>
              <a:t>Практическое служение: Поиск </a:t>
            </a:r>
            <a:r>
              <a:rPr lang="ru-RU" dirty="0">
                <a:solidFill>
                  <a:srgbClr val="000000"/>
                </a:solidFill>
                <a:sym typeface="Calibri"/>
              </a:rPr>
              <a:t>учеников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20413" y="5615676"/>
            <a:ext cx="1250731" cy="584773"/>
          </a:xfrm>
          <a:prstGeom prst="wedgeRectCallout">
            <a:avLst>
              <a:gd name="adj1" fmla="val 78704"/>
              <a:gd name="adj2" fmla="val -6946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hangingPunct="0"/>
            <a:r>
              <a:rPr lang="ru-RU" sz="1600" dirty="0">
                <a:solidFill>
                  <a:srgbClr val="000000"/>
                </a:solidFill>
                <a:sym typeface="Calibri"/>
              </a:rPr>
              <a:t>Евангельская программа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78677" y="932582"/>
            <a:ext cx="1481959" cy="954105"/>
          </a:xfrm>
          <a:prstGeom prst="wedgeRectCallout">
            <a:avLst>
              <a:gd name="adj1" fmla="val 75343"/>
              <a:gd name="adj2" fmla="val 59941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 hangingPunct="0"/>
            <a:r>
              <a:rPr lang="ru-RU" sz="1400" dirty="0">
                <a:solidFill>
                  <a:srgbClr val="000000"/>
                </a:solidFill>
                <a:sym typeface="Calibri"/>
              </a:rPr>
              <a:t>Вовлечение в служение. Ученичество, наставничество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267629"/>
            <a:ext cx="2798956" cy="3389971"/>
          </a:xfrm>
          <a:prstGeom prst="ellipse">
            <a:avLst/>
          </a:prstGeom>
          <a:solidFill>
            <a:srgbClr val="FFFFFF">
              <a:alpha val="0"/>
            </a:srgbClr>
          </a:solidFill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818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153" y="1683953"/>
            <a:ext cx="9144001" cy="18586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Без сохранения урожая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вся предшествующая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работа будет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66153" y="4001850"/>
            <a:ext cx="9016409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ru-RU" sz="6600" b="1" dirty="0">
                <a:solidFill>
                  <a:srgbClr val="C00000"/>
                </a:solidFill>
              </a:rPr>
              <a:t>НАПРАСНОЙ!!!</a:t>
            </a:r>
            <a:endParaRPr kumimoji="0" lang="ru-RU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7" y="272451"/>
            <a:ext cx="825017" cy="8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84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6478" y="197213"/>
            <a:ext cx="11853747" cy="607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1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Церкви которые ушли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(мировая статистика)</a:t>
            </a:r>
            <a:endParaRPr sz="4000" b="1" spc="-75" dirty="0">
              <a:ln>
                <a:solidFill>
                  <a:schemeClr val="tx1"/>
                </a:solidFill>
              </a:ln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7559" y="1312763"/>
            <a:ext cx="501046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FCFFFF"/>
                </a:solidFill>
                <a:latin typeface="WKEWKP+Calibri Bold"/>
                <a:cs typeface="WKEWKP+Calibri Bold"/>
              </a:rPr>
              <a:t>-15M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6805" y="1312763"/>
            <a:ext cx="501046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FCFFFF"/>
                </a:solidFill>
                <a:latin typeface="WKEWKP+Calibri Bold"/>
                <a:cs typeface="WKEWKP+Calibri Bold"/>
              </a:rPr>
              <a:t>-10M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93896" y="1312763"/>
            <a:ext cx="420054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FCFFFF"/>
                </a:solidFill>
                <a:latin typeface="WKEWKP+Calibri Bold"/>
                <a:cs typeface="WKEWKP+Calibri Bold"/>
              </a:rPr>
              <a:t>-5M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5492" y="1312763"/>
            <a:ext cx="232731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FCFFFF"/>
                </a:solidFill>
                <a:latin typeface="WKEWKP+Calibri Bold"/>
                <a:cs typeface="WKEWKP+Calibri Bold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89636" y="1312763"/>
            <a:ext cx="371286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FCFFFF"/>
                </a:solidFill>
                <a:latin typeface="WKEWKP+Calibri Bold"/>
                <a:cs typeface="WKEWKP+Calibri Bold"/>
              </a:rPr>
              <a:t>5M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09557" y="1312763"/>
            <a:ext cx="452278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FCFFFF"/>
                </a:solidFill>
                <a:latin typeface="WKEWKP+Calibri Bold"/>
                <a:cs typeface="WKEWKP+Calibri Bold"/>
              </a:rPr>
              <a:t>10M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85531" y="1312763"/>
            <a:ext cx="452278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FCFFFF"/>
                </a:solidFill>
                <a:latin typeface="WKEWKP+Calibri Bold"/>
                <a:cs typeface="WKEWKP+Calibri Bold"/>
              </a:rPr>
              <a:t>15M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86134" y="1312763"/>
            <a:ext cx="452278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FCFFFF"/>
                </a:solidFill>
                <a:latin typeface="WKEWKP+Calibri Bold"/>
                <a:cs typeface="WKEWKP+Calibri Bold"/>
              </a:rPr>
              <a:t>20M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5741" y="2018091"/>
            <a:ext cx="180561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18</a:t>
            </a:r>
            <a:r>
              <a:rPr lang="ru-RU"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555</a:t>
            </a:r>
            <a:r>
              <a:rPr lang="ru-RU"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581</a:t>
            </a:r>
            <a:endParaRPr sz="2400" b="1" dirty="0">
              <a:solidFill>
                <a:srgbClr val="FFFFFF"/>
              </a:solidFill>
              <a:latin typeface="QTFENI+Trebuchet MS Bold"/>
              <a:cs typeface="QTFENI+Trebuchet MS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49917" y="2037014"/>
            <a:ext cx="180561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25</a:t>
            </a:r>
            <a:r>
              <a:rPr lang="ru-RU"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097</a:t>
            </a:r>
            <a:r>
              <a:rPr lang="ru-RU"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QTFENI+Trebuchet MS Bold"/>
                <a:cs typeface="QTFENI+Trebuchet MS Bold"/>
              </a:rPr>
              <a:t>276</a:t>
            </a:r>
            <a:endParaRPr sz="2400" b="1" dirty="0">
              <a:solidFill>
                <a:srgbClr val="FFFFFF"/>
              </a:solidFill>
              <a:latin typeface="QTFENI+Trebuchet MS Bold"/>
              <a:cs typeface="QTFENI+Trebuchet MS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115" y="5415017"/>
            <a:ext cx="933445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52" dirty="0">
                <a:solidFill>
                  <a:srgbClr val="FFFFFF"/>
                </a:solidFill>
                <a:latin typeface="SQLIGI+Calibri"/>
                <a:cs typeface="SQLIGI+Calibri"/>
              </a:rPr>
              <a:t>Of</a:t>
            </a:r>
            <a:r>
              <a:rPr sz="1900" spc="-241" dirty="0">
                <a:solidFill>
                  <a:srgbClr val="FFFFFF"/>
                </a:solidFill>
                <a:latin typeface="SQLIGI+Calibri"/>
                <a:cs typeface="SQLIGI+Calibri"/>
              </a:rPr>
              <a:t> </a:t>
            </a:r>
            <a:r>
              <a:rPr sz="1900" spc="-89" dirty="0">
                <a:solidFill>
                  <a:srgbClr val="FFFFFF"/>
                </a:solidFill>
                <a:latin typeface="SQLIGI+Calibri"/>
                <a:cs typeface="SQLIGI+Calibri"/>
              </a:rPr>
              <a:t>those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03923" y="5632917"/>
            <a:ext cx="8085408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r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spc="-102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Чистый уровень потерь </a:t>
            </a:r>
            <a:r>
              <a:rPr sz="2600" b="1" spc="-305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 </a:t>
            </a:r>
            <a:r>
              <a:rPr sz="2600" b="1" spc="-129" dirty="0">
                <a:solidFill>
                  <a:srgbClr val="C9BCAC"/>
                </a:solidFill>
                <a:latin typeface="WKEWKP+Calibri Bold"/>
                <a:cs typeface="WKEWKP+Calibri Bold"/>
              </a:rPr>
              <a:t>42.5%.</a:t>
            </a:r>
          </a:p>
          <a:p>
            <a:pPr marL="0" marR="0" algn="r">
              <a:lnSpc>
                <a:spcPts val="3295"/>
              </a:lnSpc>
              <a:spcBef>
                <a:spcPts val="89"/>
              </a:spcBef>
              <a:spcAft>
                <a:spcPts val="0"/>
              </a:spcAft>
            </a:pPr>
            <a:r>
              <a:rPr lang="ru-RU" sz="1900" spc="-54" dirty="0" smtClean="0">
                <a:solidFill>
                  <a:srgbClr val="FFFFFF"/>
                </a:solidFill>
                <a:latin typeface="SQLIGI+Calibri"/>
                <a:cs typeface="SQLIGI+Calibri"/>
              </a:rPr>
              <a:t>Более </a:t>
            </a:r>
            <a:r>
              <a:rPr sz="1900" spc="171" dirty="0" smtClean="0">
                <a:solidFill>
                  <a:srgbClr val="FFFFFF"/>
                </a:solidFill>
                <a:latin typeface="SQLIGI+Calibri"/>
                <a:cs typeface="SQLIGI+Calibri"/>
              </a:rPr>
              <a:t> </a:t>
            </a:r>
            <a:r>
              <a:rPr sz="2700" b="1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4</a:t>
            </a:r>
            <a:r>
              <a:rPr lang="ru-RU" sz="2700" b="1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-х</a:t>
            </a:r>
            <a:r>
              <a:rPr sz="2700" b="1" spc="-178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 </a:t>
            </a:r>
            <a:r>
              <a:rPr lang="ru-RU" sz="2700" b="1" spc="-178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человек из каждых </a:t>
            </a:r>
            <a:r>
              <a:rPr sz="2700" b="1" spc="-47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 </a:t>
            </a:r>
            <a:r>
              <a:rPr sz="2700" b="1" spc="-42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10</a:t>
            </a:r>
            <a:r>
              <a:rPr lang="ru-RU" sz="2700" b="1" spc="-42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-</a:t>
            </a:r>
            <a:r>
              <a:rPr lang="ru-RU" sz="2700" b="1" spc="-42" dirty="0" err="1" smtClean="0">
                <a:solidFill>
                  <a:srgbClr val="C9BCAC"/>
                </a:solidFill>
                <a:latin typeface="WKEWKP+Calibri Bold"/>
                <a:cs typeface="WKEWKP+Calibri Bold"/>
              </a:rPr>
              <a:t>ти</a:t>
            </a:r>
            <a:r>
              <a:rPr lang="ru-RU" sz="2700" b="1" spc="-42" dirty="0" smtClean="0">
                <a:solidFill>
                  <a:srgbClr val="C9BCAC"/>
                </a:solidFill>
                <a:latin typeface="WKEWKP+Calibri Bold"/>
                <a:cs typeface="WKEWKP+Calibri Bold"/>
              </a:rPr>
              <a:t> покидали Церковь.</a:t>
            </a:r>
            <a:endParaRPr sz="1900" spc="-124" dirty="0">
              <a:solidFill>
                <a:srgbClr val="FFFFFF"/>
              </a:solidFill>
              <a:latin typeface="SQLIGI+Calibri"/>
              <a:cs typeface="SQLIGI+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V="1">
            <a:off x="9140998" y="4691435"/>
            <a:ext cx="1945757" cy="31900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Ушли из Церкви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9140998" y="5045822"/>
            <a:ext cx="2118881" cy="30793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Остались в Церкви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1177" y="4640453"/>
            <a:ext cx="5670482" cy="13624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dirty="0" smtClean="0"/>
              <a:t>С 1965г. пришли в Церковь АСД 43,652,857 человек,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ушли за этот период 18,555,581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остались 25,097,276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177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48768"/>
            <a:ext cx="12192000" cy="351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550" indent="-990550">
              <a:buFont typeface="+mj-lt"/>
              <a:buAutoNum type="arabicPeriod"/>
            </a:pPr>
            <a:r>
              <a:rPr lang="ru-RU" sz="3733" b="1" dirty="0">
                <a:solidFill>
                  <a:schemeClr val="tx2"/>
                </a:solidFill>
                <a:latin typeface="Avenir Book"/>
                <a:cs typeface="Avenir Book"/>
              </a:rPr>
              <a:t>ПОДГОТОВКА</a:t>
            </a:r>
            <a:r>
              <a:rPr lang="en-US" sz="3733" b="1" dirty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sz="3733" dirty="0">
                <a:solidFill>
                  <a:schemeClr val="tx2"/>
                </a:solidFill>
                <a:latin typeface="Avenir Book"/>
                <a:cs typeface="Avenir Book"/>
              </a:rPr>
              <a:t>= </a:t>
            </a:r>
            <a:r>
              <a:rPr lang="ru-RU" sz="3733" dirty="0">
                <a:solidFill>
                  <a:schemeClr val="tx2"/>
                </a:solidFill>
                <a:latin typeface="Avenir Book"/>
                <a:cs typeface="Avenir Book"/>
              </a:rPr>
              <a:t>Служите</a:t>
            </a:r>
            <a:r>
              <a:rPr lang="en-US" sz="3733" dirty="0">
                <a:solidFill>
                  <a:schemeClr val="tx2">
                    <a:lumMod val="75000"/>
                  </a:schemeClr>
                </a:solidFill>
                <a:latin typeface="Avenir Book"/>
                <a:cs typeface="Avenir Book"/>
              </a:rPr>
              <a:t>/</a:t>
            </a:r>
            <a:r>
              <a:rPr lang="ru-RU" sz="3733" dirty="0">
                <a:solidFill>
                  <a:schemeClr val="tx2">
                    <a:lumMod val="75000"/>
                  </a:schemeClr>
                </a:solidFill>
                <a:latin typeface="Avenir Book"/>
                <a:cs typeface="Avenir Book"/>
              </a:rPr>
              <a:t>Дружите</a:t>
            </a:r>
            <a:endParaRPr lang="en-US" sz="3733" dirty="0">
              <a:solidFill>
                <a:schemeClr val="tx2">
                  <a:lumMod val="75000"/>
                </a:schemeClr>
              </a:solidFill>
              <a:latin typeface="Avenir Book"/>
              <a:cs typeface="Avenir Book"/>
            </a:endParaRPr>
          </a:p>
          <a:p>
            <a:pPr marL="990550" indent="-990550">
              <a:buFont typeface="+mj-lt"/>
              <a:buAutoNum type="arabicPeriod"/>
            </a:pPr>
            <a:r>
              <a:rPr lang="ru-RU" sz="3733" b="1" dirty="0">
                <a:solidFill>
                  <a:srgbClr val="6B3418"/>
                </a:solidFill>
                <a:latin typeface="Avenir Book"/>
                <a:cs typeface="Avenir Book"/>
              </a:rPr>
              <a:t>СЕЯНИЕ</a:t>
            </a:r>
            <a:r>
              <a:rPr lang="en-US" sz="3733" b="1" dirty="0">
                <a:solidFill>
                  <a:srgbClr val="6B3418"/>
                </a:solidFill>
                <a:latin typeface="Avenir Book"/>
                <a:cs typeface="Avenir Book"/>
              </a:rPr>
              <a:t> </a:t>
            </a:r>
            <a:r>
              <a:rPr lang="en-US" sz="3733" dirty="0">
                <a:solidFill>
                  <a:srgbClr val="6B3418"/>
                </a:solidFill>
                <a:latin typeface="Avenir Book"/>
                <a:cs typeface="Avenir Book"/>
              </a:rPr>
              <a:t>= </a:t>
            </a:r>
            <a:r>
              <a:rPr lang="ru-RU" sz="3733" dirty="0">
                <a:solidFill>
                  <a:srgbClr val="6B3418"/>
                </a:solidFill>
                <a:latin typeface="Avenir Book"/>
                <a:cs typeface="Avenir Book"/>
              </a:rPr>
              <a:t>Делитесь</a:t>
            </a:r>
            <a:r>
              <a:rPr lang="en-US" sz="3733" dirty="0">
                <a:solidFill>
                  <a:srgbClr val="6B3418"/>
                </a:solidFill>
                <a:latin typeface="Avenir Book"/>
                <a:cs typeface="Avenir Book"/>
              </a:rPr>
              <a:t>/</a:t>
            </a:r>
            <a:r>
              <a:rPr lang="ru-RU" sz="3733" dirty="0">
                <a:solidFill>
                  <a:srgbClr val="6B3418"/>
                </a:solidFill>
                <a:latin typeface="Avenir Book"/>
                <a:cs typeface="Avenir Book"/>
              </a:rPr>
              <a:t>Ознакомьте</a:t>
            </a:r>
            <a:endParaRPr lang="en-US" sz="3733" dirty="0">
              <a:solidFill>
                <a:srgbClr val="6B3418"/>
              </a:solidFill>
              <a:latin typeface="Avenir Book"/>
              <a:cs typeface="Avenir Book"/>
            </a:endParaRPr>
          </a:p>
          <a:p>
            <a:pPr marL="990550" indent="-990550">
              <a:buFont typeface="+mj-lt"/>
              <a:buAutoNum type="arabicPeriod"/>
            </a:pPr>
            <a:r>
              <a:rPr lang="ru-RU" sz="3733" b="1" dirty="0">
                <a:solidFill>
                  <a:srgbClr val="136301"/>
                </a:solidFill>
                <a:latin typeface="Avenir Book"/>
                <a:cs typeface="Avenir Book"/>
              </a:rPr>
              <a:t>ВЗРАЩИВАНИЕ</a:t>
            </a:r>
            <a:r>
              <a:rPr lang="en-US" sz="3733" dirty="0">
                <a:solidFill>
                  <a:srgbClr val="136301"/>
                </a:solidFill>
                <a:latin typeface="Avenir Book"/>
                <a:cs typeface="Avenir Book"/>
              </a:rPr>
              <a:t> = </a:t>
            </a:r>
            <a:r>
              <a:rPr lang="ru-RU" sz="3733" dirty="0">
                <a:solidFill>
                  <a:srgbClr val="136301"/>
                </a:solidFill>
                <a:latin typeface="Avenir Book"/>
                <a:cs typeface="Avenir Book"/>
              </a:rPr>
              <a:t>Изучайте</a:t>
            </a:r>
            <a:r>
              <a:rPr lang="en-US" sz="3733" dirty="0">
                <a:solidFill>
                  <a:srgbClr val="136301"/>
                </a:solidFill>
                <a:latin typeface="Avenir Book"/>
                <a:cs typeface="Avenir Book"/>
              </a:rPr>
              <a:t>/</a:t>
            </a:r>
            <a:r>
              <a:rPr lang="ru-RU" sz="3733" dirty="0">
                <a:solidFill>
                  <a:srgbClr val="136301"/>
                </a:solidFill>
                <a:latin typeface="Avenir Book"/>
                <a:cs typeface="Avenir Book"/>
              </a:rPr>
              <a:t>Ведите</a:t>
            </a:r>
            <a:endParaRPr lang="en-US" sz="3733" dirty="0">
              <a:solidFill>
                <a:srgbClr val="136301"/>
              </a:solidFill>
              <a:latin typeface="Avenir Book"/>
              <a:cs typeface="Avenir Book"/>
            </a:endParaRPr>
          </a:p>
          <a:p>
            <a:pPr marL="990550" indent="-990550">
              <a:buFont typeface="+mj-lt"/>
              <a:buAutoNum type="arabicPeriod"/>
            </a:pPr>
            <a:r>
              <a:rPr lang="ru-RU" sz="3733" b="1" dirty="0">
                <a:ln w="3175">
                  <a:solidFill>
                    <a:srgbClr val="D98A15"/>
                  </a:solidFill>
                </a:ln>
                <a:solidFill>
                  <a:srgbClr val="EEA116"/>
                </a:solidFill>
                <a:latin typeface="Avenir Book"/>
                <a:cs typeface="Avenir Book"/>
              </a:rPr>
              <a:t>ЖАТВА</a:t>
            </a:r>
            <a:r>
              <a:rPr lang="en-US" sz="3733" dirty="0">
                <a:ln w="3175">
                  <a:solidFill>
                    <a:srgbClr val="D98A15"/>
                  </a:solidFill>
                </a:ln>
                <a:solidFill>
                  <a:srgbClr val="EEA116"/>
                </a:solidFill>
                <a:latin typeface="Avenir Book"/>
                <a:cs typeface="Avenir Book"/>
              </a:rPr>
              <a:t>= </a:t>
            </a:r>
            <a:r>
              <a:rPr lang="ru-RU" sz="3733" dirty="0">
                <a:ln w="3175">
                  <a:solidFill>
                    <a:srgbClr val="D98A15"/>
                  </a:solidFill>
                </a:ln>
                <a:solidFill>
                  <a:srgbClr val="EEA116"/>
                </a:solidFill>
                <a:latin typeface="Avenir Book"/>
                <a:cs typeface="Avenir Book"/>
              </a:rPr>
              <a:t>Призывайте</a:t>
            </a:r>
            <a:r>
              <a:rPr lang="en-US" sz="3733" dirty="0">
                <a:ln w="3175">
                  <a:solidFill>
                    <a:srgbClr val="D98A15"/>
                  </a:solidFill>
                </a:ln>
                <a:solidFill>
                  <a:srgbClr val="EEA116"/>
                </a:solidFill>
                <a:latin typeface="Avenir Book"/>
                <a:cs typeface="Avenir Book"/>
              </a:rPr>
              <a:t>/</a:t>
            </a:r>
            <a:r>
              <a:rPr lang="ru-RU" sz="3733" dirty="0">
                <a:ln w="3175">
                  <a:solidFill>
                    <a:srgbClr val="D98A15"/>
                  </a:solidFill>
                </a:ln>
                <a:solidFill>
                  <a:srgbClr val="EEA116"/>
                </a:solidFill>
                <a:latin typeface="Avenir Book"/>
                <a:cs typeface="Avenir Book"/>
              </a:rPr>
              <a:t>Крестите</a:t>
            </a:r>
            <a:endParaRPr lang="en-US" sz="3733" dirty="0">
              <a:ln w="3175">
                <a:solidFill>
                  <a:srgbClr val="D98A15"/>
                </a:solidFill>
              </a:ln>
              <a:solidFill>
                <a:srgbClr val="EEA116"/>
              </a:solidFill>
              <a:latin typeface="Avenir Book"/>
              <a:cs typeface="Avenir Book"/>
            </a:endParaRPr>
          </a:p>
          <a:p>
            <a:pPr marL="990550" indent="-990550">
              <a:buFont typeface="+mj-lt"/>
              <a:buAutoNum type="arabicPeriod"/>
            </a:pPr>
            <a:r>
              <a:rPr lang="ru-RU" sz="3733" b="1" dirty="0" smtClean="0">
                <a:solidFill>
                  <a:srgbClr val="C00000"/>
                </a:solidFill>
                <a:latin typeface="Avenir Book"/>
                <a:cs typeface="Avenir Book"/>
              </a:rPr>
              <a:t>СОХРАНЕНИЕ</a:t>
            </a:r>
            <a:r>
              <a:rPr lang="ru-RU" sz="3733" dirty="0" smtClean="0">
                <a:solidFill>
                  <a:srgbClr val="C00000"/>
                </a:solidFill>
                <a:latin typeface="Avenir Book"/>
                <a:cs typeface="Avenir Book"/>
              </a:rPr>
              <a:t>= </a:t>
            </a:r>
            <a:r>
              <a:rPr lang="ru-RU" sz="3600" dirty="0" smtClean="0">
                <a:solidFill>
                  <a:srgbClr val="C00000"/>
                </a:solidFill>
                <a:latin typeface="Avenir Book"/>
                <a:cs typeface="Avenir Book"/>
              </a:rPr>
              <a:t>Опекайте/Наставляйте</a:t>
            </a:r>
            <a:r>
              <a:rPr lang="en-US" sz="3600" dirty="0" smtClean="0">
                <a:solidFill>
                  <a:srgbClr val="C00000"/>
                </a:solidFill>
                <a:latin typeface="Avenir Book"/>
                <a:cs typeface="Avenir Book"/>
              </a:rPr>
              <a:t>/</a:t>
            </a:r>
            <a:r>
              <a:rPr lang="ru-RU" sz="3600" dirty="0" smtClean="0">
                <a:solidFill>
                  <a:srgbClr val="C00000"/>
                </a:solidFill>
                <a:latin typeface="Avenir Book"/>
                <a:cs typeface="Avenir Book"/>
              </a:rPr>
              <a:t>Вовлекайте/Возвращайте</a:t>
            </a:r>
            <a:endParaRPr lang="en-US" sz="3600" dirty="0">
              <a:solidFill>
                <a:srgbClr val="C00000"/>
              </a:solidFill>
              <a:latin typeface="Avenir Book"/>
              <a:cs typeface="Avenir Book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591" y="103833"/>
            <a:ext cx="2126512" cy="1200428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867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РОСТ</a:t>
            </a:r>
            <a:endParaRPr lang="ru-RU" sz="9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2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" y="2916312"/>
            <a:ext cx="7068312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Наставничество.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 служение.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охладевших.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564" y="820067"/>
            <a:ext cx="94354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Три основных направления </a:t>
            </a:r>
          </a:p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по сохранению новых членов Церкви</a:t>
            </a:r>
            <a:endParaRPr lang="ru-RU" sz="44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2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" y="2916312"/>
            <a:ext cx="10158984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и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опека каждого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члена Церкви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вовлечение новых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Церкви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служение.</a:t>
            </a:r>
          </a:p>
          <a:p>
            <a:pPr marL="609585" indent="-609585" defTabSz="609585"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 возвращение охладевших.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564" y="820067"/>
            <a:ext cx="94354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Три основных направления </a:t>
            </a:r>
          </a:p>
          <a:p>
            <a:pPr algn="ctr"/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по сохранению новых членов Церкви</a:t>
            </a:r>
            <a:endParaRPr lang="ru-RU" sz="44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5274"/>
            <a:ext cx="1328806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27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35" y="1672683"/>
            <a:ext cx="956774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609585"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систематического наставничества для новых членов церкви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66785" lvl="1" indent="-609585" defTabSz="609585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Назначить персональных наставников.</a:t>
            </a:r>
          </a:p>
          <a:p>
            <a:pPr marL="1066785" lvl="1" indent="-609585" defTabSz="609585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Прикрепить к малой группе и классу СШ.</a:t>
            </a:r>
          </a:p>
          <a:p>
            <a:pPr marL="1066785" lvl="1" indent="-609585" defTabSz="609585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посещение пастором и лидерами церкви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408" y="170525"/>
            <a:ext cx="5524237" cy="1162337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rgbClr val="D31E25"/>
                  </a:solidFill>
                </a:ln>
                <a:solidFill>
                  <a:srgbClr val="D31E2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Сохранение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1015" y="4884234"/>
            <a:ext cx="9712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«После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того как люди приняли истину, они нуждаются в особой заботе и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присмотре…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Старшим членам церкви надо оказывать помощь, проявлять сочувствие и давать наставление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(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Э.Уайт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Евангелизм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351.2)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79141" y="4493942"/>
            <a:ext cx="9645805" cy="33453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48921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786</Words>
  <Application>Microsoft Office PowerPoint</Application>
  <PresentationFormat>Широкоэкранный</PresentationFormat>
  <Paragraphs>115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Avenir Book</vt:lpstr>
      <vt:lpstr>Calibri</vt:lpstr>
      <vt:lpstr>Helvetica</vt:lpstr>
      <vt:lpstr>QTFENI+Trebuchet MS Bold</vt:lpstr>
      <vt:lpstr>SQLIGI+Calibri</vt:lpstr>
      <vt:lpstr>Times New Roman</vt:lpstr>
      <vt:lpstr>Wingdings</vt:lpstr>
      <vt:lpstr>WKEWKP+Calibri Bold</vt:lpstr>
      <vt:lpstr>YS Text</vt:lpstr>
      <vt:lpstr>Брендбук</vt:lpstr>
      <vt:lpstr>Презентация PowerPoint</vt:lpstr>
      <vt:lpstr>Презентация PowerPoint</vt:lpstr>
      <vt:lpstr>Модель роста</vt:lpstr>
      <vt:lpstr>Без сохранения урожая вся предшествующая  работа будет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</dc:title>
  <dc:creator>Ivan</dc:creator>
  <cp:lastModifiedBy>Жан</cp:lastModifiedBy>
  <cp:revision>33</cp:revision>
  <dcterms:created xsi:type="dcterms:W3CDTF">2023-12-12T18:56:34Z</dcterms:created>
  <dcterms:modified xsi:type="dcterms:W3CDTF">2023-12-23T09:13:36Z</dcterms:modified>
</cp:coreProperties>
</file>