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528" r:id="rId3"/>
    <p:sldId id="529" r:id="rId4"/>
    <p:sldId id="530" r:id="rId5"/>
    <p:sldId id="531" r:id="rId6"/>
    <p:sldId id="459" r:id="rId7"/>
    <p:sldId id="460" r:id="rId8"/>
    <p:sldId id="262" r:id="rId9"/>
    <p:sldId id="329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1" r:id="rId24"/>
    <p:sldId id="290" r:id="rId25"/>
    <p:sldId id="282" r:id="rId26"/>
    <p:sldId id="283" r:id="rId27"/>
    <p:sldId id="291" r:id="rId28"/>
    <p:sldId id="292" r:id="rId29"/>
    <p:sldId id="295" r:id="rId30"/>
    <p:sldId id="284" r:id="rId31"/>
    <p:sldId id="532" r:id="rId32"/>
    <p:sldId id="293" r:id="rId33"/>
    <p:sldId id="285" r:id="rId34"/>
    <p:sldId id="286" r:id="rId35"/>
    <p:sldId id="288" r:id="rId36"/>
    <p:sldId id="296" r:id="rId37"/>
    <p:sldId id="334" r:id="rId38"/>
    <p:sldId id="339" r:id="rId39"/>
    <p:sldId id="336" r:id="rId40"/>
    <p:sldId id="337" r:id="rId41"/>
    <p:sldId id="338" r:id="rId42"/>
    <p:sldId id="533" r:id="rId43"/>
    <p:sldId id="534" r:id="rId44"/>
    <p:sldId id="280" r:id="rId45"/>
    <p:sldId id="535" r:id="rId46"/>
    <p:sldId id="536" r:id="rId47"/>
    <p:sldId id="537" r:id="rId48"/>
    <p:sldId id="687" r:id="rId49"/>
    <p:sldId id="300" r:id="rId50"/>
  </p:sldIdLst>
  <p:sldSz cx="18288000" cy="10287000"/>
  <p:notesSz cx="6858000" cy="9144000"/>
  <p:embeddedFontLst>
    <p:embeddedFont>
      <p:font typeface="20db" panose="02000507020000020004" pitchFamily="2" charset="0"/>
      <p:regular r:id="rId52"/>
    </p:embeddedFont>
    <p:embeddedFont>
      <p:font typeface="Arimo" panose="020B0604020202020204" pitchFamily="34" charset="0"/>
      <p:regular r:id="rId53"/>
    </p:embeddedFont>
    <p:embeddedFont>
      <p:font typeface="Arimo Bold" panose="020B0704020202020204" pitchFamily="34" charset="0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lear Sans Bold" panose="020B0803030202020304" pitchFamily="34" charset="0"/>
      <p:regular r:id="rId60"/>
      <p:bold r:id="rId61"/>
    </p:embeddedFont>
    <p:embeddedFont>
      <p:font typeface="Clear Sans Regular" panose="020B0503030202020304" pitchFamily="34" charset="0"/>
      <p:regular r:id="rId62"/>
    </p:embeddedFont>
    <p:embeddedFont>
      <p:font typeface="Clear Sans Regular Bold" panose="020B0603030202020304" pitchFamily="34" charset="0"/>
      <p:regular r:id="rId63"/>
    </p:embeddedFont>
    <p:embeddedFont>
      <p:font typeface="Evolventa" panose="020B0502020202020204" pitchFamily="34" charset="0"/>
      <p:regular r:id="rId64"/>
    </p:embeddedFont>
    <p:embeddedFont>
      <p:font typeface="Evolventa Bold" panose="020B0702020202020204" pitchFamily="34" charset="0"/>
      <p:regular r:id="rId65"/>
      <p:bold r:id="rId66"/>
    </p:embeddedFont>
    <p:embeddedFont>
      <p:font typeface="Hitch Hike" panose="02000506000000020003" pitchFamily="2" charset="0"/>
      <p:regular r:id="rId67"/>
    </p:embeddedFont>
    <p:embeddedFont>
      <p:font typeface="HK Grotesk Medium" pitchFamily="2" charset="0"/>
      <p:regular r:id="rId68"/>
    </p:embeddedFont>
    <p:embeddedFont>
      <p:font typeface="Lato" panose="020F0502020204030203" pitchFamily="34" charset="0"/>
      <p:regular r:id="rId69"/>
      <p:bold r:id="rId70"/>
      <p:italic r:id="rId71"/>
      <p:boldItalic r:id="rId72"/>
    </p:embeddedFont>
    <p:embeddedFont>
      <p:font typeface="Lemon Tuesday" panose="02000506040000020004" pitchFamily="2" charset="0"/>
      <p:regular r:id="rId73"/>
    </p:embeddedFont>
    <p:embeddedFont>
      <p:font typeface="Montserrat Extra-Light" pitchFamily="2" charset="0"/>
      <p:regular r:id="rId74"/>
    </p:embeddedFont>
    <p:embeddedFont>
      <p:font typeface="Montserrat Semi-Bold" pitchFamily="2" charset="0"/>
      <p:regular r:id="rId75"/>
      <p:bold r:id="rId76"/>
    </p:embeddedFont>
    <p:embeddedFont>
      <p:font typeface="Montserrat Semi-Bold Bold" pitchFamily="2" charset="0"/>
      <p:regular r:id="rId77"/>
      <p:bold r:id="rId78"/>
    </p:embeddedFont>
    <p:embeddedFont>
      <p:font typeface="Open Sans Extra Bold" panose="020B0906030804020204" pitchFamily="34" charset="0"/>
      <p:regular r:id="rId79"/>
      <p:bold r:id="rId80"/>
    </p:embeddedFont>
    <p:embeddedFont>
      <p:font typeface="Open Sans Light" panose="020B0306030504020204" pitchFamily="34" charset="0"/>
      <p:regular r:id="rId81"/>
      <p:italic r:id="rId82"/>
    </p:embeddedFont>
    <p:embeddedFont>
      <p:font typeface="Oswald" pitchFamily="2" charset="0"/>
      <p:regular r:id="rId83"/>
      <p:bold r:id="rId84"/>
    </p:embeddedFont>
    <p:embeddedFont>
      <p:font typeface="Poppins Bold" panose="02000000000000000000" pitchFamily="2" charset="0"/>
      <p:regular r:id="rId85"/>
      <p:bold r:id="rId86"/>
    </p:embeddedFont>
    <p:embeddedFont>
      <p:font typeface="Poppins Light" panose="020B0604020202020204" pitchFamily="34" charset="0"/>
      <p:regular r:id="rId87"/>
      <p:italic r:id="rId88"/>
    </p:embeddedFont>
    <p:embeddedFont>
      <p:font typeface="Poppins Light Bold" panose="02000000000000000000" pitchFamily="2" charset="0"/>
      <p:regular r:id="rId89"/>
    </p:embeddedFont>
    <p:embeddedFont>
      <p:font typeface="Roboto Bold" panose="02000000000000000000" pitchFamily="2" charset="0"/>
      <p:regular r:id="rId90"/>
      <p:bold r:id="rId91"/>
    </p:embeddedFont>
    <p:embeddedFont>
      <p:font typeface="Rubik Black" pitchFamily="2" charset="-79"/>
      <p:regular r:id="rId92"/>
      <p:bold r:id="rId93"/>
    </p:embeddedFont>
    <p:embeddedFont>
      <p:font typeface="Source Sans Pro Bold" panose="020B0703030403020204" pitchFamily="34" charset="0"/>
      <p:regular r:id="rId94"/>
      <p:bold r:id="rId95"/>
    </p:embeddedFont>
    <p:embeddedFont>
      <p:font typeface="Tahoma" panose="020B0604030504040204" pitchFamily="34" charset="0"/>
      <p:regular r:id="rId96"/>
      <p:bold r:id="rId9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6" autoAdjust="0"/>
    <p:restoredTop sz="85630" autoAdjust="0"/>
  </p:normalViewPr>
  <p:slideViewPr>
    <p:cSldViewPr>
      <p:cViewPr varScale="1">
        <p:scale>
          <a:sx n="66" d="100"/>
          <a:sy n="66" d="100"/>
        </p:scale>
        <p:origin x="11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4" Type="http://schemas.openxmlformats.org/officeDocument/2006/relationships/font" Target="fonts/font33.fntdata"/><Relationship Id="rId89" Type="http://schemas.openxmlformats.org/officeDocument/2006/relationships/font" Target="fonts/font3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5" Type="http://schemas.openxmlformats.org/officeDocument/2006/relationships/slide" Target="slides/slide4.xml"/><Relationship Id="rId90" Type="http://schemas.openxmlformats.org/officeDocument/2006/relationships/font" Target="fonts/font39.fntdata"/><Relationship Id="rId95" Type="http://schemas.openxmlformats.org/officeDocument/2006/relationships/font" Target="fonts/font4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0" Type="http://schemas.openxmlformats.org/officeDocument/2006/relationships/font" Target="fonts/font29.fntdata"/><Relationship Id="rId85" Type="http://schemas.openxmlformats.org/officeDocument/2006/relationships/font" Target="fonts/font34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3" Type="http://schemas.openxmlformats.org/officeDocument/2006/relationships/font" Target="fonts/font32.fntdata"/><Relationship Id="rId88" Type="http://schemas.openxmlformats.org/officeDocument/2006/relationships/font" Target="fonts/font37.fntdata"/><Relationship Id="rId91" Type="http://schemas.openxmlformats.org/officeDocument/2006/relationships/font" Target="fonts/font40.fntdata"/><Relationship Id="rId96" Type="http://schemas.openxmlformats.org/officeDocument/2006/relationships/font" Target="fonts/font4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font" Target="fonts/font30.fntdata"/><Relationship Id="rId86" Type="http://schemas.openxmlformats.org/officeDocument/2006/relationships/font" Target="fonts/font35.fntdata"/><Relationship Id="rId94" Type="http://schemas.openxmlformats.org/officeDocument/2006/relationships/font" Target="fonts/font43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97" Type="http://schemas.openxmlformats.org/officeDocument/2006/relationships/font" Target="fonts/font46.fntdata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92" Type="http://schemas.openxmlformats.org/officeDocument/2006/relationships/font" Target="fonts/font4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5.fntdata"/><Relationship Id="rId87" Type="http://schemas.openxmlformats.org/officeDocument/2006/relationships/font" Target="fonts/font36.fntdata"/><Relationship Id="rId61" Type="http://schemas.openxmlformats.org/officeDocument/2006/relationships/font" Target="fonts/font10.fntdata"/><Relationship Id="rId82" Type="http://schemas.openxmlformats.org/officeDocument/2006/relationships/font" Target="fonts/font3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font" Target="fonts/font5.fntdata"/><Relationship Id="rId77" Type="http://schemas.openxmlformats.org/officeDocument/2006/relationships/font" Target="fonts/font26.fntdata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93" Type="http://schemas.openxmlformats.org/officeDocument/2006/relationships/font" Target="fonts/font42.fntdata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M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20BBD-2341-8F48-9530-65CC71E2F78A}" type="datetimeFigureOut">
              <a:rPr lang="ru-MD" smtClean="0"/>
              <a:t>02.02.2024</a:t>
            </a:fld>
            <a:endParaRPr lang="ru-M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M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M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M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550FB-0252-4E49-8D23-E168CE03F844}" type="slidenum">
              <a:rPr lang="ru-MD" smtClean="0"/>
              <a:t>‹#›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120060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Нам прежде всего нужно понять с кем мы имеем дело чтобы понимать как работать. Молодежь видит этот мир иначе и соответственно это другой тип лидерства, который сосредоточен на росте, изменении и актуальной информации.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550FB-0252-4E49-8D23-E168CE03F844}" type="slidenum">
              <a:rPr lang="ru-MD" smtClean="0"/>
              <a:t>1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2853998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Постхристианское мировоззрение – это очень важный вызов для современной молодежи.  Это другое восприятие Библии, а значит более лояльное отношение к духовным вопросам.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550FB-0252-4E49-8D23-E168CE03F844}" type="slidenum">
              <a:rPr lang="ru-MD" smtClean="0"/>
              <a:t>10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2203523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Библейское мировоззрение сохраняется на уровне 4%.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550FB-0252-4E49-8D23-E168CE03F844}" type="slidenum">
              <a:rPr lang="ru-MD" smtClean="0"/>
              <a:t>11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3650149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видим серьезный спад за последние 4 поколения.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550FB-0252-4E49-8D23-E168CE03F844}" type="slidenum">
              <a:rPr lang="ru-MD" smtClean="0"/>
              <a:t>12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923010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M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550FB-0252-4E49-8D23-E168CE03F844}" type="slidenum">
              <a:rPr lang="ru-MD" smtClean="0"/>
              <a:t>22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129103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69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B6BC-4EA6-4234-8A9E-A9F9574388B0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0632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B6BC-4EA6-4234-8A9E-A9F9574388B0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971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1B6BC-4EA6-4234-8A9E-A9F9574388B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146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B6BC-4EA6-4234-8A9E-A9F9574388B0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189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5A5BB-2AEC-4D8F-B7AD-381957C2BD58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31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1B6BC-4EA6-4234-8A9E-A9F9574388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0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работаем преимущественно с двумя поколениями, которые можно охарактеризовать следующим образом.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550FB-0252-4E49-8D23-E168CE03F844}" type="slidenum">
              <a:rPr lang="ru-MD" smtClean="0"/>
              <a:t>8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2085151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Общие характеристики помогают нам понять какой подход нужен современной молодежи. </a:t>
            </a:r>
          </a:p>
          <a:p>
            <a:r>
              <a:rPr lang="ru-RU" dirty="0"/>
              <a:t>Например: Если мы приглашаем молодежь на пасторское служение, то необходимо понять что они ожидают от работодателя. Это время других подходов и решений.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550FB-0252-4E49-8D23-E168CE03F844}" type="slidenum">
              <a:rPr lang="ru-MD" smtClean="0"/>
              <a:t>9</a:t>
            </a:fld>
            <a:endParaRPr lang="ru-MD"/>
          </a:p>
        </p:txBody>
      </p:sp>
    </p:spTree>
    <p:extLst>
      <p:ext uri="{BB962C8B-B14F-4D97-AF65-F5344CB8AC3E}">
        <p14:creationId xmlns:p14="http://schemas.microsoft.com/office/powerpoint/2010/main" val="54797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2000" y="8039100"/>
            <a:ext cx="899464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</a:pPr>
            <a:r>
              <a:rPr lang="ru-RU" sz="3699" dirty="0">
                <a:solidFill>
                  <a:srgbClr val="000000"/>
                </a:solidFill>
                <a:latin typeface="Clear Sans Regular Bold"/>
              </a:rPr>
              <a:t> </a:t>
            </a:r>
          </a:p>
          <a:p>
            <a:pPr algn="ctr">
              <a:lnSpc>
                <a:spcPts val="4439"/>
              </a:lnSpc>
            </a:pPr>
            <a:r>
              <a:rPr lang="en-US" sz="3699" dirty="0" err="1">
                <a:solidFill>
                  <a:srgbClr val="000000"/>
                </a:solidFill>
                <a:latin typeface="Clear Sans Regular Bold"/>
              </a:rPr>
              <a:t>О</a:t>
            </a:r>
            <a:r>
              <a:rPr lang="ru-RU" sz="3699" dirty="0">
                <a:solidFill>
                  <a:srgbClr val="000000"/>
                </a:solidFill>
                <a:latin typeface="Clear Sans Regular Bold"/>
              </a:rPr>
              <a:t>А</a:t>
            </a:r>
            <a:r>
              <a:rPr lang="en-US" sz="3699" dirty="0">
                <a:solidFill>
                  <a:srgbClr val="000000"/>
                </a:solidFill>
                <a:latin typeface="Clear Sans Regular Bold"/>
              </a:rPr>
              <a:t>МС ЕАД </a:t>
            </a:r>
            <a:endParaRPr lang="ru-RU" sz="3699" dirty="0">
              <a:solidFill>
                <a:srgbClr val="000000"/>
              </a:solidFill>
              <a:latin typeface="Clear Sans Regular Bold"/>
            </a:endParaRPr>
          </a:p>
          <a:p>
            <a:pPr algn="ctr">
              <a:lnSpc>
                <a:spcPts val="4439"/>
              </a:lnSpc>
            </a:pPr>
            <a:r>
              <a:rPr lang="ru-RU" sz="3699" dirty="0">
                <a:solidFill>
                  <a:srgbClr val="000000"/>
                </a:solidFill>
                <a:latin typeface="Clear Sans Regular Bold"/>
              </a:rPr>
              <a:t> 2024</a:t>
            </a:r>
            <a:endParaRPr lang="en-US" sz="3699" dirty="0">
              <a:solidFill>
                <a:srgbClr val="000000"/>
              </a:solidFill>
              <a:latin typeface="Clear Sans Regular Bold"/>
            </a:endParaRPr>
          </a:p>
          <a:p>
            <a:pPr algn="ctr">
              <a:lnSpc>
                <a:spcPts val="4439"/>
              </a:lnSpc>
              <a:spcBef>
                <a:spcPct val="0"/>
              </a:spcBef>
            </a:pPr>
            <a:endParaRPr lang="en-US" sz="3699" dirty="0">
              <a:solidFill>
                <a:srgbClr val="000000"/>
              </a:solidFill>
              <a:latin typeface="Clear Sans Regular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923101" y="1181100"/>
            <a:ext cx="10947154" cy="6688987"/>
            <a:chOff x="-487069" y="-1647751"/>
            <a:chExt cx="14596205" cy="8918649"/>
          </a:xfrm>
        </p:grpSpPr>
        <p:sp>
          <p:nvSpPr>
            <p:cNvPr id="4" name="TextBox 4"/>
            <p:cNvSpPr txBox="1"/>
            <p:nvPr/>
          </p:nvSpPr>
          <p:spPr>
            <a:xfrm>
              <a:off x="-487069" y="-1647751"/>
              <a:ext cx="14596205" cy="7987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7"/>
                </a:lnSpc>
              </a:pPr>
              <a:r>
                <a:rPr lang="ru-RU" sz="10710" spc="-107" dirty="0">
                  <a:solidFill>
                    <a:srgbClr val="000000"/>
                  </a:solidFill>
                  <a:latin typeface="Hammersmith One Bold"/>
                </a:rPr>
                <a:t>Пастор и духовное становление молодежи</a:t>
              </a:r>
              <a:endParaRPr lang="en-US" sz="10710" spc="-107" dirty="0">
                <a:solidFill>
                  <a:srgbClr val="000000"/>
                </a:solidFill>
                <a:latin typeface="Hammersmith One Bold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60" t="21264" r="6608" b="71845"/>
            <a:stretch>
              <a:fillRect/>
            </a:stretch>
          </p:blipFill>
          <p:spPr>
            <a:xfrm>
              <a:off x="0" y="6540809"/>
              <a:ext cx="9878950" cy="73008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6923101" cy="1038465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0800000">
            <a:off x="-342900" y="0"/>
            <a:ext cx="5163150" cy="10287000"/>
            <a:chOff x="0" y="0"/>
            <a:chExt cx="6884199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415" r="34"/>
            <a:stretch>
              <a:fillRect/>
            </a:stretch>
          </p:blipFill>
          <p:spPr>
            <a:xfrm flipH="1">
              <a:off x="0" y="0"/>
              <a:ext cx="6884199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415" r="34"/>
            <a:stretch>
              <a:fillRect/>
            </a:stretch>
          </p:blipFill>
          <p:spPr>
            <a:xfrm flipH="1">
              <a:off x="0" y="6858000"/>
              <a:ext cx="6884199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964428"/>
            <a:ext cx="3717995" cy="846260"/>
            <a:chOff x="0" y="0"/>
            <a:chExt cx="5348005" cy="12172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768815" y="4081923"/>
            <a:ext cx="3717995" cy="846260"/>
            <a:chOff x="0" y="0"/>
            <a:chExt cx="5348005" cy="12172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41362" y="4933588"/>
            <a:ext cx="3717995" cy="846260"/>
            <a:chOff x="0" y="0"/>
            <a:chExt cx="5348005" cy="12172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1385" y="4118167"/>
            <a:ext cx="3717995" cy="846260"/>
            <a:chOff x="0" y="0"/>
            <a:chExt cx="5348005" cy="12172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638216" y="5128188"/>
            <a:ext cx="2924287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Предприимчиво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0379" y="4101382"/>
            <a:ext cx="2924287" cy="83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Сфокусировано на материализм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40854" y="5159027"/>
            <a:ext cx="2924287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Технологично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65669" y="4274541"/>
            <a:ext cx="2924287" cy="41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Радуется общению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008499" y="1742420"/>
            <a:ext cx="8271001" cy="1818022"/>
            <a:chOff x="0" y="0"/>
            <a:chExt cx="5032465" cy="11061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33735" cy="1106170"/>
            </a:xfrm>
            <a:custGeom>
              <a:avLst/>
              <a:gdLst/>
              <a:ahLst/>
              <a:cxnLst/>
              <a:rect l="l" t="t" r="r" b="b"/>
              <a:pathLst>
                <a:path w="5033735" h="1106170">
                  <a:moveTo>
                    <a:pt x="4480015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4480015" y="0"/>
                  </a:lnTo>
                  <a:cubicBezTo>
                    <a:pt x="4786085" y="0"/>
                    <a:pt x="5033735" y="247650"/>
                    <a:pt x="5033735" y="553720"/>
                  </a:cubicBezTo>
                  <a:cubicBezTo>
                    <a:pt x="5032465" y="858520"/>
                    <a:pt x="4784815" y="1106170"/>
                    <a:pt x="4480015" y="110617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100359" y="2156042"/>
            <a:ext cx="6087282" cy="990779"/>
            <a:chOff x="0" y="0"/>
            <a:chExt cx="8116376" cy="1321038"/>
          </a:xfrm>
        </p:grpSpPr>
        <p:sp>
          <p:nvSpPr>
            <p:cNvPr id="17" name="TextBox 17"/>
            <p:cNvSpPr txBox="1"/>
            <p:nvPr/>
          </p:nvSpPr>
          <p:spPr>
            <a:xfrm>
              <a:off x="0" y="800973"/>
              <a:ext cx="8116376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</a:pPr>
              <a:r>
                <a:rPr lang="en-US" sz="2400" spc="120">
                  <a:solidFill>
                    <a:srgbClr val="191919"/>
                  </a:solidFill>
                  <a:latin typeface="Clear Sans Regular"/>
                </a:rPr>
                <a:t>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3234"/>
              <a:ext cx="8116376" cy="767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spc="107" dirty="0">
                  <a:solidFill>
                    <a:srgbClr val="191919"/>
                  </a:solidFill>
                  <a:latin typeface="Clear Sans Bold"/>
                </a:rPr>
                <a:t>ИТОГИ </a:t>
              </a:r>
              <a:r>
                <a:rPr lang="en-US" sz="3600" spc="107" dirty="0" err="1">
                  <a:solidFill>
                    <a:srgbClr val="191919"/>
                  </a:solidFill>
                  <a:latin typeface="Clear Sans Bold"/>
                </a:rPr>
                <a:t>О</a:t>
              </a:r>
              <a:r>
                <a:rPr lang="en-US" sz="3600" spc="107" dirty="0">
                  <a:solidFill>
                    <a:srgbClr val="191919"/>
                  </a:solidFill>
                  <a:latin typeface="Clear Sans Bold"/>
                </a:rPr>
                <a:t> ПОКОЛЕНИИ Z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313989" y="6678339"/>
            <a:ext cx="3717995" cy="846260"/>
            <a:chOff x="0" y="0"/>
            <a:chExt cx="5348005" cy="12172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371961" y="6678339"/>
            <a:ext cx="3717995" cy="846260"/>
            <a:chOff x="0" y="0"/>
            <a:chExt cx="5348005" cy="12172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256016" y="6678339"/>
            <a:ext cx="3717995" cy="846260"/>
            <a:chOff x="0" y="0"/>
            <a:chExt cx="5348005" cy="12172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8044" y="6678339"/>
            <a:ext cx="3717995" cy="846260"/>
            <a:chOff x="0" y="0"/>
            <a:chExt cx="5348005" cy="121727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032320" y="8407335"/>
            <a:ext cx="5916970" cy="1346773"/>
            <a:chOff x="0" y="0"/>
            <a:chExt cx="5348005" cy="12172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594666" y="8591137"/>
            <a:ext cx="5086509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spc="107">
                <a:solidFill>
                  <a:srgbClr val="000000"/>
                </a:solidFill>
                <a:latin typeface="Clear Sans Regular Bold"/>
              </a:rPr>
              <a:t>Имеет Пост-христианское мировозрение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17075" y="6872939"/>
            <a:ext cx="2924287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Соревнуется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710843" y="6661554"/>
            <a:ext cx="2924287" cy="83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Хочет быть услышано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44094" y="6692393"/>
            <a:ext cx="2924287" cy="83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Предпочитает независимость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638216" y="6729139"/>
            <a:ext cx="5180138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spc="76">
                <a:solidFill>
                  <a:srgbClr val="191919"/>
                </a:solidFill>
                <a:latin typeface="Clear Sans Regular"/>
              </a:rPr>
              <a:t>Предпочитает разнообразие, </a:t>
            </a:r>
          </a:p>
          <a:p>
            <a:pPr algn="ctr">
              <a:lnSpc>
                <a:spcPts val="2660"/>
              </a:lnSpc>
            </a:pPr>
            <a:r>
              <a:rPr lang="en-US" sz="1900" spc="76">
                <a:solidFill>
                  <a:srgbClr val="191919"/>
                </a:solidFill>
                <a:latin typeface="Clear Sans Regular"/>
              </a:rPr>
              <a:t>вопреки сверстникам</a:t>
            </a:r>
          </a:p>
        </p:txBody>
      </p:sp>
      <p:sp>
        <p:nvSpPr>
          <p:cNvPr id="34" name="AutoShape 34"/>
          <p:cNvSpPr/>
          <p:nvPr/>
        </p:nvSpPr>
        <p:spPr>
          <a:xfrm>
            <a:off x="7065572" y="9253595"/>
            <a:ext cx="49442" cy="42853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35" name="AutoShape 35"/>
          <p:cNvSpPr/>
          <p:nvPr/>
        </p:nvSpPr>
        <p:spPr>
          <a:xfrm>
            <a:off x="11148265" y="9248190"/>
            <a:ext cx="49442" cy="42853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36" name="Group 36"/>
          <p:cNvGrpSpPr/>
          <p:nvPr/>
        </p:nvGrpSpPr>
        <p:grpSpPr>
          <a:xfrm>
            <a:off x="9313989" y="8396781"/>
            <a:ext cx="5916970" cy="1346773"/>
            <a:chOff x="0" y="0"/>
            <a:chExt cx="5348005" cy="121727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349275" cy="1217270"/>
            </a:xfrm>
            <a:custGeom>
              <a:avLst/>
              <a:gdLst/>
              <a:ahLst/>
              <a:cxnLst/>
              <a:rect l="l" t="t" r="r" b="b"/>
              <a:pathLst>
                <a:path w="5349275" h="1217270">
                  <a:moveTo>
                    <a:pt x="4795555" y="1217270"/>
                  </a:moveTo>
                  <a:lnTo>
                    <a:pt x="553720" y="1217270"/>
                  </a:lnTo>
                  <a:cubicBezTo>
                    <a:pt x="247650" y="1217270"/>
                    <a:pt x="0" y="944763"/>
                    <a:pt x="0" y="609344"/>
                  </a:cubicBezTo>
                  <a:cubicBezTo>
                    <a:pt x="0" y="272528"/>
                    <a:pt x="247650" y="0"/>
                    <a:pt x="553720" y="0"/>
                  </a:cubicBezTo>
                  <a:lnTo>
                    <a:pt x="4795555" y="0"/>
                  </a:lnTo>
                  <a:cubicBezTo>
                    <a:pt x="5101625" y="0"/>
                    <a:pt x="5349275" y="272528"/>
                    <a:pt x="5349275" y="609344"/>
                  </a:cubicBezTo>
                  <a:cubicBezTo>
                    <a:pt x="5348005" y="944763"/>
                    <a:pt x="5100355" y="1217270"/>
                    <a:pt x="4795555" y="121727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9710843" y="8760460"/>
            <a:ext cx="5180138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115" dirty="0" err="1">
                <a:solidFill>
                  <a:srgbClr val="191919"/>
                </a:solidFill>
                <a:latin typeface="Clear Sans Regular Bold"/>
              </a:rPr>
              <a:t>Приветствует</a:t>
            </a:r>
            <a:r>
              <a:rPr lang="en-US" sz="2899" spc="115" dirty="0">
                <a:solidFill>
                  <a:srgbClr val="191919"/>
                </a:solidFill>
                <a:latin typeface="Clear Sans Regular Bold"/>
              </a:rPr>
              <a:t> </a:t>
            </a:r>
            <a:r>
              <a:rPr lang="en-US" sz="2899" spc="115" dirty="0" err="1">
                <a:solidFill>
                  <a:srgbClr val="191919"/>
                </a:solidFill>
                <a:latin typeface="Clear Sans Regular Bold"/>
              </a:rPr>
              <a:t>изменения</a:t>
            </a:r>
            <a:r>
              <a:rPr lang="en-US" sz="2899" spc="115" dirty="0">
                <a:solidFill>
                  <a:srgbClr val="191919"/>
                </a:solidFill>
                <a:latin typeface="Clear Sans Regular Bold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474" y="466666"/>
            <a:ext cx="7680958" cy="7680958"/>
            <a:chOff x="0" y="0"/>
            <a:chExt cx="10241277" cy="10241277"/>
          </a:xfrm>
        </p:grpSpPr>
        <p:sp>
          <p:nvSpPr>
            <p:cNvPr id="3" name="TextBox 3"/>
            <p:cNvSpPr txBox="1"/>
            <p:nvPr/>
          </p:nvSpPr>
          <p:spPr>
            <a:xfrm>
              <a:off x="8767506" y="694645"/>
              <a:ext cx="759008" cy="751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25%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767506" y="8747389"/>
              <a:ext cx="759008" cy="751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Item 2</a:t>
              </a:r>
            </a:p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25%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14762" y="8747389"/>
              <a:ext cx="759008" cy="751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Item 3</a:t>
              </a:r>
            </a:p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25%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14762" y="694645"/>
              <a:ext cx="759008" cy="751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Item 4</a:t>
              </a:r>
            </a:p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25%</a:t>
              </a:r>
            </a:p>
          </p:txBody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0241277" cy="10241277"/>
              <a:chOff x="-12700" y="-12700"/>
              <a:chExt cx="25400" cy="25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12700"/>
                <a:ext cx="12858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2858" h="13335">
                    <a:moveTo>
                      <a:pt x="0" y="0"/>
                    </a:moveTo>
                    <a:lnTo>
                      <a:pt x="0" y="0"/>
                    </a:lnTo>
                    <a:cubicBezTo>
                      <a:pt x="3478" y="0"/>
                      <a:pt x="6805" y="1427"/>
                      <a:pt x="9202" y="3947"/>
                    </a:cubicBezTo>
                    <a:cubicBezTo>
                      <a:pt x="11599" y="6467"/>
                      <a:pt x="12858" y="9861"/>
                      <a:pt x="12684" y="13335"/>
                    </a:cubicBez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EDAD8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-635" y="0"/>
                <a:ext cx="13335" cy="12858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2858">
                    <a:moveTo>
                      <a:pt x="13335" y="0"/>
                    </a:moveTo>
                    <a:lnTo>
                      <a:pt x="13335" y="0"/>
                    </a:lnTo>
                    <a:cubicBezTo>
                      <a:pt x="13335" y="3478"/>
                      <a:pt x="11908" y="6805"/>
                      <a:pt x="9388" y="9202"/>
                    </a:cubicBezTo>
                    <a:cubicBezTo>
                      <a:pt x="6868" y="11599"/>
                      <a:pt x="3474" y="12858"/>
                      <a:pt x="0" y="12684"/>
                    </a:cubicBezTo>
                    <a:lnTo>
                      <a:pt x="635" y="0"/>
                    </a:lnTo>
                    <a:close/>
                  </a:path>
                </a:pathLst>
              </a:custGeom>
              <a:solidFill>
                <a:srgbClr val="00BEDA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-12858" y="-635"/>
                <a:ext cx="12858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2858" h="13335">
                    <a:moveTo>
                      <a:pt x="12858" y="13335"/>
                    </a:moveTo>
                    <a:lnTo>
                      <a:pt x="12858" y="13335"/>
                    </a:lnTo>
                    <a:cubicBezTo>
                      <a:pt x="9380" y="13335"/>
                      <a:pt x="6053" y="11908"/>
                      <a:pt x="3656" y="9388"/>
                    </a:cubicBezTo>
                    <a:cubicBezTo>
                      <a:pt x="1259" y="6868"/>
                      <a:pt x="0" y="3474"/>
                      <a:pt x="174" y="0"/>
                    </a:cubicBezTo>
                    <a:lnTo>
                      <a:pt x="12858" y="635"/>
                    </a:lnTo>
                    <a:close/>
                  </a:path>
                </a:pathLst>
              </a:custGeom>
              <a:solidFill>
                <a:srgbClr val="0EA1D5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-12700" y="-12700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12700">
                    <a:moveTo>
                      <a:pt x="0" y="12700"/>
                    </a:moveTo>
                    <a:lnTo>
                      <a:pt x="0" y="12700"/>
                    </a:lnTo>
                    <a:cubicBezTo>
                      <a:pt x="0" y="5686"/>
                      <a:pt x="5685" y="1"/>
                      <a:pt x="12699" y="0"/>
                    </a:cubicBez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3C82C6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-12700"/>
                <a:ext cx="1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0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" y="0"/>
                      <a:pt x="1" y="0"/>
                    </a:cubicBez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662AB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177" y="1606369"/>
            <a:ext cx="5401552" cy="5401552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771814" y="6979583"/>
            <a:ext cx="752277" cy="505807"/>
            <a:chOff x="0" y="0"/>
            <a:chExt cx="1930400" cy="12979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10800000">
            <a:off x="3771814" y="1193235"/>
            <a:ext cx="752277" cy="505807"/>
            <a:chOff x="0" y="0"/>
            <a:chExt cx="1930400" cy="12979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5400000">
            <a:off x="6668816" y="4054242"/>
            <a:ext cx="752277" cy="505807"/>
            <a:chOff x="0" y="0"/>
            <a:chExt cx="1930400" cy="12979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5400000">
            <a:off x="874812" y="4054242"/>
            <a:ext cx="752277" cy="505807"/>
            <a:chOff x="0" y="0"/>
            <a:chExt cx="1930400" cy="12979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" name="TextBox 22"/>
          <p:cNvSpPr txBox="1"/>
          <p:nvPr/>
        </p:nvSpPr>
        <p:spPr>
          <a:xfrm rot="-3193413">
            <a:off x="505262" y="2125865"/>
            <a:ext cx="2229463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Атеисты </a:t>
            </a:r>
          </a:p>
        </p:txBody>
      </p:sp>
      <p:sp>
        <p:nvSpPr>
          <p:cNvPr id="23" name="TextBox 23"/>
          <p:cNvSpPr txBox="1"/>
          <p:nvPr/>
        </p:nvSpPr>
        <p:spPr>
          <a:xfrm rot="2974528">
            <a:off x="5367368" y="1950189"/>
            <a:ext cx="2229463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Негативисты </a:t>
            </a:r>
          </a:p>
        </p:txBody>
      </p:sp>
      <p:sp>
        <p:nvSpPr>
          <p:cNvPr id="24" name="TextBox 24"/>
          <p:cNvSpPr txBox="1"/>
          <p:nvPr/>
        </p:nvSpPr>
        <p:spPr>
          <a:xfrm rot="-2700000">
            <a:off x="5340482" y="6353011"/>
            <a:ext cx="2229463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Агностики </a:t>
            </a:r>
          </a:p>
        </p:txBody>
      </p:sp>
      <p:sp>
        <p:nvSpPr>
          <p:cNvPr id="25" name="TextBox 25"/>
          <p:cNvSpPr txBox="1"/>
          <p:nvPr/>
        </p:nvSpPr>
        <p:spPr>
          <a:xfrm rot="2700000">
            <a:off x="810977" y="6353011"/>
            <a:ext cx="2229463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Атеисты 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376577" y="497063"/>
            <a:ext cx="10327077" cy="2674924"/>
            <a:chOff x="0" y="0"/>
            <a:chExt cx="13769435" cy="3566565"/>
          </a:xfrm>
        </p:grpSpPr>
        <p:sp>
          <p:nvSpPr>
            <p:cNvPr id="27" name="TextBox 27"/>
            <p:cNvSpPr txBox="1"/>
            <p:nvPr/>
          </p:nvSpPr>
          <p:spPr>
            <a:xfrm>
              <a:off x="0" y="2310353"/>
              <a:ext cx="13769435" cy="1268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121"/>
                </a:lnSpc>
              </a:pPr>
              <a:endParaRPr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08808"/>
              <a:ext cx="13769435" cy="1836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398"/>
                </a:lnSpc>
                <a:spcBef>
                  <a:spcPct val="0"/>
                </a:spcBef>
              </a:pPr>
              <a:r>
                <a:rPr lang="en-US" sz="8701" spc="261" dirty="0">
                  <a:solidFill>
                    <a:srgbClr val="F4F4F4"/>
                  </a:solidFill>
                  <a:latin typeface="Clear Sans Bold"/>
                </a:rPr>
                <a:t>ВЕРА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207742" y="514445"/>
            <a:ext cx="7680958" cy="7680958"/>
            <a:chOff x="0" y="0"/>
            <a:chExt cx="10241277" cy="10241277"/>
          </a:xfrm>
        </p:grpSpPr>
        <p:sp>
          <p:nvSpPr>
            <p:cNvPr id="30" name="TextBox 30"/>
            <p:cNvSpPr txBox="1"/>
            <p:nvPr/>
          </p:nvSpPr>
          <p:spPr>
            <a:xfrm>
              <a:off x="8767506" y="694645"/>
              <a:ext cx="759008" cy="751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25%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8767506" y="8747389"/>
              <a:ext cx="759008" cy="751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Item 2</a:t>
              </a:r>
            </a:p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25%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14762" y="8747389"/>
              <a:ext cx="759008" cy="751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Item 3</a:t>
              </a:r>
            </a:p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25%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14762" y="694645"/>
              <a:ext cx="759008" cy="751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Item 4</a:t>
              </a:r>
            </a:p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191919"/>
                  </a:solidFill>
                  <a:latin typeface="Arimo"/>
                </a:rPr>
                <a:t>25%</a:t>
              </a:r>
            </a:p>
          </p:txBody>
        </p: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0" y="0"/>
              <a:ext cx="10241277" cy="10241277"/>
              <a:chOff x="-12700" y="-12700"/>
              <a:chExt cx="25400" cy="254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-12700"/>
                <a:ext cx="12858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2858" h="13335">
                    <a:moveTo>
                      <a:pt x="0" y="0"/>
                    </a:moveTo>
                    <a:lnTo>
                      <a:pt x="0" y="0"/>
                    </a:lnTo>
                    <a:cubicBezTo>
                      <a:pt x="3478" y="0"/>
                      <a:pt x="6805" y="1427"/>
                      <a:pt x="9202" y="3947"/>
                    </a:cubicBezTo>
                    <a:cubicBezTo>
                      <a:pt x="11599" y="6467"/>
                      <a:pt x="12858" y="9861"/>
                      <a:pt x="12684" y="13335"/>
                    </a:cubicBez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EDAD8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-635" y="0"/>
                <a:ext cx="13335" cy="12858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2858">
                    <a:moveTo>
                      <a:pt x="13335" y="0"/>
                    </a:moveTo>
                    <a:lnTo>
                      <a:pt x="13335" y="0"/>
                    </a:lnTo>
                    <a:cubicBezTo>
                      <a:pt x="13335" y="3478"/>
                      <a:pt x="11908" y="6805"/>
                      <a:pt x="9388" y="9202"/>
                    </a:cubicBezTo>
                    <a:cubicBezTo>
                      <a:pt x="6868" y="11599"/>
                      <a:pt x="3474" y="12858"/>
                      <a:pt x="0" y="12684"/>
                    </a:cubicBezTo>
                    <a:lnTo>
                      <a:pt x="635" y="0"/>
                    </a:lnTo>
                    <a:close/>
                  </a:path>
                </a:pathLst>
              </a:custGeom>
              <a:solidFill>
                <a:srgbClr val="00BEDA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-12858" y="-635"/>
                <a:ext cx="12858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2858" h="13335">
                    <a:moveTo>
                      <a:pt x="12858" y="13335"/>
                    </a:moveTo>
                    <a:lnTo>
                      <a:pt x="12858" y="13335"/>
                    </a:lnTo>
                    <a:cubicBezTo>
                      <a:pt x="9380" y="13335"/>
                      <a:pt x="6053" y="11908"/>
                      <a:pt x="3656" y="9388"/>
                    </a:cubicBezTo>
                    <a:cubicBezTo>
                      <a:pt x="1259" y="6868"/>
                      <a:pt x="0" y="3474"/>
                      <a:pt x="174" y="0"/>
                    </a:cubicBezTo>
                    <a:lnTo>
                      <a:pt x="12858" y="635"/>
                    </a:lnTo>
                    <a:close/>
                  </a:path>
                </a:pathLst>
              </a:custGeom>
              <a:solidFill>
                <a:srgbClr val="0EA1D5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38"/>
              <p:cNvSpPr/>
              <p:nvPr/>
            </p:nvSpPr>
            <p:spPr>
              <a:xfrm>
                <a:off x="-12700" y="-12700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12700">
                    <a:moveTo>
                      <a:pt x="0" y="12700"/>
                    </a:moveTo>
                    <a:lnTo>
                      <a:pt x="0" y="12700"/>
                    </a:lnTo>
                    <a:cubicBezTo>
                      <a:pt x="0" y="5686"/>
                      <a:pt x="5685" y="1"/>
                      <a:pt x="12699" y="0"/>
                    </a:cubicBez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3C82C6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39"/>
              <p:cNvSpPr/>
              <p:nvPr/>
            </p:nvSpPr>
            <p:spPr>
              <a:xfrm>
                <a:off x="0" y="-12700"/>
                <a:ext cx="1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0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" y="0"/>
                      <a:pt x="1" y="0"/>
                    </a:cubicBez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662AB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40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3703" y="1606369"/>
            <a:ext cx="5401552" cy="5401552"/>
          </a:xfrm>
          <a:prstGeom prst="rect">
            <a:avLst/>
          </a:prstGeom>
        </p:spPr>
      </p:pic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12608341" y="6979583"/>
            <a:ext cx="752277" cy="505807"/>
            <a:chOff x="0" y="0"/>
            <a:chExt cx="1930400" cy="129794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 rot="-10800000">
            <a:off x="12608341" y="1193235"/>
            <a:ext cx="752277" cy="505807"/>
            <a:chOff x="0" y="0"/>
            <a:chExt cx="1930400" cy="129794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 rot="-5400000">
            <a:off x="15505343" y="4054242"/>
            <a:ext cx="752277" cy="505807"/>
            <a:chOff x="0" y="0"/>
            <a:chExt cx="1930400" cy="129794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 rot="5400000">
            <a:off x="9711338" y="4054242"/>
            <a:ext cx="752277" cy="505807"/>
            <a:chOff x="0" y="0"/>
            <a:chExt cx="1930400" cy="129794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9" name="TextBox 49"/>
          <p:cNvSpPr txBox="1"/>
          <p:nvPr/>
        </p:nvSpPr>
        <p:spPr>
          <a:xfrm rot="-3193413">
            <a:off x="8884364" y="2355043"/>
            <a:ext cx="2801709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Библейское </a:t>
            </a:r>
          </a:p>
        </p:txBody>
      </p:sp>
      <p:sp>
        <p:nvSpPr>
          <p:cNvPr id="50" name="TextBox 50"/>
          <p:cNvSpPr txBox="1"/>
          <p:nvPr/>
        </p:nvSpPr>
        <p:spPr>
          <a:xfrm rot="2974528">
            <a:off x="14116161" y="2140168"/>
            <a:ext cx="2728582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мировоззрение</a:t>
            </a:r>
          </a:p>
        </p:txBody>
      </p:sp>
      <p:sp>
        <p:nvSpPr>
          <p:cNvPr id="51" name="TextBox 51"/>
          <p:cNvSpPr txBox="1"/>
          <p:nvPr/>
        </p:nvSpPr>
        <p:spPr>
          <a:xfrm rot="-2700000">
            <a:off x="14123133" y="6222944"/>
            <a:ext cx="2597347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Мировоззрение</a:t>
            </a:r>
          </a:p>
        </p:txBody>
      </p:sp>
      <p:sp>
        <p:nvSpPr>
          <p:cNvPr id="52" name="TextBox 52"/>
          <p:cNvSpPr txBox="1"/>
          <p:nvPr/>
        </p:nvSpPr>
        <p:spPr>
          <a:xfrm rot="2700000">
            <a:off x="9647503" y="6353011"/>
            <a:ext cx="2229463" cy="40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spc="95">
                <a:solidFill>
                  <a:srgbClr val="FFFFFF"/>
                </a:solidFill>
                <a:latin typeface="Clear Sans Regular"/>
              </a:rPr>
              <a:t>Библейское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089128" y="2952912"/>
            <a:ext cx="4117649" cy="196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8"/>
              </a:lnSpc>
              <a:spcBef>
                <a:spcPct val="0"/>
              </a:spcBef>
            </a:pPr>
            <a:r>
              <a:rPr lang="en-US" sz="11434" spc="457" dirty="0">
                <a:solidFill>
                  <a:srgbClr val="19486A"/>
                </a:solidFill>
                <a:latin typeface="Clear Sans Regular"/>
              </a:rPr>
              <a:t>34%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183004" y="2721571"/>
            <a:ext cx="4117649" cy="196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8"/>
              </a:lnSpc>
              <a:spcBef>
                <a:spcPct val="0"/>
              </a:spcBef>
            </a:pPr>
            <a:r>
              <a:rPr lang="en-US" sz="11434" spc="457" dirty="0">
                <a:solidFill>
                  <a:srgbClr val="19486A"/>
                </a:solidFill>
                <a:latin typeface="Clear Sans Regular"/>
              </a:rPr>
              <a:t>4%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829" y="3475057"/>
            <a:ext cx="7989225" cy="3087141"/>
            <a:chOff x="0" y="0"/>
            <a:chExt cx="3071153" cy="11867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2423" cy="1186733"/>
            </a:xfrm>
            <a:custGeom>
              <a:avLst/>
              <a:gdLst/>
              <a:ahLst/>
              <a:cxnLst/>
              <a:rect l="l" t="t" r="r" b="b"/>
              <a:pathLst>
                <a:path w="3072423" h="1186733">
                  <a:moveTo>
                    <a:pt x="2518702" y="1186733"/>
                  </a:moveTo>
                  <a:lnTo>
                    <a:pt x="553720" y="1186733"/>
                  </a:lnTo>
                  <a:cubicBezTo>
                    <a:pt x="247650" y="1186733"/>
                    <a:pt x="0" y="921058"/>
                    <a:pt x="0" y="594055"/>
                  </a:cubicBezTo>
                  <a:cubicBezTo>
                    <a:pt x="0" y="265690"/>
                    <a:pt x="247650" y="0"/>
                    <a:pt x="553720" y="0"/>
                  </a:cubicBezTo>
                  <a:lnTo>
                    <a:pt x="2518702" y="0"/>
                  </a:lnTo>
                  <a:cubicBezTo>
                    <a:pt x="2824773" y="0"/>
                    <a:pt x="3072423" y="265690"/>
                    <a:pt x="3072423" y="594055"/>
                  </a:cubicBezTo>
                  <a:cubicBezTo>
                    <a:pt x="3071152" y="921058"/>
                    <a:pt x="2823502" y="1186733"/>
                    <a:pt x="2518702" y="1186733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40660" y="4122404"/>
            <a:ext cx="5047514" cy="2083899"/>
            <a:chOff x="0" y="0"/>
            <a:chExt cx="6730019" cy="2778532"/>
          </a:xfrm>
        </p:grpSpPr>
        <p:sp>
          <p:nvSpPr>
            <p:cNvPr id="5" name="TextBox 5"/>
            <p:cNvSpPr txBox="1"/>
            <p:nvPr/>
          </p:nvSpPr>
          <p:spPr>
            <a:xfrm>
              <a:off x="0" y="2258467"/>
              <a:ext cx="6730019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</a:pPr>
              <a:r>
                <a:rPr lang="en-US" sz="2400" spc="120">
                  <a:solidFill>
                    <a:srgbClr val="191919"/>
                  </a:solidFill>
                  <a:latin typeface="Clear Sans Regular"/>
                </a:rPr>
                <a:t>в каждом поколении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8965"/>
              <a:ext cx="6730019" cy="2175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88"/>
                </a:lnSpc>
                <a:spcBef>
                  <a:spcPct val="0"/>
                </a:spcBef>
              </a:pPr>
              <a:r>
                <a:rPr lang="en-US" sz="3350" spc="100">
                  <a:solidFill>
                    <a:srgbClr val="191919"/>
                  </a:solidFill>
                  <a:latin typeface="Clear Sans Bold"/>
                </a:rPr>
                <a:t>ПРОЦЕНТ МОЛОДЕЖИ  С БИБЛЕЙСКИМ МИРОВОЗЗРЕНИЕМ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436673" y="948778"/>
            <a:ext cx="2955470" cy="1988821"/>
            <a:chOff x="0" y="0"/>
            <a:chExt cx="3940627" cy="2651761"/>
          </a:xfrm>
        </p:grpSpPr>
        <p:sp>
          <p:nvSpPr>
            <p:cNvPr id="8" name="TextBox 8"/>
            <p:cNvSpPr txBox="1"/>
            <p:nvPr/>
          </p:nvSpPr>
          <p:spPr>
            <a:xfrm>
              <a:off x="0" y="-48661"/>
              <a:ext cx="3940627" cy="5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88499"/>
              <a:ext cx="3940627" cy="751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49"/>
                </a:lnSpc>
              </a:pPr>
              <a:r>
                <a:rPr lang="en-US" sz="3392" spc="135">
                  <a:solidFill>
                    <a:srgbClr val="FFFFFF"/>
                  </a:solidFill>
                  <a:latin typeface="Clear Sans Regular"/>
                </a:rPr>
                <a:t> Бэби бумеры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85167"/>
              <a:ext cx="3940627" cy="5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141376"/>
              <a:ext cx="3940627" cy="5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 rot="5400000">
            <a:off x="11361883" y="1576902"/>
            <a:ext cx="41419" cy="83260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13" name="Group 13"/>
          <p:cNvGrpSpPr/>
          <p:nvPr/>
        </p:nvGrpSpPr>
        <p:grpSpPr>
          <a:xfrm>
            <a:off x="9289814" y="1541444"/>
            <a:ext cx="1676477" cy="903518"/>
            <a:chOff x="0" y="0"/>
            <a:chExt cx="2235303" cy="120469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235303" cy="1204690"/>
              <a:chOff x="0" y="0"/>
              <a:chExt cx="2797961" cy="150792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799231" cy="1507928"/>
              </a:xfrm>
              <a:custGeom>
                <a:avLst/>
                <a:gdLst/>
                <a:ahLst/>
                <a:cxnLst/>
                <a:rect l="l" t="t" r="r" b="b"/>
                <a:pathLst>
                  <a:path w="2799231" h="1507928">
                    <a:moveTo>
                      <a:pt x="2245511" y="1507928"/>
                    </a:moveTo>
                    <a:lnTo>
                      <a:pt x="553720" y="1507928"/>
                    </a:lnTo>
                    <a:cubicBezTo>
                      <a:pt x="247650" y="1507928"/>
                      <a:pt x="0" y="1170390"/>
                      <a:pt x="0" y="754867"/>
                    </a:cubicBezTo>
                    <a:cubicBezTo>
                      <a:pt x="0" y="337612"/>
                      <a:pt x="247650" y="0"/>
                      <a:pt x="553720" y="0"/>
                    </a:cubicBezTo>
                    <a:lnTo>
                      <a:pt x="2245511" y="0"/>
                    </a:lnTo>
                    <a:cubicBezTo>
                      <a:pt x="2551581" y="0"/>
                      <a:pt x="2799231" y="337612"/>
                      <a:pt x="2799231" y="754867"/>
                    </a:cubicBezTo>
                    <a:cubicBezTo>
                      <a:pt x="2797961" y="1170390"/>
                      <a:pt x="2550311" y="1507928"/>
                      <a:pt x="2245511" y="1507928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67982" y="166398"/>
              <a:ext cx="1699338" cy="805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69"/>
                </a:lnSpc>
              </a:pPr>
              <a:r>
                <a:rPr lang="en-US" sz="3692" spc="147">
                  <a:solidFill>
                    <a:srgbClr val="FFFFFF"/>
                  </a:solidFill>
                  <a:latin typeface="Clear Sans Regular"/>
                </a:rPr>
                <a:t>10 %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705808" y="1102594"/>
            <a:ext cx="200057" cy="1781217"/>
            <a:chOff x="0" y="0"/>
            <a:chExt cx="266743" cy="2374957"/>
          </a:xfrm>
        </p:grpSpPr>
        <p:sp>
          <p:nvSpPr>
            <p:cNvPr id="18" name="AutoShape 18"/>
            <p:cNvSpPr/>
            <p:nvPr/>
          </p:nvSpPr>
          <p:spPr>
            <a:xfrm>
              <a:off x="101089" y="102264"/>
              <a:ext cx="64565" cy="223784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66743" cy="266743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58281"/>
              <a:ext cx="266743" cy="266743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316561"/>
              <a:ext cx="266743" cy="266743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108213"/>
              <a:ext cx="266743" cy="266743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3286838" y="2958709"/>
            <a:ext cx="1468618" cy="1251171"/>
            <a:chOff x="0" y="0"/>
            <a:chExt cx="1958157" cy="1668228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47625"/>
              <a:ext cx="1958157" cy="5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</a:pPr>
              <a:endParaRPr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560959"/>
              <a:ext cx="1958157" cy="110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89"/>
                </a:lnSpc>
              </a:pPr>
              <a:r>
                <a:rPr lang="en-US" sz="4992" spc="199">
                  <a:solidFill>
                    <a:srgbClr val="FFFFFF"/>
                  </a:solidFill>
                  <a:latin typeface="Clear Sans Regular"/>
                </a:rPr>
                <a:t>X</a:t>
              </a:r>
            </a:p>
          </p:txBody>
        </p:sp>
      </p:grpSp>
      <p:sp>
        <p:nvSpPr>
          <p:cNvPr id="26" name="AutoShape 26"/>
          <p:cNvSpPr/>
          <p:nvPr/>
        </p:nvSpPr>
        <p:spPr>
          <a:xfrm rot="5400000">
            <a:off x="12212048" y="3711718"/>
            <a:ext cx="41419" cy="83260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27" name="Group 27"/>
          <p:cNvGrpSpPr/>
          <p:nvPr/>
        </p:nvGrpSpPr>
        <p:grpSpPr>
          <a:xfrm>
            <a:off x="10139980" y="3651495"/>
            <a:ext cx="1676477" cy="953048"/>
            <a:chOff x="0" y="0"/>
            <a:chExt cx="2235303" cy="12707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235303" cy="1270730"/>
              <a:chOff x="0" y="0"/>
              <a:chExt cx="2797961" cy="159059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99231" cy="1590592"/>
              </a:xfrm>
              <a:custGeom>
                <a:avLst/>
                <a:gdLst/>
                <a:ahLst/>
                <a:cxnLst/>
                <a:rect l="l" t="t" r="r" b="b"/>
                <a:pathLst>
                  <a:path w="2799231" h="1590592">
                    <a:moveTo>
                      <a:pt x="2245511" y="1590592"/>
                    </a:moveTo>
                    <a:lnTo>
                      <a:pt x="553720" y="1590592"/>
                    </a:lnTo>
                    <a:cubicBezTo>
                      <a:pt x="247650" y="1590592"/>
                      <a:pt x="0" y="1234558"/>
                      <a:pt x="0" y="796253"/>
                    </a:cubicBezTo>
                    <a:cubicBezTo>
                      <a:pt x="0" y="356123"/>
                      <a:pt x="247650" y="0"/>
                      <a:pt x="553720" y="0"/>
                    </a:cubicBezTo>
                    <a:lnTo>
                      <a:pt x="2245511" y="0"/>
                    </a:lnTo>
                    <a:cubicBezTo>
                      <a:pt x="2551581" y="0"/>
                      <a:pt x="2799231" y="356123"/>
                      <a:pt x="2799231" y="796253"/>
                    </a:cubicBezTo>
                    <a:cubicBezTo>
                      <a:pt x="2797961" y="1234558"/>
                      <a:pt x="2550311" y="1590592"/>
                      <a:pt x="2245511" y="1590592"/>
                    </a:cubicBezTo>
                    <a:close/>
                  </a:path>
                </a:pathLst>
              </a:custGeom>
              <a:solidFill>
                <a:srgbClr val="37C9E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267982" y="156873"/>
              <a:ext cx="1699338" cy="880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89"/>
                </a:lnSpc>
              </a:pPr>
              <a:r>
                <a:rPr lang="en-US" sz="3992" spc="159">
                  <a:solidFill>
                    <a:srgbClr val="FFFFFF"/>
                  </a:solidFill>
                  <a:latin typeface="Clear Sans Regular"/>
                </a:rPr>
                <a:t>7%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555973" y="3237410"/>
            <a:ext cx="200057" cy="1781217"/>
            <a:chOff x="0" y="0"/>
            <a:chExt cx="266743" cy="2374957"/>
          </a:xfrm>
        </p:grpSpPr>
        <p:sp>
          <p:nvSpPr>
            <p:cNvPr id="32" name="AutoShape 32"/>
            <p:cNvSpPr/>
            <p:nvPr/>
          </p:nvSpPr>
          <p:spPr>
            <a:xfrm>
              <a:off x="101089" y="102264"/>
              <a:ext cx="64565" cy="223784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66743" cy="26674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58281"/>
              <a:ext cx="266743" cy="266743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1316561"/>
              <a:ext cx="266743" cy="266743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2108213"/>
              <a:ext cx="266743" cy="266743"/>
            </a:xfrm>
            <a:prstGeom prst="rect">
              <a:avLst/>
            </a:prstGeom>
          </p:spPr>
        </p:pic>
      </p:grpSp>
      <p:grpSp>
        <p:nvGrpSpPr>
          <p:cNvPr id="37" name="Group 37"/>
          <p:cNvGrpSpPr/>
          <p:nvPr/>
        </p:nvGrpSpPr>
        <p:grpSpPr>
          <a:xfrm>
            <a:off x="14134503" y="5073828"/>
            <a:ext cx="1468618" cy="2269943"/>
            <a:chOff x="0" y="0"/>
            <a:chExt cx="1958157" cy="3026590"/>
          </a:xfrm>
        </p:grpSpPr>
        <p:sp>
          <p:nvSpPr>
            <p:cNvPr id="38" name="TextBox 38"/>
            <p:cNvSpPr txBox="1"/>
            <p:nvPr/>
          </p:nvSpPr>
          <p:spPr>
            <a:xfrm>
              <a:off x="0" y="-48661"/>
              <a:ext cx="1958157" cy="5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</a:pPr>
              <a:r>
                <a:rPr lang="en-US" sz="2292" spc="91">
                  <a:solidFill>
                    <a:srgbClr val="FFFFFF"/>
                  </a:solidFill>
                  <a:latin typeface="Clear Sans Regular"/>
                </a:rPr>
                <a:t> 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550399"/>
              <a:ext cx="1958157" cy="1170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09"/>
                </a:lnSpc>
              </a:pPr>
              <a:r>
                <a:rPr lang="en-US" sz="5292" spc="211">
                  <a:solidFill>
                    <a:srgbClr val="FFFFFF"/>
                  </a:solidFill>
                  <a:latin typeface="Clear Sans Regular"/>
                </a:rPr>
                <a:t>Y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880172"/>
              <a:ext cx="1958157" cy="485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6"/>
                </a:lnSpc>
              </a:pPr>
              <a:r>
                <a:rPr lang="en-US" sz="2240" spc="89">
                  <a:solidFill>
                    <a:srgbClr val="FFFFFF"/>
                  </a:solidFill>
                  <a:latin typeface="Clear Sans Regular"/>
                </a:rPr>
                <a:t> 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2516206"/>
              <a:ext cx="1958157" cy="5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</a:pPr>
              <a:r>
                <a:rPr lang="en-US" sz="2292" spc="91">
                  <a:solidFill>
                    <a:srgbClr val="FFFFFF"/>
                  </a:solidFill>
                  <a:latin typeface="Clear Sans Regular"/>
                </a:rPr>
                <a:t> </a:t>
              </a:r>
            </a:p>
          </p:txBody>
        </p:sp>
      </p:grpSp>
      <p:sp>
        <p:nvSpPr>
          <p:cNvPr id="42" name="AutoShape 42"/>
          <p:cNvSpPr/>
          <p:nvPr/>
        </p:nvSpPr>
        <p:spPr>
          <a:xfrm rot="5400000">
            <a:off x="13062213" y="5792499"/>
            <a:ext cx="41419" cy="83260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43" name="AutoShape 43"/>
          <p:cNvSpPr/>
          <p:nvPr/>
        </p:nvSpPr>
        <p:spPr>
          <a:xfrm rot="5400000">
            <a:off x="9636078" y="4674455"/>
            <a:ext cx="41419" cy="306868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44" name="Group 44"/>
          <p:cNvGrpSpPr/>
          <p:nvPr/>
        </p:nvGrpSpPr>
        <p:grpSpPr>
          <a:xfrm>
            <a:off x="10990145" y="5732276"/>
            <a:ext cx="1676477" cy="953048"/>
            <a:chOff x="0" y="0"/>
            <a:chExt cx="2235303" cy="1270730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2235303" cy="1270730"/>
              <a:chOff x="0" y="0"/>
              <a:chExt cx="2797961" cy="1590592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799231" cy="1590592"/>
              </a:xfrm>
              <a:custGeom>
                <a:avLst/>
                <a:gdLst/>
                <a:ahLst/>
                <a:cxnLst/>
                <a:rect l="l" t="t" r="r" b="b"/>
                <a:pathLst>
                  <a:path w="2799231" h="1590592">
                    <a:moveTo>
                      <a:pt x="2245511" y="1590592"/>
                    </a:moveTo>
                    <a:lnTo>
                      <a:pt x="553720" y="1590592"/>
                    </a:lnTo>
                    <a:cubicBezTo>
                      <a:pt x="247650" y="1590592"/>
                      <a:pt x="0" y="1234558"/>
                      <a:pt x="0" y="796253"/>
                    </a:cubicBezTo>
                    <a:cubicBezTo>
                      <a:pt x="0" y="356123"/>
                      <a:pt x="247650" y="0"/>
                      <a:pt x="553720" y="0"/>
                    </a:cubicBezTo>
                    <a:lnTo>
                      <a:pt x="2245511" y="0"/>
                    </a:lnTo>
                    <a:cubicBezTo>
                      <a:pt x="2551581" y="0"/>
                      <a:pt x="2799231" y="356123"/>
                      <a:pt x="2799231" y="796253"/>
                    </a:cubicBezTo>
                    <a:cubicBezTo>
                      <a:pt x="2797961" y="1234558"/>
                      <a:pt x="2550311" y="1590592"/>
                      <a:pt x="2245511" y="1590592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267982" y="156873"/>
              <a:ext cx="1699338" cy="880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89"/>
                </a:lnSpc>
              </a:pPr>
              <a:r>
                <a:rPr lang="en-US" sz="3992" spc="159">
                  <a:solidFill>
                    <a:srgbClr val="FFFFFF"/>
                  </a:solidFill>
                  <a:latin typeface="Clear Sans Regular"/>
                </a:rPr>
                <a:t>6%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3406139" y="5318191"/>
            <a:ext cx="200057" cy="1781217"/>
            <a:chOff x="0" y="0"/>
            <a:chExt cx="266743" cy="2374957"/>
          </a:xfrm>
        </p:grpSpPr>
        <p:sp>
          <p:nvSpPr>
            <p:cNvPr id="49" name="AutoShape 49"/>
            <p:cNvSpPr/>
            <p:nvPr/>
          </p:nvSpPr>
          <p:spPr>
            <a:xfrm>
              <a:off x="101089" y="102264"/>
              <a:ext cx="64565" cy="223784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66743" cy="266743"/>
            </a:xfrm>
            <a:prstGeom prst="rect">
              <a:avLst/>
            </a:prstGeom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658281"/>
              <a:ext cx="266743" cy="266743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1316561"/>
              <a:ext cx="266743" cy="266743"/>
            </a:xfrm>
            <a:prstGeom prst="rect">
              <a:avLst/>
            </a:prstGeom>
          </p:spPr>
        </p:pic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2108213"/>
              <a:ext cx="266743" cy="266743"/>
            </a:xfrm>
            <a:prstGeom prst="rect">
              <a:avLst/>
            </a:prstGeom>
          </p:spPr>
        </p:pic>
      </p:grpSp>
      <p:grpSp>
        <p:nvGrpSpPr>
          <p:cNvPr id="54" name="Group 54"/>
          <p:cNvGrpSpPr/>
          <p:nvPr/>
        </p:nvGrpSpPr>
        <p:grpSpPr>
          <a:xfrm>
            <a:off x="15038844" y="7263806"/>
            <a:ext cx="1468618" cy="2200911"/>
            <a:chOff x="0" y="0"/>
            <a:chExt cx="1958157" cy="2934549"/>
          </a:xfrm>
        </p:grpSpPr>
        <p:sp>
          <p:nvSpPr>
            <p:cNvPr id="55" name="TextBox 55"/>
            <p:cNvSpPr txBox="1"/>
            <p:nvPr/>
          </p:nvSpPr>
          <p:spPr>
            <a:xfrm>
              <a:off x="0" y="-48661"/>
              <a:ext cx="1958157" cy="5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</a:pPr>
              <a:endParaRPr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559924"/>
              <a:ext cx="1958157" cy="1063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09"/>
                </a:lnSpc>
              </a:pPr>
              <a:r>
                <a:rPr lang="en-US" sz="4792" spc="191">
                  <a:solidFill>
                    <a:srgbClr val="FFFFFF"/>
                  </a:solidFill>
                  <a:latin typeface="Clear Sans Regular"/>
                </a:rPr>
                <a:t>Z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1767955"/>
              <a:ext cx="1958157" cy="5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</a:pPr>
              <a:endParaRPr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2424164"/>
              <a:ext cx="1958157" cy="51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</a:pPr>
              <a:endParaRPr/>
            </a:p>
          </p:txBody>
        </p:sp>
      </p:grpSp>
      <p:sp>
        <p:nvSpPr>
          <p:cNvPr id="59" name="AutoShape 59"/>
          <p:cNvSpPr/>
          <p:nvPr/>
        </p:nvSpPr>
        <p:spPr>
          <a:xfrm rot="5400000">
            <a:off x="13912379" y="7927315"/>
            <a:ext cx="41419" cy="83260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60" name="Group 60"/>
          <p:cNvGrpSpPr/>
          <p:nvPr/>
        </p:nvGrpSpPr>
        <p:grpSpPr>
          <a:xfrm>
            <a:off x="11840310" y="7834326"/>
            <a:ext cx="1676477" cy="1018580"/>
            <a:chOff x="0" y="0"/>
            <a:chExt cx="2235303" cy="1358106"/>
          </a:xfrm>
        </p:grpSpPr>
        <p:grpSp>
          <p:nvGrpSpPr>
            <p:cNvPr id="61" name="Group 61"/>
            <p:cNvGrpSpPr/>
            <p:nvPr/>
          </p:nvGrpSpPr>
          <p:grpSpPr>
            <a:xfrm>
              <a:off x="0" y="0"/>
              <a:ext cx="2235303" cy="1358106"/>
              <a:chOff x="0" y="0"/>
              <a:chExt cx="2797961" cy="1699961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2799231" cy="1699961"/>
              </a:xfrm>
              <a:custGeom>
                <a:avLst/>
                <a:gdLst/>
                <a:ahLst/>
                <a:cxnLst/>
                <a:rect l="l" t="t" r="r" b="b"/>
                <a:pathLst>
                  <a:path w="2799231" h="1699961">
                    <a:moveTo>
                      <a:pt x="2245511" y="1699961"/>
                    </a:moveTo>
                    <a:lnTo>
                      <a:pt x="553720" y="1699961"/>
                    </a:lnTo>
                    <a:cubicBezTo>
                      <a:pt x="247650" y="1699961"/>
                      <a:pt x="0" y="1319458"/>
                      <a:pt x="0" y="851011"/>
                    </a:cubicBezTo>
                    <a:cubicBezTo>
                      <a:pt x="0" y="380613"/>
                      <a:pt x="247650" y="0"/>
                      <a:pt x="553720" y="0"/>
                    </a:cubicBezTo>
                    <a:lnTo>
                      <a:pt x="2245511" y="0"/>
                    </a:lnTo>
                    <a:cubicBezTo>
                      <a:pt x="2551581" y="0"/>
                      <a:pt x="2799231" y="380613"/>
                      <a:pt x="2799231" y="851011"/>
                    </a:cubicBezTo>
                    <a:cubicBezTo>
                      <a:pt x="2797961" y="1319458"/>
                      <a:pt x="2550311" y="1699961"/>
                      <a:pt x="2245511" y="1699961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267982" y="183797"/>
              <a:ext cx="1699338" cy="91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78"/>
                </a:lnSpc>
              </a:pPr>
              <a:r>
                <a:rPr lang="en-US" sz="4127" spc="165">
                  <a:solidFill>
                    <a:srgbClr val="FFFFFF"/>
                  </a:solidFill>
                  <a:latin typeface="Clear Sans Regular"/>
                </a:rPr>
                <a:t>4%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4256304" y="7453007"/>
            <a:ext cx="200057" cy="1781217"/>
            <a:chOff x="0" y="0"/>
            <a:chExt cx="266743" cy="2374957"/>
          </a:xfrm>
        </p:grpSpPr>
        <p:sp>
          <p:nvSpPr>
            <p:cNvPr id="65" name="AutoShape 65"/>
            <p:cNvSpPr/>
            <p:nvPr/>
          </p:nvSpPr>
          <p:spPr>
            <a:xfrm>
              <a:off x="101089" y="102264"/>
              <a:ext cx="64565" cy="223784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pic>
          <p:nvPicPr>
            <p:cNvPr id="66" name="Picture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66743" cy="266743"/>
            </a:xfrm>
            <a:prstGeom prst="rect">
              <a:avLst/>
            </a:prstGeom>
          </p:spPr>
        </p:pic>
        <p:pic>
          <p:nvPicPr>
            <p:cNvPr id="67" name="Picture 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658281"/>
              <a:ext cx="266743" cy="266743"/>
            </a:xfrm>
            <a:prstGeom prst="rect">
              <a:avLst/>
            </a:prstGeom>
          </p:spPr>
        </p:pic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1316561"/>
              <a:ext cx="266743" cy="266743"/>
            </a:xfrm>
            <a:prstGeom prst="rect">
              <a:avLst/>
            </a:prstGeom>
          </p:spPr>
        </p:pic>
        <p:pic>
          <p:nvPicPr>
            <p:cNvPr id="69" name="Picture 6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2108213"/>
              <a:ext cx="266743" cy="266743"/>
            </a:xfrm>
            <a:prstGeom prst="rect">
              <a:avLst/>
            </a:prstGeom>
          </p:spPr>
        </p:pic>
      </p:grpSp>
      <p:sp>
        <p:nvSpPr>
          <p:cNvPr id="70" name="AutoShape 70"/>
          <p:cNvSpPr/>
          <p:nvPr/>
        </p:nvSpPr>
        <p:spPr>
          <a:xfrm>
            <a:off x="8101053" y="1972494"/>
            <a:ext cx="42779" cy="639403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71" name="AutoShape 71"/>
          <p:cNvSpPr/>
          <p:nvPr/>
        </p:nvSpPr>
        <p:spPr>
          <a:xfrm rot="5400000">
            <a:off x="8685419" y="1368098"/>
            <a:ext cx="41419" cy="11673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72" name="AutoShape 72"/>
          <p:cNvSpPr/>
          <p:nvPr/>
        </p:nvSpPr>
        <p:spPr>
          <a:xfrm rot="5400000">
            <a:off x="9093844" y="3093810"/>
            <a:ext cx="41419" cy="202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73" name="AutoShape 73"/>
          <p:cNvSpPr/>
          <p:nvPr/>
        </p:nvSpPr>
        <p:spPr>
          <a:xfrm rot="5400000">
            <a:off x="9950036" y="6494633"/>
            <a:ext cx="41293" cy="373925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74" name="AutoShape 74"/>
          <p:cNvSpPr/>
          <p:nvPr/>
        </p:nvSpPr>
        <p:spPr>
          <a:xfrm rot="5400000">
            <a:off x="7278426" y="4341726"/>
            <a:ext cx="41707" cy="160354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9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775" b="39431"/>
          <a:stretch>
            <a:fillRect/>
          </a:stretch>
        </p:blipFill>
        <p:spPr>
          <a:xfrm>
            <a:off x="-204407" y="5866478"/>
            <a:ext cx="18696815" cy="358232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-185656" y="866516"/>
            <a:ext cx="8462739" cy="3986538"/>
            <a:chOff x="0" y="0"/>
            <a:chExt cx="11283653" cy="531538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0579951" cy="5315385"/>
            </a:xfrm>
            <a:prstGeom prst="rect">
              <a:avLst/>
            </a:prstGeom>
            <a:solidFill>
              <a:srgbClr val="2E3F42">
                <a:alpha val="89804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368990" y="826876"/>
              <a:ext cx="8914663" cy="31119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142"/>
                </a:lnSpc>
              </a:pPr>
              <a:r>
                <a:rPr lang="en-US" sz="7950" spc="795" dirty="0">
                  <a:solidFill>
                    <a:srgbClr val="E5F2F0"/>
                  </a:solidFill>
                  <a:latin typeface="Bebas Neue Cyrillic Bold"/>
                </a:rPr>
                <a:t>ПОКОЛЕНИЕ Z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368989" y="3520735"/>
              <a:ext cx="6471474" cy="86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77084" y="324146"/>
            <a:ext cx="9401316" cy="6382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37"/>
              </a:lnSpc>
            </a:pP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Учитывая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преобладание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социальных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сетей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и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экранов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в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нашем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обществе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,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мы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наблюдаем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рост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числа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идей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,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верований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и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практик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,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которые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не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соответствуют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тому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,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что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Бог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открыл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в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Библии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.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Атеизм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растет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среди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4024" spc="100" dirty="0" err="1">
                <a:solidFill>
                  <a:srgbClr val="E5F2F0"/>
                </a:solidFill>
                <a:latin typeface="HK Grotesk Medium"/>
              </a:rPr>
              <a:t>поколения</a:t>
            </a:r>
            <a:r>
              <a:rPr lang="en-US" sz="4024" spc="100" dirty="0">
                <a:solidFill>
                  <a:srgbClr val="E5F2F0"/>
                </a:solidFill>
                <a:latin typeface="HK Grotesk Medium"/>
              </a:rPr>
              <a:t> Z.</a:t>
            </a:r>
          </a:p>
          <a:p>
            <a:pPr algn="l">
              <a:lnSpc>
                <a:spcPts val="8887"/>
              </a:lnSpc>
            </a:pPr>
            <a:endParaRPr lang="en-US" sz="4024" spc="100" dirty="0">
              <a:solidFill>
                <a:srgbClr val="E5F2F0"/>
              </a:solidFill>
              <a:latin typeface="HK Grotesk Medium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27918" y="9735169"/>
            <a:ext cx="16660610" cy="24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140">
                <a:solidFill>
                  <a:srgbClr val="E5F2F0"/>
                </a:solidFill>
                <a:latin typeface="HK Grotesk Medium"/>
              </a:rPr>
              <a:t>Строительная компания «Калина» 2020 г.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9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077" r="4077"/>
          <a:stretch>
            <a:fillRect/>
          </a:stretch>
        </p:blipFill>
        <p:spPr>
          <a:xfrm>
            <a:off x="11462090" y="-2156"/>
            <a:ext cx="5682047" cy="928568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522017"/>
            <a:ext cx="9775989" cy="8164578"/>
            <a:chOff x="0" y="0"/>
            <a:chExt cx="13034652" cy="10886104"/>
          </a:xfrm>
        </p:grpSpPr>
        <p:sp>
          <p:nvSpPr>
            <p:cNvPr id="4" name="TextBox 4"/>
            <p:cNvSpPr txBox="1"/>
            <p:nvPr/>
          </p:nvSpPr>
          <p:spPr>
            <a:xfrm>
              <a:off x="0" y="1096399"/>
              <a:ext cx="13034652" cy="9789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51"/>
                </a:lnSpc>
              </a:pPr>
              <a:r>
                <a:rPr lang="en-US" sz="5965" spc="59">
                  <a:solidFill>
                    <a:srgbClr val="FDF2F1"/>
                  </a:solidFill>
                  <a:latin typeface="Lato"/>
                </a:rPr>
                <a:t>«Истины не существует, существуют факты. [Мало того,] люди могут верить любой истине, какой они хотят, [всегда ] истина может изменяться».</a:t>
              </a:r>
            </a:p>
            <a:p>
              <a:pPr algn="l">
                <a:lnSpc>
                  <a:spcPts val="8351"/>
                </a:lnSpc>
              </a:pPr>
              <a:endParaRPr lang="en-US" sz="5965" spc="59">
                <a:solidFill>
                  <a:srgbClr val="FDF2F1"/>
                </a:solidFill>
                <a:latin typeface="Lato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2994453" cy="419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75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7754600" y="-139144"/>
            <a:ext cx="38100" cy="9486900"/>
          </a:xfrm>
          <a:prstGeom prst="rect">
            <a:avLst/>
          </a:prstGeom>
          <a:solidFill>
            <a:srgbClr val="FDF2F1"/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AutoShape 7"/>
          <p:cNvSpPr/>
          <p:nvPr/>
        </p:nvSpPr>
        <p:spPr>
          <a:xfrm>
            <a:off x="-1085850" y="9258300"/>
            <a:ext cx="20459700" cy="1371600"/>
          </a:xfrm>
          <a:prstGeom prst="rect">
            <a:avLst/>
          </a:prstGeom>
          <a:solidFill>
            <a:srgbClr val="FDF2F1">
              <a:alpha val="9804"/>
            </a:srgbClr>
          </a:solidFill>
        </p:spPr>
        <p:txBody>
          <a:bodyPr/>
          <a:lstStyle/>
          <a:p>
            <a:endParaRPr lang="ru-RU"/>
          </a:p>
        </p:txBody>
      </p:sp>
      <p:sp>
        <p:nvSpPr>
          <p:cNvPr id="8" name="AutoShape 8"/>
          <p:cNvSpPr/>
          <p:nvPr/>
        </p:nvSpPr>
        <p:spPr>
          <a:xfrm>
            <a:off x="17202150" y="9258300"/>
            <a:ext cx="1143000" cy="1066800"/>
          </a:xfrm>
          <a:prstGeom prst="rect">
            <a:avLst/>
          </a:prstGeom>
          <a:solidFill>
            <a:srgbClr val="F15560"/>
          </a:solid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1028700" y="8297153"/>
            <a:ext cx="4433590" cy="38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  <a:spcBef>
                <a:spcPct val="0"/>
              </a:spcBef>
            </a:pPr>
            <a:r>
              <a:rPr lang="en-US" sz="2292" spc="91">
                <a:solidFill>
                  <a:srgbClr val="FDF2F1"/>
                </a:solidFill>
                <a:latin typeface="Clear Sans Regular"/>
              </a:rPr>
              <a:t>- Teen Focus Group Participant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20388" r="20388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7316685" y="1866713"/>
            <a:ext cx="7827259" cy="9903820"/>
          </a:xfrm>
          <a:prstGeom prst="rect">
            <a:avLst/>
          </a:prstGeom>
          <a:solidFill>
            <a:srgbClr val="13538A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3134950" y="383180"/>
            <a:ext cx="12008994" cy="8578063"/>
            <a:chOff x="0" y="0"/>
            <a:chExt cx="16011992" cy="11437417"/>
          </a:xfrm>
        </p:grpSpPr>
        <p:sp>
          <p:nvSpPr>
            <p:cNvPr id="5" name="TextBox 5"/>
            <p:cNvSpPr txBox="1"/>
            <p:nvPr/>
          </p:nvSpPr>
          <p:spPr>
            <a:xfrm>
              <a:off x="13186876" y="8627480"/>
              <a:ext cx="2825117" cy="9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Arimo"/>
                </a:rPr>
                <a:t>Молодежь</a:t>
              </a:r>
            </a:p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Arimo"/>
                </a:rPr>
                <a:t>64%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141211"/>
              <a:ext cx="2825117" cy="9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Arimo"/>
                </a:rPr>
                <a:t>Средний возраст</a:t>
              </a:r>
            </a:p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Arimo"/>
                </a:rPr>
                <a:t>35%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820692" y="-57150"/>
              <a:ext cx="2825117" cy="9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Arimo"/>
                </a:rPr>
                <a:t>Дети </a:t>
              </a:r>
            </a:p>
            <a:p>
              <a:pPr algn="ctr">
                <a:lnSpc>
                  <a:spcPts val="2926"/>
                </a:lnSpc>
              </a:pPr>
              <a:r>
                <a:rPr lang="en-US" sz="2090">
                  <a:solidFill>
                    <a:srgbClr val="FFFFFF"/>
                  </a:solidFill>
                  <a:latin typeface="Arimo"/>
                </a:rPr>
                <a:t>1%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929392" y="1198023"/>
              <a:ext cx="10239394" cy="10239394"/>
              <a:chOff x="0" y="0"/>
              <a:chExt cx="2540000" cy="254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270000" y="0"/>
                <a:ext cx="142993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42993" h="1270000">
                    <a:moveTo>
                      <a:pt x="0" y="0"/>
                    </a:moveTo>
                    <a:lnTo>
                      <a:pt x="0" y="0"/>
                    </a:lnTo>
                    <a:cubicBezTo>
                      <a:pt x="47778" y="0"/>
                      <a:pt x="95518" y="2696"/>
                      <a:pt x="142993" y="807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86EAE9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206524" y="2506"/>
                <a:ext cx="2408875" cy="2667103"/>
              </a:xfrm>
              <a:custGeom>
                <a:avLst/>
                <a:gdLst/>
                <a:ahLst/>
                <a:cxnLst/>
                <a:rect l="l" t="t" r="r" b="b"/>
                <a:pathLst>
                  <a:path w="2408875" h="2667103">
                    <a:moveTo>
                      <a:pt x="1143220" y="0"/>
                    </a:moveTo>
                    <a:cubicBezTo>
                      <a:pt x="1739644" y="37524"/>
                      <a:pt x="2229219" y="485782"/>
                      <a:pt x="2319047" y="1076596"/>
                    </a:cubicBezTo>
                    <a:cubicBezTo>
                      <a:pt x="2408874" y="1667410"/>
                      <a:pt x="2074650" y="2240920"/>
                      <a:pt x="1516329" y="2454012"/>
                    </a:cubicBezTo>
                    <a:cubicBezTo>
                      <a:pt x="958008" y="2667104"/>
                      <a:pt x="326660" y="2462120"/>
                      <a:pt x="0" y="1961697"/>
                    </a:cubicBezTo>
                    <a:lnTo>
                      <a:pt x="1063476" y="1267494"/>
                    </a:lnTo>
                    <a:close/>
                  </a:path>
                </a:pathLst>
              </a:custGeom>
              <a:solidFill>
                <a:srgbClr val="5DBDD3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-78387" y="0"/>
                <a:ext cx="1348387" cy="2016487"/>
              </a:xfrm>
              <a:custGeom>
                <a:avLst/>
                <a:gdLst/>
                <a:ahLst/>
                <a:cxnLst/>
                <a:rect l="l" t="t" r="r" b="b"/>
                <a:pathLst>
                  <a:path w="1348387" h="2016487">
                    <a:moveTo>
                      <a:pt x="320935" y="2016487"/>
                    </a:moveTo>
                    <a:cubicBezTo>
                      <a:pt x="40241" y="1630144"/>
                      <a:pt x="0" y="1118997"/>
                      <a:pt x="216780" y="693489"/>
                    </a:cubicBezTo>
                    <a:cubicBezTo>
                      <a:pt x="433560" y="267981"/>
                      <a:pt x="870713" y="48"/>
                      <a:pt x="1348260" y="0"/>
                    </a:cubicBezTo>
                    <a:lnTo>
                      <a:pt x="1348387" y="1270000"/>
                    </a:lnTo>
                    <a:close/>
                  </a:path>
                </a:pathLst>
              </a:custGeom>
              <a:solidFill>
                <a:srgbClr val="4591B8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3B6696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8845">
            <a:off x="5903620" y="1903120"/>
            <a:ext cx="6480760" cy="648076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6225898" y="3674648"/>
            <a:ext cx="6004462" cy="3839210"/>
            <a:chOff x="0" y="0"/>
            <a:chExt cx="8005949" cy="511894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7625"/>
              <a:ext cx="8005949" cy="4431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9"/>
                </a:lnSpc>
              </a:pPr>
              <a:r>
                <a:rPr lang="en-US" sz="5099" spc="152">
                  <a:solidFill>
                    <a:srgbClr val="2C92D5"/>
                  </a:solidFill>
                  <a:latin typeface="Clear Sans Bold Bold"/>
                </a:rPr>
                <a:t>Какая возрастная группа чаще покидает церковь?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559301"/>
              <a:ext cx="8005949" cy="559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6768" y="-216460"/>
            <a:ext cx="7208898" cy="10719921"/>
          </a:xfrm>
          <a:prstGeom prst="rect">
            <a:avLst/>
          </a:prstGeom>
          <a:solidFill>
            <a:srgbClr val="FFB923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8042350" y="1840701"/>
            <a:ext cx="8896363" cy="695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8"/>
              </a:lnSpc>
            </a:pPr>
            <a:r>
              <a:rPr lang="en-US" sz="5206" dirty="0" err="1">
                <a:solidFill>
                  <a:srgbClr val="000000"/>
                </a:solidFill>
                <a:latin typeface="Hammersmith One Bold"/>
              </a:rPr>
              <a:t>Исследовани</a:t>
            </a:r>
            <a:r>
              <a:rPr lang="ru-RU" sz="5206" dirty="0">
                <a:solidFill>
                  <a:srgbClr val="000000"/>
                </a:solidFill>
                <a:latin typeface="Hammersmith One Bold"/>
              </a:rPr>
              <a:t>е</a:t>
            </a:r>
            <a:r>
              <a:rPr lang="en-US" sz="5206" dirty="0">
                <a:solidFill>
                  <a:srgbClr val="000000"/>
                </a:solidFill>
                <a:latin typeface="Hammersmith One Bold"/>
              </a:rPr>
              <a:t> </a:t>
            </a:r>
          </a:p>
          <a:p>
            <a:pPr marL="0" lvl="0" indent="0" algn="ctr">
              <a:lnSpc>
                <a:spcPts val="6768"/>
              </a:lnSpc>
              <a:spcBef>
                <a:spcPct val="0"/>
              </a:spcBef>
            </a:pPr>
            <a:endParaRPr lang="ru-RU" sz="5206" u="none" dirty="0">
              <a:solidFill>
                <a:srgbClr val="000000"/>
              </a:solidFill>
              <a:latin typeface="Hammersmith One Bold"/>
            </a:endParaRPr>
          </a:p>
          <a:p>
            <a:pPr marL="0" lvl="0" indent="0" algn="ctr">
              <a:lnSpc>
                <a:spcPts val="6768"/>
              </a:lnSpc>
              <a:spcBef>
                <a:spcPct val="0"/>
              </a:spcBef>
            </a:pPr>
            <a:endParaRPr lang="ru-RU" sz="5206" dirty="0">
              <a:solidFill>
                <a:srgbClr val="000000"/>
              </a:solidFill>
              <a:latin typeface="Hammersmith One Bold"/>
            </a:endParaRPr>
          </a:p>
          <a:p>
            <a:pPr marL="0" lvl="0" indent="0" algn="ctr">
              <a:lnSpc>
                <a:spcPts val="6768"/>
              </a:lnSpc>
              <a:spcBef>
                <a:spcPct val="0"/>
              </a:spcBef>
            </a:pP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81 </a:t>
            </a: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процент</a:t>
            </a: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 </a:t>
            </a: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тех</a:t>
            </a: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, </a:t>
            </a: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кто</a:t>
            </a:r>
            <a:endParaRPr lang="en-US" sz="5206" u="none" dirty="0">
              <a:solidFill>
                <a:srgbClr val="000000"/>
              </a:solidFill>
              <a:latin typeface="Hammersmith One Bold"/>
            </a:endParaRPr>
          </a:p>
          <a:p>
            <a:pPr marL="0" lvl="0" indent="0" algn="ctr">
              <a:lnSpc>
                <a:spcPts val="6768"/>
              </a:lnSpc>
              <a:spcBef>
                <a:spcPct val="0"/>
              </a:spcBef>
            </a:pP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принял</a:t>
            </a: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 </a:t>
            </a: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Христа</a:t>
            </a: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, </a:t>
            </a: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сделал</a:t>
            </a: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 </a:t>
            </a: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это</a:t>
            </a: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 </a:t>
            </a: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до</a:t>
            </a: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  </a:t>
            </a:r>
          </a:p>
          <a:p>
            <a:pPr marL="0" lvl="0" indent="0" algn="ctr">
              <a:lnSpc>
                <a:spcPts val="6768"/>
              </a:lnSpc>
              <a:spcBef>
                <a:spcPct val="0"/>
              </a:spcBef>
            </a:pP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двадцати</a:t>
            </a: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 </a:t>
            </a:r>
            <a:r>
              <a:rPr lang="en-US" sz="5206" u="none" dirty="0" err="1">
                <a:solidFill>
                  <a:srgbClr val="000000"/>
                </a:solidFill>
                <a:latin typeface="Hammersmith One Bold"/>
              </a:rPr>
              <a:t>лет</a:t>
            </a:r>
            <a:r>
              <a:rPr lang="en-US" sz="5206" u="none" dirty="0">
                <a:solidFill>
                  <a:srgbClr val="000000"/>
                </a:solidFill>
                <a:latin typeface="Hammersmith One Bold"/>
              </a:rPr>
              <a:t>."</a:t>
            </a:r>
          </a:p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endParaRPr lang="en-US" sz="5206" u="none" dirty="0">
              <a:solidFill>
                <a:srgbClr val="000000"/>
              </a:solidFill>
              <a:latin typeface="Hammersmith One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5581" y="3462820"/>
            <a:ext cx="5764199" cy="118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  <a:spcBef>
                <a:spcPct val="0"/>
              </a:spcBef>
            </a:pPr>
            <a:r>
              <a:rPr lang="en-US" sz="2292" spc="91" dirty="0">
                <a:solidFill>
                  <a:srgbClr val="000000"/>
                </a:solidFill>
                <a:latin typeface="Clear Sans Regular"/>
              </a:rPr>
              <a:t>Rainer, Thom S. Surprising Insights from the Unchurched and Proven Ways to Reach Them, p. 170.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147" r="35505"/>
          <a:stretch>
            <a:fillRect/>
          </a:stretch>
        </p:blipFill>
        <p:spPr>
          <a:xfrm>
            <a:off x="0" y="0"/>
            <a:ext cx="7768936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610600" y="1028700"/>
            <a:ext cx="8115300" cy="10163731"/>
            <a:chOff x="0" y="19051"/>
            <a:chExt cx="10820400" cy="13551641"/>
          </a:xfrm>
        </p:grpSpPr>
        <p:sp>
          <p:nvSpPr>
            <p:cNvPr id="4" name="TextBox 4"/>
            <p:cNvSpPr txBox="1"/>
            <p:nvPr/>
          </p:nvSpPr>
          <p:spPr>
            <a:xfrm>
              <a:off x="0" y="19051"/>
              <a:ext cx="10820400" cy="12222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1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Молодеж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ь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и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подростки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,  </a:t>
              </a:r>
            </a:p>
            <a:p>
              <a:pPr>
                <a:lnSpc>
                  <a:spcPts val="341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принявшие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Христа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возрасте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от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13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 лет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до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21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года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свидетельствуют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разных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фактор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ах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влияния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.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Один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Hammersmith One Bold"/>
                </a:rPr>
                <a:t>из</a:t>
              </a:r>
              <a:r>
                <a:rPr lang="en-US" sz="3600" dirty="0">
                  <a:solidFill>
                    <a:srgbClr val="FF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Hammersmith One Bold"/>
                </a:rPr>
                <a:t>пяти</a:t>
              </a:r>
              <a:r>
                <a:rPr lang="en-US" sz="3600" dirty="0">
                  <a:solidFill>
                    <a:srgbClr val="FF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Hammersmith One Bold"/>
                </a:rPr>
                <a:t>назвал</a:t>
              </a:r>
              <a:r>
                <a:rPr lang="en-US" sz="3600" dirty="0">
                  <a:solidFill>
                    <a:srgbClr val="FF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Hammersmith One Bold"/>
                </a:rPr>
                <a:t>друга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который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привел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его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ко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Христу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и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примерно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столько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же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сказали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что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и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м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Hammersmith One Bold"/>
                </a:rPr>
                <a:t>родители</a:t>
              </a:r>
              <a:r>
                <a:rPr lang="en-US" sz="3600" dirty="0">
                  <a:solidFill>
                    <a:srgbClr val="FF0000"/>
                  </a:solidFill>
                  <a:latin typeface="Hammersmith One Bold"/>
                </a:rPr>
                <a:t> </a:t>
              </a:r>
              <a:r>
                <a:rPr lang="ru-RU" sz="3600" dirty="0">
                  <a:solidFill>
                    <a:srgbClr val="FF0000"/>
                  </a:solidFill>
                  <a:latin typeface="Hammersmith One Bold"/>
                </a:rPr>
                <a:t>помогли принять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решение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Пятая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вспомнила </a:t>
              </a:r>
              <a:r>
                <a:rPr lang="en-US" sz="3600" dirty="0" err="1">
                  <a:solidFill>
                    <a:srgbClr val="FF0000"/>
                  </a:solidFill>
                  <a:latin typeface="Hammersmith One Bold"/>
                </a:rPr>
                <a:t>событие</a:t>
              </a:r>
              <a:r>
                <a:rPr lang="ru-RU" sz="3600" dirty="0">
                  <a:solidFill>
                    <a:srgbClr val="FF0000"/>
                  </a:solidFill>
                  <a:latin typeface="Hammersmith One Bold"/>
                </a:rPr>
                <a:t>,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как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место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принятия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решения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Одна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шестая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часть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крещенных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подростковом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возрасте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(16%),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указала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Hammersmith One Bold"/>
                </a:rPr>
                <a:t>родственника</a:t>
              </a:r>
              <a:r>
                <a:rPr lang="en-US" sz="3600" dirty="0">
                  <a:solidFill>
                    <a:srgbClr val="FF0000"/>
                  </a:solidFill>
                  <a:latin typeface="Hammersmith One Bold"/>
                </a:rPr>
                <a:t>,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не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являющегося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их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родителем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качестве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основного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фактора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влияния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. </a:t>
              </a:r>
              <a:r>
                <a:rPr lang="en-US" sz="3600" dirty="0" err="1">
                  <a:solidFill>
                    <a:srgbClr val="FF0000"/>
                  </a:solidFill>
                  <a:latin typeface="Hammersmith One Bold"/>
                </a:rPr>
                <a:t>Служителей</a:t>
              </a:r>
              <a:r>
                <a:rPr lang="en-US" sz="3600" dirty="0">
                  <a:solidFill>
                    <a:srgbClr val="FF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Hammersmith One Bold"/>
                </a:rPr>
                <a:t>назвал</a:t>
              </a:r>
              <a:r>
                <a:rPr lang="en-US" sz="3600" dirty="0">
                  <a:solidFill>
                    <a:srgbClr val="FF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каждый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десятый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христианин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принявший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Христа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возрасте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от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13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 лет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до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21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года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то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время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как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медиа контент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и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особые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личные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ситуации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были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указаны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Hammersmith One Bold"/>
                </a:rPr>
                <a:t>только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 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в 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1%</a:t>
              </a:r>
              <a:r>
                <a:rPr lang="ru-RU" sz="3600" dirty="0">
                  <a:solidFill>
                    <a:srgbClr val="000000"/>
                  </a:solidFill>
                  <a:latin typeface="Hammersmith One Bold"/>
                </a:rPr>
                <a:t> случаев</a:t>
              </a:r>
              <a:r>
                <a:rPr lang="en-US" sz="3600" dirty="0">
                  <a:solidFill>
                    <a:srgbClr val="000000"/>
                  </a:solidFill>
                  <a:latin typeface="Hammersmith One Bold"/>
                </a:rPr>
                <a:t>.</a:t>
              </a:r>
            </a:p>
            <a:p>
              <a:pPr marL="0" lvl="0" indent="0" algn="l">
                <a:lnSpc>
                  <a:spcPts val="3410"/>
                </a:lnSpc>
                <a:spcBef>
                  <a:spcPct val="0"/>
                </a:spcBef>
              </a:pPr>
              <a:endParaRPr lang="en-US" sz="3100" dirty="0">
                <a:solidFill>
                  <a:srgbClr val="000000"/>
                </a:solidFill>
                <a:latin typeface="Hammersmith One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903942"/>
              <a:ext cx="10575290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15" r="34"/>
          <a:stretch>
            <a:fillRect/>
          </a:stretch>
        </p:blipFill>
        <p:spPr>
          <a:xfrm>
            <a:off x="-2553984" y="3367"/>
            <a:ext cx="10322920" cy="102836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3F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78454" y="2143030"/>
            <a:ext cx="9380846" cy="6582428"/>
            <a:chOff x="0" y="0"/>
            <a:chExt cx="12507795" cy="8776571"/>
          </a:xfrm>
        </p:grpSpPr>
        <p:sp>
          <p:nvSpPr>
            <p:cNvPr id="3" name="TextBox 3"/>
            <p:cNvSpPr txBox="1"/>
            <p:nvPr/>
          </p:nvSpPr>
          <p:spPr>
            <a:xfrm>
              <a:off x="0" y="63643"/>
              <a:ext cx="12507795" cy="7521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1"/>
                </a:lnSpc>
              </a:pP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«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Возраст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от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восемнадцати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до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двадцати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девяти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лет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-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это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черная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дыра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посещаемости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церкви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; </a:t>
              </a:r>
              <a:endParaRPr lang="ru-RU" sz="4668" spc="-186" dirty="0">
                <a:solidFill>
                  <a:srgbClr val="B4FEE7"/>
                </a:solidFill>
                <a:latin typeface="Montserrat Semi-Bold Bold"/>
              </a:endParaRPr>
            </a:p>
            <a:p>
              <a:pPr algn="ctr">
                <a:lnSpc>
                  <a:spcPts val="4901"/>
                </a:lnSpc>
              </a:pP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этот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возрастной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«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сегмент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отсутствует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в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действии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»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в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большинстве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  <a:r>
                <a:rPr lang="en-US" sz="4668" spc="-186" dirty="0" err="1">
                  <a:solidFill>
                    <a:srgbClr val="B4FEE7"/>
                  </a:solidFill>
                  <a:latin typeface="Montserrat Semi-Bold Bold"/>
                </a:rPr>
                <a:t>собраний</a:t>
              </a: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.</a:t>
              </a:r>
            </a:p>
            <a:p>
              <a:pPr algn="ctr">
                <a:lnSpc>
                  <a:spcPts val="4901"/>
                </a:lnSpc>
              </a:pPr>
              <a:r>
                <a:rPr lang="en-US" sz="4668" spc="-186" dirty="0">
                  <a:solidFill>
                    <a:srgbClr val="B4FEE7"/>
                  </a:solidFill>
                  <a:latin typeface="Montserrat Semi-Bold Bold"/>
                </a:rPr>
                <a:t> </a:t>
              </a:r>
            </a:p>
            <a:p>
              <a:pPr algn="ctr">
                <a:lnSpc>
                  <a:spcPts val="4901"/>
                </a:lnSpc>
              </a:pPr>
              <a:endParaRPr lang="en-US" sz="4668" spc="-186" dirty="0">
                <a:solidFill>
                  <a:srgbClr val="B4FEE7"/>
                </a:solidFill>
                <a:latin typeface="Montserrat Semi-Bold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361258" y="7859146"/>
              <a:ext cx="7785279" cy="895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1"/>
                </a:lnSpc>
              </a:pPr>
              <a:r>
                <a:rPr lang="en-US" sz="2631" spc="289">
                  <a:solidFill>
                    <a:srgbClr val="B4FEE7"/>
                  </a:solidFill>
                  <a:latin typeface="Montserrat Semi-Bold"/>
                </a:rPr>
                <a:t>YOU LOST ME, P. 22 </a:t>
              </a:r>
            </a:p>
            <a:p>
              <a:pPr algn="ctr">
                <a:lnSpc>
                  <a:spcPts val="1991"/>
                </a:lnSpc>
              </a:pPr>
              <a:endParaRPr lang="en-US" sz="2631" spc="289">
                <a:solidFill>
                  <a:srgbClr val="B4FEE7"/>
                </a:solidFill>
                <a:latin typeface="Montserrat Semi-Bold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191911" y="-2676525"/>
            <a:ext cx="5848350" cy="5848350"/>
            <a:chOff x="0" y="0"/>
            <a:chExt cx="2787650" cy="27876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4FEE7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AutoShape 7"/>
          <p:cNvSpPr/>
          <p:nvPr/>
        </p:nvSpPr>
        <p:spPr>
          <a:xfrm rot="-2700000">
            <a:off x="-1066800" y="8867007"/>
            <a:ext cx="3200400" cy="190500"/>
          </a:xfrm>
          <a:prstGeom prst="rect">
            <a:avLst/>
          </a:prstGeom>
          <a:solidFill>
            <a:srgbClr val="B4FEE7"/>
          </a:solidFill>
        </p:spPr>
        <p:txBody>
          <a:bodyPr/>
          <a:lstStyle/>
          <a:p>
            <a:endParaRPr lang="ru-RU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15548860" y="8180414"/>
            <a:ext cx="647700" cy="6477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2700000">
            <a:off x="-1066800" y="9459093"/>
            <a:ext cx="3200400" cy="190500"/>
          </a:xfrm>
          <a:prstGeom prst="rect">
            <a:avLst/>
          </a:prstGeom>
          <a:solidFill>
            <a:srgbClr val="B4FEE7"/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AutoShape 10"/>
          <p:cNvSpPr/>
          <p:nvPr/>
        </p:nvSpPr>
        <p:spPr>
          <a:xfrm rot="-2700000">
            <a:off x="15659100" y="933450"/>
            <a:ext cx="3200400" cy="190500"/>
          </a:xfrm>
          <a:prstGeom prst="rect">
            <a:avLst/>
          </a:prstGeom>
          <a:solidFill>
            <a:srgbClr val="B4FEE7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6343614" y="8800307"/>
            <a:ext cx="2114550" cy="2114550"/>
            <a:chOff x="0" y="0"/>
            <a:chExt cx="2787650" cy="2787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B4FEE7"/>
            </a:solid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27945" y="2961322"/>
            <a:ext cx="15131355" cy="6916103"/>
            <a:chOff x="0" y="0"/>
            <a:chExt cx="20175141" cy="922147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5846167" y="0"/>
              <a:ext cx="14097000" cy="8540750"/>
              <a:chOff x="0" y="0"/>
              <a:chExt cx="14097000" cy="85407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6350" y="0"/>
                <a:ext cx="14109700" cy="8540750"/>
              </a:xfrm>
              <a:custGeom>
                <a:avLst/>
                <a:gdLst/>
                <a:ahLst/>
                <a:cxnLst/>
                <a:rect l="l" t="t" r="r" b="b"/>
                <a:pathLst>
                  <a:path w="14109700" h="854075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8540750"/>
                    </a:lnTo>
                    <a:lnTo>
                      <a:pt x="0" y="8540750"/>
                    </a:lnTo>
                    <a:close/>
                    <a:moveTo>
                      <a:pt x="4699000" y="0"/>
                    </a:moveTo>
                    <a:lnTo>
                      <a:pt x="4711700" y="0"/>
                    </a:lnTo>
                    <a:lnTo>
                      <a:pt x="4711700" y="8540750"/>
                    </a:lnTo>
                    <a:lnTo>
                      <a:pt x="4699000" y="8540750"/>
                    </a:lnTo>
                    <a:close/>
                    <a:moveTo>
                      <a:pt x="9398000" y="0"/>
                    </a:moveTo>
                    <a:lnTo>
                      <a:pt x="9410700" y="0"/>
                    </a:lnTo>
                    <a:lnTo>
                      <a:pt x="9410700" y="8540750"/>
                    </a:lnTo>
                    <a:lnTo>
                      <a:pt x="9398000" y="8540750"/>
                    </a:lnTo>
                    <a:close/>
                    <a:moveTo>
                      <a:pt x="14097000" y="0"/>
                    </a:moveTo>
                    <a:lnTo>
                      <a:pt x="14109700" y="0"/>
                    </a:lnTo>
                    <a:lnTo>
                      <a:pt x="14109700" y="8540750"/>
                    </a:lnTo>
                    <a:lnTo>
                      <a:pt x="14097000" y="854075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5614194" y="8705850"/>
              <a:ext cx="46394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313194" y="8705850"/>
              <a:ext cx="46394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20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012194" y="8705850"/>
              <a:ext cx="46394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40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711194" y="8705850"/>
              <a:ext cx="46394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60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3557"/>
              <a:ext cx="564296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Лицемерие в семье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86402"/>
              <a:ext cx="564296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Трудности в браке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369247"/>
              <a:ext cx="564296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Отсутствие друзей в церкви 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52092"/>
              <a:ext cx="564296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Другие семейные конфликты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534938"/>
              <a:ext cx="564296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Конфликты в церкви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617783"/>
              <a:ext cx="564296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Переезд в другой город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700628"/>
              <a:ext cx="564296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Личные конфликты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783473"/>
              <a:ext cx="5642967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Light"/>
                </a:rPr>
                <a:t>Сомнения в доктринах </a:t>
              </a:r>
            </a:p>
          </p:txBody>
        </p: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5846167" y="0"/>
              <a:ext cx="14097000" cy="8540750"/>
              <a:chOff x="0" y="0"/>
              <a:chExt cx="14097000" cy="854075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3398500" cy="960834"/>
              </a:xfrm>
              <a:custGeom>
                <a:avLst/>
                <a:gdLst/>
                <a:ahLst/>
                <a:cxnLst/>
                <a:rect l="l" t="t" r="r" b="b"/>
                <a:pathLst>
                  <a:path w="13398500" h="960834">
                    <a:moveTo>
                      <a:pt x="0" y="0"/>
                    </a:moveTo>
                    <a:lnTo>
                      <a:pt x="13321633" y="0"/>
                    </a:lnTo>
                    <a:lnTo>
                      <a:pt x="13321633" y="0"/>
                    </a:lnTo>
                    <a:cubicBezTo>
                      <a:pt x="13364085" y="0"/>
                      <a:pt x="13398500" y="34414"/>
                      <a:pt x="13398500" y="76867"/>
                    </a:cubicBezTo>
                    <a:lnTo>
                      <a:pt x="13398500" y="883968"/>
                    </a:lnTo>
                    <a:cubicBezTo>
                      <a:pt x="13398500" y="926420"/>
                      <a:pt x="13364085" y="960834"/>
                      <a:pt x="13321633" y="960834"/>
                    </a:cubicBezTo>
                    <a:lnTo>
                      <a:pt x="0" y="960834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0" y="1082845"/>
                <a:ext cx="11518900" cy="960834"/>
              </a:xfrm>
              <a:custGeom>
                <a:avLst/>
                <a:gdLst/>
                <a:ahLst/>
                <a:cxnLst/>
                <a:rect l="l" t="t" r="r" b="b"/>
                <a:pathLst>
                  <a:path w="11518900" h="960834">
                    <a:moveTo>
                      <a:pt x="0" y="0"/>
                    </a:moveTo>
                    <a:lnTo>
                      <a:pt x="11442033" y="0"/>
                    </a:lnTo>
                    <a:cubicBezTo>
                      <a:pt x="11484486" y="0"/>
                      <a:pt x="11518900" y="34415"/>
                      <a:pt x="11518900" y="76867"/>
                    </a:cubicBezTo>
                    <a:lnTo>
                      <a:pt x="11518900" y="883968"/>
                    </a:lnTo>
                    <a:cubicBezTo>
                      <a:pt x="11518900" y="926420"/>
                      <a:pt x="11484486" y="960835"/>
                      <a:pt x="11442033" y="960835"/>
                    </a:cubicBezTo>
                    <a:lnTo>
                      <a:pt x="0" y="96083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0" y="2165690"/>
                <a:ext cx="11049000" cy="960834"/>
              </a:xfrm>
              <a:custGeom>
                <a:avLst/>
                <a:gdLst/>
                <a:ahLst/>
                <a:cxnLst/>
                <a:rect l="l" t="t" r="r" b="b"/>
                <a:pathLst>
                  <a:path w="11049000" h="960834">
                    <a:moveTo>
                      <a:pt x="0" y="0"/>
                    </a:moveTo>
                    <a:lnTo>
                      <a:pt x="10972133" y="0"/>
                    </a:lnTo>
                    <a:cubicBezTo>
                      <a:pt x="11014586" y="0"/>
                      <a:pt x="11049000" y="34415"/>
                      <a:pt x="11049000" y="76867"/>
                    </a:cubicBezTo>
                    <a:lnTo>
                      <a:pt x="11049000" y="883968"/>
                    </a:lnTo>
                    <a:cubicBezTo>
                      <a:pt x="11049000" y="926420"/>
                      <a:pt x="11014586" y="960834"/>
                      <a:pt x="10972133" y="960834"/>
                    </a:cubicBezTo>
                    <a:lnTo>
                      <a:pt x="0" y="960834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0" y="3248535"/>
                <a:ext cx="10109200" cy="960835"/>
              </a:xfrm>
              <a:custGeom>
                <a:avLst/>
                <a:gdLst/>
                <a:ahLst/>
                <a:cxnLst/>
                <a:rect l="l" t="t" r="r" b="b"/>
                <a:pathLst>
                  <a:path w="10109200" h="960835">
                    <a:moveTo>
                      <a:pt x="0" y="0"/>
                    </a:moveTo>
                    <a:lnTo>
                      <a:pt x="10032333" y="0"/>
                    </a:lnTo>
                    <a:cubicBezTo>
                      <a:pt x="10074786" y="0"/>
                      <a:pt x="10109200" y="34415"/>
                      <a:pt x="10109200" y="76867"/>
                    </a:cubicBezTo>
                    <a:lnTo>
                      <a:pt x="10109200" y="883968"/>
                    </a:lnTo>
                    <a:cubicBezTo>
                      <a:pt x="10109200" y="904354"/>
                      <a:pt x="10101102" y="923906"/>
                      <a:pt x="10086687" y="938321"/>
                    </a:cubicBezTo>
                    <a:cubicBezTo>
                      <a:pt x="10072271" y="952736"/>
                      <a:pt x="10052720" y="960835"/>
                      <a:pt x="10032333" y="960835"/>
                    </a:cubicBezTo>
                    <a:lnTo>
                      <a:pt x="0" y="96083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0" y="4331380"/>
                <a:ext cx="8934450" cy="960834"/>
              </a:xfrm>
              <a:custGeom>
                <a:avLst/>
                <a:gdLst/>
                <a:ahLst/>
                <a:cxnLst/>
                <a:rect l="l" t="t" r="r" b="b"/>
                <a:pathLst>
                  <a:path w="8934450" h="960834">
                    <a:moveTo>
                      <a:pt x="0" y="0"/>
                    </a:moveTo>
                    <a:lnTo>
                      <a:pt x="8857583" y="0"/>
                    </a:lnTo>
                    <a:cubicBezTo>
                      <a:pt x="8877970" y="0"/>
                      <a:pt x="8897521" y="8099"/>
                      <a:pt x="8911937" y="22514"/>
                    </a:cubicBezTo>
                    <a:cubicBezTo>
                      <a:pt x="8926352" y="36929"/>
                      <a:pt x="8934450" y="56481"/>
                      <a:pt x="8934450" y="76867"/>
                    </a:cubicBezTo>
                    <a:lnTo>
                      <a:pt x="8934450" y="883968"/>
                    </a:lnTo>
                    <a:cubicBezTo>
                      <a:pt x="8934450" y="926420"/>
                      <a:pt x="8900036" y="960835"/>
                      <a:pt x="8857583" y="960835"/>
                    </a:cubicBezTo>
                    <a:lnTo>
                      <a:pt x="0" y="96083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0" y="5414225"/>
                <a:ext cx="6350000" cy="96083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960834">
                    <a:moveTo>
                      <a:pt x="0" y="0"/>
                    </a:moveTo>
                    <a:lnTo>
                      <a:pt x="6273133" y="0"/>
                    </a:lnTo>
                    <a:cubicBezTo>
                      <a:pt x="6293520" y="0"/>
                      <a:pt x="6313071" y="8099"/>
                      <a:pt x="6327486" y="22514"/>
                    </a:cubicBezTo>
                    <a:cubicBezTo>
                      <a:pt x="6341902" y="36929"/>
                      <a:pt x="6350000" y="56481"/>
                      <a:pt x="6350000" y="76867"/>
                    </a:cubicBezTo>
                    <a:lnTo>
                      <a:pt x="6350000" y="883968"/>
                    </a:lnTo>
                    <a:cubicBezTo>
                      <a:pt x="6350000" y="926420"/>
                      <a:pt x="6315585" y="960835"/>
                      <a:pt x="6273133" y="960835"/>
                    </a:cubicBezTo>
                    <a:lnTo>
                      <a:pt x="0" y="96083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6497070"/>
                <a:ext cx="8229600" cy="960835"/>
              </a:xfrm>
              <a:custGeom>
                <a:avLst/>
                <a:gdLst/>
                <a:ahLst/>
                <a:cxnLst/>
                <a:rect l="l" t="t" r="r" b="b"/>
                <a:pathLst>
                  <a:path w="8229600" h="960835">
                    <a:moveTo>
                      <a:pt x="0" y="0"/>
                    </a:moveTo>
                    <a:lnTo>
                      <a:pt x="8152733" y="0"/>
                    </a:lnTo>
                    <a:cubicBezTo>
                      <a:pt x="8173120" y="0"/>
                      <a:pt x="8192671" y="8099"/>
                      <a:pt x="8207087" y="22514"/>
                    </a:cubicBezTo>
                    <a:cubicBezTo>
                      <a:pt x="8221502" y="36930"/>
                      <a:pt x="8229600" y="56481"/>
                      <a:pt x="8229600" y="76867"/>
                    </a:cubicBezTo>
                    <a:lnTo>
                      <a:pt x="8229600" y="883968"/>
                    </a:lnTo>
                    <a:cubicBezTo>
                      <a:pt x="8229600" y="904354"/>
                      <a:pt x="8221502" y="923906"/>
                      <a:pt x="8207087" y="938321"/>
                    </a:cubicBezTo>
                    <a:cubicBezTo>
                      <a:pt x="8192671" y="952737"/>
                      <a:pt x="8173120" y="960835"/>
                      <a:pt x="8152733" y="960835"/>
                    </a:cubicBezTo>
                    <a:lnTo>
                      <a:pt x="0" y="96083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0" y="7579916"/>
                <a:ext cx="5645150" cy="960834"/>
              </a:xfrm>
              <a:custGeom>
                <a:avLst/>
                <a:gdLst/>
                <a:ahLst/>
                <a:cxnLst/>
                <a:rect l="l" t="t" r="r" b="b"/>
                <a:pathLst>
                  <a:path w="5645150" h="960834">
                    <a:moveTo>
                      <a:pt x="0" y="0"/>
                    </a:moveTo>
                    <a:lnTo>
                      <a:pt x="5568283" y="0"/>
                    </a:lnTo>
                    <a:cubicBezTo>
                      <a:pt x="5610735" y="0"/>
                      <a:pt x="5645150" y="34414"/>
                      <a:pt x="5645150" y="76866"/>
                    </a:cubicBezTo>
                    <a:lnTo>
                      <a:pt x="5645150" y="883967"/>
                    </a:lnTo>
                    <a:cubicBezTo>
                      <a:pt x="5645150" y="926420"/>
                      <a:pt x="5610735" y="960834"/>
                      <a:pt x="5568283" y="960834"/>
                    </a:cubicBezTo>
                    <a:lnTo>
                      <a:pt x="0" y="960834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6" name="TextBox 26"/>
          <p:cNvSpPr txBox="1"/>
          <p:nvPr/>
        </p:nvSpPr>
        <p:spPr>
          <a:xfrm>
            <a:off x="904131" y="533400"/>
            <a:ext cx="1647973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Причины ухода из церкви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321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05323"/>
            <a:ext cx="9144000" cy="10287000"/>
          </a:xfrm>
          <a:prstGeom prst="rect">
            <a:avLst/>
          </a:prstGeom>
          <a:solidFill>
            <a:srgbClr val="FFC924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1219200" y="2705100"/>
            <a:ext cx="5707574" cy="7218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088"/>
              </a:lnSpc>
            </a:pPr>
            <a:r>
              <a:rPr lang="en-US" sz="8088" spc="-202" dirty="0" err="1">
                <a:solidFill>
                  <a:srgbClr val="191769"/>
                </a:solidFill>
                <a:latin typeface="HK Grotesk Bold Bold"/>
              </a:rPr>
              <a:t>Что</a:t>
            </a:r>
            <a:r>
              <a:rPr lang="en-US" sz="8088" spc="-202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8088" spc="-202" dirty="0" err="1">
                <a:solidFill>
                  <a:srgbClr val="191769"/>
                </a:solidFill>
                <a:latin typeface="HK Grotesk Bold Bold"/>
              </a:rPr>
              <a:t>случилось</a:t>
            </a:r>
            <a:r>
              <a:rPr lang="en-US" sz="8088" spc="-202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8088" spc="-202" dirty="0" err="1">
                <a:solidFill>
                  <a:srgbClr val="191769"/>
                </a:solidFill>
                <a:latin typeface="HK Grotesk Bold Bold"/>
              </a:rPr>
              <a:t>когда</a:t>
            </a:r>
            <a:r>
              <a:rPr lang="en-US" sz="8088" spc="-202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8088" spc="-202" dirty="0" err="1">
                <a:solidFill>
                  <a:srgbClr val="191769"/>
                </a:solidFill>
                <a:latin typeface="HK Grotesk Bold Bold"/>
              </a:rPr>
              <a:t>я</a:t>
            </a:r>
            <a:r>
              <a:rPr lang="en-US" sz="8088" spc="-202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8088" spc="-202" dirty="0" err="1">
                <a:solidFill>
                  <a:srgbClr val="191769"/>
                </a:solidFill>
                <a:latin typeface="HK Grotesk Bold Bold"/>
              </a:rPr>
              <a:t>перестал</a:t>
            </a:r>
            <a:r>
              <a:rPr lang="en-US" sz="8088" spc="-202" dirty="0">
                <a:solidFill>
                  <a:srgbClr val="191769"/>
                </a:solidFill>
                <a:latin typeface="HK Grotesk Bold Bold"/>
              </a:rPr>
              <a:t>  </a:t>
            </a:r>
            <a:r>
              <a:rPr lang="en-US" sz="8088" spc="-202" dirty="0" err="1">
                <a:solidFill>
                  <a:srgbClr val="191769"/>
                </a:solidFill>
                <a:latin typeface="HK Grotesk Bold Bold"/>
              </a:rPr>
              <a:t>посещать</a:t>
            </a:r>
            <a:r>
              <a:rPr lang="en-US" sz="8088" spc="-202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8088" spc="-202" dirty="0" err="1">
                <a:solidFill>
                  <a:srgbClr val="191769"/>
                </a:solidFill>
                <a:latin typeface="HK Grotesk Bold Bold"/>
              </a:rPr>
              <a:t>церковь</a:t>
            </a:r>
            <a:r>
              <a:rPr lang="en-US" sz="8088" spc="-202" dirty="0">
                <a:solidFill>
                  <a:srgbClr val="191769"/>
                </a:solidFill>
                <a:latin typeface="HK Grotesk Bold Bold"/>
              </a:rPr>
              <a:t>?</a:t>
            </a:r>
          </a:p>
          <a:p>
            <a:pPr marL="0" lvl="0" indent="0">
              <a:lnSpc>
                <a:spcPts val="8088"/>
              </a:lnSpc>
            </a:pPr>
            <a:endParaRPr lang="en-US" sz="8088" spc="-202" dirty="0">
              <a:solidFill>
                <a:srgbClr val="191769"/>
              </a:solidFill>
              <a:latin typeface="HK Grotesk Bol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53600" y="1409700"/>
            <a:ext cx="7044740" cy="870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3"/>
              </a:lnSpc>
            </a:pPr>
            <a:r>
              <a:rPr lang="en-US" sz="2799" spc="-69" dirty="0" err="1">
                <a:highlight>
                  <a:srgbClr val="FFFF00"/>
                </a:highlight>
                <a:latin typeface="HK Grotesk Bold Bold"/>
              </a:rPr>
              <a:t>Никто</a:t>
            </a:r>
            <a:r>
              <a:rPr lang="en-US" sz="2799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2799" spc="-69" dirty="0" err="1">
                <a:highlight>
                  <a:srgbClr val="FFFF00"/>
                </a:highlight>
                <a:latin typeface="HK Grotesk Bold Bold"/>
              </a:rPr>
              <a:t>не</a:t>
            </a:r>
            <a:r>
              <a:rPr lang="en-US" sz="2799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2799" spc="-69" dirty="0" err="1">
                <a:highlight>
                  <a:srgbClr val="FFFF00"/>
                </a:highlight>
                <a:latin typeface="HK Grotesk Bold Bold"/>
              </a:rPr>
              <a:t>связался</a:t>
            </a:r>
            <a:r>
              <a:rPr lang="en-US" sz="2799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2799" spc="-69" dirty="0" err="1">
                <a:highlight>
                  <a:srgbClr val="FFFF00"/>
                </a:highlight>
                <a:latin typeface="HK Grotesk Bold Bold"/>
              </a:rPr>
              <a:t>со</a:t>
            </a:r>
            <a:r>
              <a:rPr lang="en-US" sz="2799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2799" spc="-69" dirty="0" err="1">
                <a:highlight>
                  <a:srgbClr val="FFFF00"/>
                </a:highlight>
                <a:latin typeface="HK Grotesk Bold Bold"/>
              </a:rPr>
              <a:t>мной</a:t>
            </a:r>
            <a:r>
              <a:rPr lang="en-US" sz="2799" spc="-69" dirty="0">
                <a:highlight>
                  <a:srgbClr val="FFFF00"/>
                </a:highlight>
                <a:latin typeface="HK Grotesk Bold Bold"/>
              </a:rPr>
              <a:t>  -   40</a:t>
            </a:r>
            <a:r>
              <a:rPr lang="ru-RU" sz="2799" spc="-69" dirty="0">
                <a:highlight>
                  <a:srgbClr val="FFFF00"/>
                </a:highlight>
                <a:latin typeface="HK Grotesk Bold Bold"/>
              </a:rPr>
              <a:t>%</a:t>
            </a:r>
            <a:r>
              <a:rPr lang="en-US" sz="114" spc="-2" dirty="0">
                <a:highlight>
                  <a:srgbClr val="FFFF00"/>
                </a:highlight>
                <a:latin typeface="Arimo Bold"/>
              </a:rPr>
              <a:t>% </a:t>
            </a:r>
          </a:p>
          <a:p>
            <a:pPr>
              <a:lnSpc>
                <a:spcPts val="4703"/>
              </a:lnSpc>
            </a:pPr>
            <a:r>
              <a:rPr lang="ru-RU" sz="2400" spc="-2" dirty="0">
                <a:solidFill>
                  <a:srgbClr val="FFFFFF"/>
                </a:solidFill>
                <a:latin typeface="Arimo Bold"/>
              </a:rPr>
              <a:t>Член церкви п</a:t>
            </a:r>
            <a:r>
              <a:rPr lang="en-US" sz="2400" spc="-2" dirty="0" err="1">
                <a:solidFill>
                  <a:srgbClr val="FFFFFF"/>
                </a:solidFill>
                <a:latin typeface="Arimo Bold"/>
              </a:rPr>
              <a:t>ришел</a:t>
            </a:r>
            <a:r>
              <a:rPr lang="en-US" sz="2400" spc="-2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spc="-2" dirty="0" err="1">
                <a:solidFill>
                  <a:srgbClr val="FFFFFF"/>
                </a:solidFill>
                <a:latin typeface="Arimo Bold"/>
              </a:rPr>
              <a:t>ко</a:t>
            </a:r>
            <a:r>
              <a:rPr lang="en-US" sz="2400" spc="-2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spc="-2" dirty="0" err="1">
                <a:solidFill>
                  <a:srgbClr val="FFFFFF"/>
                </a:solidFill>
                <a:latin typeface="Arimo Bold"/>
              </a:rPr>
              <a:t>мне</a:t>
            </a:r>
            <a:r>
              <a:rPr lang="en-US" sz="2400" spc="-2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spc="-2" dirty="0" err="1">
                <a:solidFill>
                  <a:srgbClr val="FFFFFF"/>
                </a:solidFill>
                <a:latin typeface="Arimo Bold"/>
              </a:rPr>
              <a:t>в</a:t>
            </a:r>
            <a:r>
              <a:rPr lang="en-US" sz="2400" spc="-2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spc="-2" dirty="0" err="1">
                <a:solidFill>
                  <a:srgbClr val="FFFFFF"/>
                </a:solidFill>
                <a:latin typeface="Arimo Bold"/>
              </a:rPr>
              <a:t>гости</a:t>
            </a:r>
            <a:r>
              <a:rPr lang="en-US" sz="2400" spc="-2" dirty="0">
                <a:solidFill>
                  <a:srgbClr val="FFFFFF"/>
                </a:solidFill>
                <a:latin typeface="Arimo Bold"/>
              </a:rPr>
              <a:t> - 19%</a:t>
            </a:r>
          </a:p>
          <a:p>
            <a:pPr>
              <a:lnSpc>
                <a:spcPts val="4703"/>
              </a:lnSpc>
            </a:pP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Пресвитер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церкви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посетил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меня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- 17%</a:t>
            </a:r>
          </a:p>
          <a:p>
            <a:pPr marL="0" lvl="0" indent="0">
              <a:lnSpc>
                <a:spcPts val="4703"/>
              </a:lnSpc>
            </a:pPr>
            <a:r>
              <a:rPr lang="en-US" sz="3200" b="1" spc="-2" dirty="0" err="1">
                <a:highlight>
                  <a:srgbClr val="FFFF00"/>
                </a:highlight>
                <a:latin typeface="Arimo Bold"/>
              </a:rPr>
              <a:t>Член</a:t>
            </a:r>
            <a:r>
              <a:rPr lang="en-US" sz="3200" b="1" spc="-2" dirty="0">
                <a:highlight>
                  <a:srgbClr val="FFFF00"/>
                </a:highlight>
                <a:latin typeface="Arimo Bold"/>
              </a:rPr>
              <a:t> </a:t>
            </a:r>
            <a:r>
              <a:rPr lang="en-US" sz="3200" b="1" spc="-2" dirty="0" err="1">
                <a:highlight>
                  <a:srgbClr val="FFFF00"/>
                </a:highlight>
                <a:latin typeface="Arimo Bold"/>
              </a:rPr>
              <a:t>местной</a:t>
            </a:r>
            <a:r>
              <a:rPr lang="en-US" sz="3200" b="1" spc="-2" dirty="0">
                <a:highlight>
                  <a:srgbClr val="FFFF00"/>
                </a:highlight>
                <a:latin typeface="Arimo Bold"/>
              </a:rPr>
              <a:t> </a:t>
            </a:r>
            <a:r>
              <a:rPr lang="en-US" sz="3200" b="1" spc="-2" dirty="0" err="1">
                <a:highlight>
                  <a:srgbClr val="FFFF00"/>
                </a:highlight>
                <a:latin typeface="Arimo Bold"/>
              </a:rPr>
              <a:t>церкви</a:t>
            </a:r>
            <a:r>
              <a:rPr lang="en-US" sz="3200" b="1" spc="-2" dirty="0">
                <a:highlight>
                  <a:srgbClr val="FFFF00"/>
                </a:highlight>
                <a:latin typeface="Arimo Bold"/>
              </a:rPr>
              <a:t> </a:t>
            </a:r>
            <a:r>
              <a:rPr lang="en-US" sz="3200" b="1" spc="-2" dirty="0" err="1">
                <a:highlight>
                  <a:srgbClr val="FFFF00"/>
                </a:highlight>
                <a:latin typeface="Arimo Bold"/>
              </a:rPr>
              <a:t>связался</a:t>
            </a:r>
            <a:r>
              <a:rPr lang="en-US" sz="3200" b="1" spc="-2" dirty="0">
                <a:highlight>
                  <a:srgbClr val="FFFF00"/>
                </a:highlight>
                <a:latin typeface="Arimo Bold"/>
              </a:rPr>
              <a:t> </a:t>
            </a:r>
            <a:r>
              <a:rPr lang="en-US" sz="3200" b="1" spc="-2" dirty="0" err="1">
                <a:highlight>
                  <a:srgbClr val="FFFF00"/>
                </a:highlight>
                <a:latin typeface="Arimo Bold"/>
              </a:rPr>
              <a:t>со</a:t>
            </a:r>
            <a:r>
              <a:rPr lang="en-US" sz="3200" b="1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3200" b="1" spc="-69" dirty="0" err="1">
                <a:highlight>
                  <a:srgbClr val="FFFF00"/>
                </a:highlight>
                <a:latin typeface="HK Grotesk Bold Bold"/>
              </a:rPr>
              <a:t>мной</a:t>
            </a:r>
            <a:r>
              <a:rPr lang="en-US" sz="3200" b="1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3200" b="1" spc="-69" dirty="0" err="1">
                <a:highlight>
                  <a:srgbClr val="FFFF00"/>
                </a:highlight>
                <a:latin typeface="HK Grotesk Bold Bold"/>
              </a:rPr>
              <a:t>по</a:t>
            </a:r>
            <a:r>
              <a:rPr lang="en-US" sz="3200" b="1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3200" b="1" spc="-69" dirty="0" err="1">
                <a:highlight>
                  <a:srgbClr val="FFFF00"/>
                </a:highlight>
                <a:latin typeface="HK Grotesk Bold Bold"/>
              </a:rPr>
              <a:t>телефону</a:t>
            </a:r>
            <a:r>
              <a:rPr lang="en-US" sz="3200" b="1" spc="-69" dirty="0">
                <a:highlight>
                  <a:srgbClr val="FFFF00"/>
                </a:highlight>
                <a:latin typeface="HK Grotesk Bold Bold"/>
              </a:rPr>
              <a:t>  - 15%</a:t>
            </a:r>
          </a:p>
          <a:p>
            <a:pPr marL="0" lvl="0" indent="0">
              <a:lnSpc>
                <a:spcPts val="4703"/>
              </a:lnSpc>
            </a:pPr>
            <a:r>
              <a:rPr lang="ru-RU" sz="2799" spc="-69" dirty="0">
                <a:solidFill>
                  <a:srgbClr val="FFFFFF"/>
                </a:solidFill>
                <a:latin typeface="HK Grotesk Bold Bold"/>
              </a:rPr>
              <a:t>Мне п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озвонил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родственник-адвентист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- 10%</a:t>
            </a:r>
          </a:p>
          <a:p>
            <a:pPr marL="0" lvl="0" indent="0">
              <a:lnSpc>
                <a:spcPts val="4703"/>
              </a:lnSpc>
            </a:pPr>
            <a:r>
              <a:rPr lang="en-US" sz="3200" b="1" spc="-69" dirty="0" err="1">
                <a:highlight>
                  <a:srgbClr val="FFFF00"/>
                </a:highlight>
                <a:latin typeface="HK Grotesk Bold Bold"/>
              </a:rPr>
              <a:t>Пастор</a:t>
            </a:r>
            <a:r>
              <a:rPr lang="en-US" sz="3200" b="1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3200" b="1" spc="-69" dirty="0" err="1">
                <a:highlight>
                  <a:srgbClr val="FFFF00"/>
                </a:highlight>
                <a:latin typeface="HK Grotesk Bold Bold"/>
              </a:rPr>
              <a:t>пришел</a:t>
            </a:r>
            <a:r>
              <a:rPr lang="en-US" sz="3200" b="1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3200" b="1" spc="-69" dirty="0" err="1">
                <a:highlight>
                  <a:srgbClr val="FFFF00"/>
                </a:highlight>
                <a:latin typeface="HK Grotesk Bold Bold"/>
              </a:rPr>
              <a:t>навестить</a:t>
            </a:r>
            <a:r>
              <a:rPr lang="en-US" sz="3200" b="1" spc="-69" dirty="0">
                <a:highlight>
                  <a:srgbClr val="FFFF00"/>
                </a:highlight>
                <a:latin typeface="HK Grotesk Bold Bold"/>
              </a:rPr>
              <a:t> </a:t>
            </a:r>
            <a:r>
              <a:rPr lang="en-US" sz="3200" b="1" spc="-69" dirty="0" err="1">
                <a:highlight>
                  <a:srgbClr val="FFFF00"/>
                </a:highlight>
                <a:latin typeface="HK Grotesk Bold Bold"/>
              </a:rPr>
              <a:t>меня</a:t>
            </a:r>
            <a:r>
              <a:rPr lang="en-US" sz="3200" b="1" spc="-69" dirty="0">
                <a:highlight>
                  <a:srgbClr val="FFFF00"/>
                </a:highlight>
                <a:latin typeface="HK Grotesk Bold Bold"/>
              </a:rPr>
              <a:t> - 9% </a:t>
            </a:r>
          </a:p>
          <a:p>
            <a:pPr marL="0" lvl="0" indent="0">
              <a:lnSpc>
                <a:spcPts val="4703"/>
              </a:lnSpc>
            </a:pP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Пастор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связался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со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мной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по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телефону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или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электронной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почте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 -  6% </a:t>
            </a:r>
          </a:p>
          <a:p>
            <a:pPr marL="0" lvl="0" indent="0">
              <a:lnSpc>
                <a:spcPts val="4703"/>
              </a:lnSpc>
            </a:pP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Со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мной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связался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адвентист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,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но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не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из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местной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церкви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- 3% </a:t>
            </a:r>
          </a:p>
          <a:p>
            <a:pPr marL="0" lvl="0" indent="0">
              <a:lnSpc>
                <a:spcPts val="4703"/>
              </a:lnSpc>
            </a:pP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Я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получил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письмо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по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почте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-  2%</a:t>
            </a:r>
          </a:p>
          <a:p>
            <a:pPr marL="0" lvl="0" indent="0">
              <a:lnSpc>
                <a:spcPts val="4703"/>
              </a:lnSpc>
            </a:pP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Печатные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материалы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были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отправлены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мне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по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</a:t>
            </a:r>
            <a:r>
              <a:rPr lang="en-US" sz="2799" spc="-69" dirty="0" err="1">
                <a:solidFill>
                  <a:srgbClr val="FFFFFF"/>
                </a:solidFill>
                <a:latin typeface="HK Grotesk Bold Bold"/>
              </a:rPr>
              <a:t>почте</a:t>
            </a:r>
            <a:r>
              <a:rPr lang="en-US" sz="2799" spc="-69" dirty="0">
                <a:solidFill>
                  <a:srgbClr val="FFFFFF"/>
                </a:solidFill>
                <a:latin typeface="HK Grotesk Bold Bold"/>
              </a:rPr>
              <a:t> -  0.3 % </a:t>
            </a:r>
          </a:p>
          <a:p>
            <a:pPr marL="0" lvl="0" indent="0">
              <a:lnSpc>
                <a:spcPts val="1762"/>
              </a:lnSpc>
            </a:pPr>
            <a:endParaRPr lang="en-US" sz="2799" spc="-69" dirty="0">
              <a:solidFill>
                <a:srgbClr val="FFFFFF"/>
              </a:solidFill>
              <a:latin typeface="HK Grotesk Bold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85900"/>
            <a:ext cx="16878300" cy="8801100"/>
          </a:xfrm>
          <a:prstGeom prst="rect">
            <a:avLst/>
          </a:prstGeom>
          <a:solidFill>
            <a:srgbClr val="62A25D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711194" y="2047382"/>
            <a:ext cx="14251131" cy="10265339"/>
            <a:chOff x="0" y="114300"/>
            <a:chExt cx="19001508" cy="13687119"/>
          </a:xfrm>
        </p:grpSpPr>
        <p:sp>
          <p:nvSpPr>
            <p:cNvPr id="4" name="TextBox 4"/>
            <p:cNvSpPr txBox="1"/>
            <p:nvPr/>
          </p:nvSpPr>
          <p:spPr>
            <a:xfrm>
              <a:off x="0" y="114300"/>
              <a:ext cx="19001508" cy="9887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51"/>
                </a:lnSpc>
                <a:spcBef>
                  <a:spcPct val="0"/>
                </a:spcBef>
              </a:pPr>
              <a:r>
                <a:rPr lang="en-US" sz="4279" spc="-106" dirty="0" err="1">
                  <a:solidFill>
                    <a:srgbClr val="FFFFFF"/>
                  </a:solidFill>
                  <a:latin typeface="HK Grotesk Bold Bold"/>
                </a:rPr>
                <a:t>Valuegenesis</a:t>
              </a:r>
              <a:r>
                <a:rPr lang="en-US" sz="4279" spc="-106" dirty="0">
                  <a:solidFill>
                    <a:srgbClr val="FFFFFF"/>
                  </a:solidFill>
                  <a:latin typeface="HK Grotesk Bold Bold"/>
                </a:rPr>
                <a:t> Europe </a:t>
              </a:r>
              <a:r>
                <a:rPr lang="en-US" sz="4279" spc="-106" dirty="0" err="1">
                  <a:solidFill>
                    <a:srgbClr val="FFFFFF"/>
                  </a:solidFill>
                  <a:latin typeface="HK Grotesk Bold Bold"/>
                </a:rPr>
                <a:t>пока</a:t>
              </a:r>
              <a:r>
                <a:rPr lang="ru-RU" sz="4279" spc="-106" dirty="0" err="1">
                  <a:solidFill>
                    <a:srgbClr val="FFFFFF"/>
                  </a:solidFill>
                  <a:latin typeface="HK Grotesk Bold Bold"/>
                </a:rPr>
                <a:t>зывает</a:t>
              </a:r>
              <a:r>
                <a:rPr lang="en-US" sz="4279" spc="-106" dirty="0">
                  <a:solidFill>
                    <a:srgbClr val="FFFFFF"/>
                  </a:solidFill>
                  <a:latin typeface="HK Grotesk Bold Bold"/>
                </a:rPr>
                <a:t>, </a:t>
              </a:r>
              <a:r>
                <a:rPr lang="en-US" sz="4279" spc="-106" dirty="0" err="1">
                  <a:solidFill>
                    <a:srgbClr val="FFFFFF"/>
                  </a:solidFill>
                  <a:latin typeface="HK Grotesk Bold Bold"/>
                </a:rPr>
                <a:t>что</a:t>
              </a:r>
              <a:r>
                <a:rPr lang="en-US" sz="4279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spc="-106" dirty="0" err="1">
                  <a:solidFill>
                    <a:srgbClr val="FFFFFF"/>
                  </a:solidFill>
                  <a:latin typeface="HK Grotesk Bold Bold"/>
                </a:rPr>
                <a:t>це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рковный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климат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(</a:t>
              </a:r>
              <a:r>
                <a:rPr lang="ru-RU" sz="4279" u="none" spc="-106" dirty="0">
                  <a:solidFill>
                    <a:srgbClr val="FFFFFF"/>
                  </a:solidFill>
                  <a:latin typeface="HK Grotesk Bold Bold"/>
                </a:rPr>
                <a:t>дружеская и поддерживающая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церковн</a:t>
              </a:r>
              <a:r>
                <a:rPr lang="ru-RU" sz="4279" u="none" spc="-106" dirty="0" err="1">
                  <a:solidFill>
                    <a:srgbClr val="FFFFFF"/>
                  </a:solidFill>
                  <a:latin typeface="HK Grotesk Bold Bold"/>
                </a:rPr>
                <a:t>ая</a:t>
              </a:r>
              <a:r>
                <a:rPr lang="ru-RU" sz="4279" u="none" spc="-106" dirty="0">
                  <a:solidFill>
                    <a:srgbClr val="FFFFFF"/>
                  </a:solidFill>
                  <a:latin typeface="HK Grotesk Bold Bold"/>
                </a:rPr>
                <a:t> атмосфера</a:t>
              </a:r>
              <a:r>
                <a:rPr lang="ru-RU" sz="4279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и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идейный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климат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,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который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бросает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вызов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мышлению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молодых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людей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)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играет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очень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важную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роль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в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удержании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молодых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людей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ru-RU" sz="4279" u="none" spc="-106" dirty="0">
                  <a:solidFill>
                    <a:srgbClr val="FFFFFF"/>
                  </a:solidFill>
                  <a:latin typeface="HK Grotesk Bold Bold"/>
                </a:rPr>
                <a:t>в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их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духовном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279" u="none" spc="-106" dirty="0" err="1">
                  <a:solidFill>
                    <a:srgbClr val="FFFFFF"/>
                  </a:solidFill>
                  <a:latin typeface="HK Grotesk Bold Bold"/>
                </a:rPr>
                <a:t>росте</a:t>
              </a:r>
              <a:r>
                <a:rPr lang="en-US" sz="4279" u="none" spc="-106" dirty="0">
                  <a:solidFill>
                    <a:srgbClr val="FFFFFF"/>
                  </a:solidFill>
                  <a:latin typeface="HK Grotesk Bold Bold"/>
                </a:rPr>
                <a:t>. </a:t>
              </a:r>
            </a:p>
            <a:p>
              <a:pPr marL="0" lvl="0" indent="0" algn="l">
                <a:lnSpc>
                  <a:spcPts val="3851"/>
                </a:lnSpc>
                <a:spcBef>
                  <a:spcPct val="0"/>
                </a:spcBef>
              </a:pPr>
              <a:endParaRPr lang="en-US" sz="4279" u="none" spc="-106" dirty="0">
                <a:solidFill>
                  <a:srgbClr val="FFFFFF"/>
                </a:solidFill>
                <a:latin typeface="HK Grotesk Bold Bold"/>
              </a:endParaRPr>
            </a:p>
            <a:p>
              <a:pPr marL="0" lvl="0" indent="0" algn="l">
                <a:lnSpc>
                  <a:spcPts val="3761"/>
                </a:lnSpc>
                <a:spcBef>
                  <a:spcPct val="0"/>
                </a:spcBef>
              </a:pP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Это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исследование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также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показало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,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что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молодые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люди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будут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оставаться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в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церкви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в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течение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следующих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20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лет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1E1C1C"/>
                  </a:solidFill>
                  <a:latin typeface="HK Grotesk Bold Bold"/>
                </a:rPr>
                <a:t>в</a:t>
              </a:r>
              <a:r>
                <a:rPr lang="en-US" sz="4179" u="none" spc="-104" dirty="0">
                  <a:solidFill>
                    <a:srgbClr val="1E1C1C"/>
                  </a:solidFill>
                  <a:latin typeface="HK Grotesk Bold Bold"/>
                </a:rPr>
                <a:t> 8 </a:t>
              </a:r>
              <a:r>
                <a:rPr lang="en-US" sz="4179" u="none" spc="-104" dirty="0" err="1">
                  <a:solidFill>
                    <a:srgbClr val="1E1C1C"/>
                  </a:solidFill>
                  <a:latin typeface="HK Grotesk Bold Bold"/>
                </a:rPr>
                <a:t>раз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чаще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,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если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проповедь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будет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актуальной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; </a:t>
              </a:r>
              <a:r>
                <a:rPr lang="en-US" sz="4179" u="none" spc="-104" dirty="0" err="1">
                  <a:solidFill>
                    <a:srgbClr val="19486A"/>
                  </a:solidFill>
                  <a:latin typeface="HK Grotesk Bold Bold"/>
                </a:rPr>
                <a:t>В</a:t>
              </a:r>
              <a:r>
                <a:rPr lang="en-US" sz="4179" u="none" spc="-104" dirty="0">
                  <a:solidFill>
                    <a:srgbClr val="19486A"/>
                  </a:solidFill>
                  <a:latin typeface="HK Grotesk Bold Bold"/>
                </a:rPr>
                <a:t> 5 </a:t>
              </a:r>
              <a:r>
                <a:rPr lang="en-US" sz="4179" u="none" spc="-104" dirty="0" err="1">
                  <a:solidFill>
                    <a:srgbClr val="19486A"/>
                  </a:solidFill>
                  <a:latin typeface="HK Grotesk Bold Bold"/>
                </a:rPr>
                <a:t>раз</a:t>
              </a:r>
              <a:r>
                <a:rPr lang="en-US" sz="4179" u="none" spc="-104" dirty="0">
                  <a:solidFill>
                    <a:srgbClr val="19486A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chemeClr val="accent1">
                      <a:lumMod val="50000"/>
                    </a:schemeClr>
                  </a:solidFill>
                  <a:latin typeface="HK Grotesk Bold Bold"/>
                </a:rPr>
                <a:t>больше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,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если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в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церкви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удовлетворяются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их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духовные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потребности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;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В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>
                  <a:solidFill>
                    <a:srgbClr val="29285D"/>
                  </a:solidFill>
                  <a:latin typeface="HK Grotesk Bold Bold"/>
                </a:rPr>
                <a:t>2,6 </a:t>
              </a:r>
              <a:r>
                <a:rPr lang="en-US" sz="4179" u="none" spc="-104" dirty="0" err="1">
                  <a:solidFill>
                    <a:srgbClr val="29285D"/>
                  </a:solidFill>
                  <a:latin typeface="HK Grotesk Bold Bold"/>
                </a:rPr>
                <a:t>раза</a:t>
              </a:r>
              <a:r>
                <a:rPr lang="en-US" sz="4179" u="none" spc="-104" dirty="0">
                  <a:solidFill>
                    <a:srgbClr val="29285D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9285D"/>
                  </a:solidFill>
                  <a:latin typeface="HK Grotesk Bold Bold"/>
                </a:rPr>
                <a:t>выше</a:t>
              </a:r>
              <a:r>
                <a:rPr lang="en-US" sz="4179" u="none" spc="-104" dirty="0">
                  <a:solidFill>
                    <a:srgbClr val="29285D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вероятность</a:t>
              </a:r>
              <a:r>
                <a:rPr lang="ru-RU" sz="4179" u="none" spc="-104" dirty="0">
                  <a:solidFill>
                    <a:srgbClr val="FFFFFF"/>
                  </a:solidFill>
                  <a:latin typeface="HK Grotesk Bold Bold"/>
                </a:rPr>
                <a:t> того что они не уйдут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,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если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они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находятся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в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церкви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,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где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их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под</a:t>
              </a:r>
              <a:r>
                <a:rPr lang="ru-RU" sz="4179" u="none" spc="-104" dirty="0">
                  <a:solidFill>
                    <a:srgbClr val="FFFFFF"/>
                  </a:solidFill>
                  <a:latin typeface="HK Grotesk Bold Bold"/>
                </a:rPr>
                <a:t>д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ерживают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дают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возможность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использовать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свои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духовные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дары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и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участвовать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в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церковном</a:t>
              </a:r>
              <a:r>
                <a:rPr lang="en-US" sz="4179" u="none" spc="-104" dirty="0">
                  <a:solidFill>
                    <a:srgbClr val="2E3F42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2E3F42"/>
                  </a:solidFill>
                  <a:latin typeface="HK Grotesk Bold Bold"/>
                </a:rPr>
                <a:t>служении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.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Они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также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подчеркнули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ru-RU" sz="4179" u="none" spc="-104" dirty="0">
                  <a:solidFill>
                    <a:srgbClr val="FFFFFF"/>
                  </a:solidFill>
                  <a:latin typeface="HK Grotesk Bold Bold"/>
                </a:rPr>
                <a:t>важную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роль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пастора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семьи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в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своих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 </a:t>
              </a:r>
              <a:r>
                <a:rPr lang="en-US" sz="4179" u="none" spc="-104" dirty="0" err="1">
                  <a:solidFill>
                    <a:srgbClr val="FFFFFF"/>
                  </a:solidFill>
                  <a:latin typeface="HK Grotesk Bold Bold"/>
                </a:rPr>
                <a:t>решения</a:t>
              </a:r>
              <a:r>
                <a:rPr lang="en-US" sz="4179" u="none" spc="-104" dirty="0">
                  <a:solidFill>
                    <a:srgbClr val="FFFFFF"/>
                  </a:solidFill>
                  <a:latin typeface="HK Grotesk Bold Bold"/>
                </a:rPr>
                <a:t>.</a:t>
              </a:r>
            </a:p>
            <a:p>
              <a:pPr marL="0" lvl="0" indent="0" algn="l">
                <a:lnSpc>
                  <a:spcPts val="3851"/>
                </a:lnSpc>
                <a:spcBef>
                  <a:spcPct val="0"/>
                </a:spcBef>
              </a:pPr>
              <a:endParaRPr lang="en-US" sz="4179" u="none" spc="-104" dirty="0">
                <a:solidFill>
                  <a:srgbClr val="FFFFFF"/>
                </a:solidFill>
                <a:latin typeface="HK Grotesk Bold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340000"/>
              <a:ext cx="19001508" cy="461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7"/>
                </a:lnSpc>
                <a:spcBef>
                  <a:spcPts val="227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238946" y="-47625"/>
            <a:ext cx="1181010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Исследования АСД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9405" y="513683"/>
            <a:ext cx="16549189" cy="9773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7"/>
              </a:lnSpc>
            </a:pP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Исследование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>
                <a:solidFill>
                  <a:srgbClr val="F15560"/>
                </a:solidFill>
                <a:latin typeface="HK Grotesk Bold Bold"/>
              </a:rPr>
              <a:t>21st Century Connection Study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показало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что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основная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причина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которой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молодежь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не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посещает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церковь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регулярно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заключается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в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том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что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они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57B6A5"/>
                </a:solidFill>
                <a:latin typeface="HK Grotesk Bold Bold"/>
              </a:rPr>
              <a:t>не</a:t>
            </a:r>
            <a:r>
              <a:rPr lang="en-US" sz="4588" spc="-114" dirty="0">
                <a:solidFill>
                  <a:srgbClr val="57B6A5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57B6A5"/>
                </a:solidFill>
                <a:latin typeface="HK Grotesk Bold Bold"/>
              </a:rPr>
              <a:t>нашли</a:t>
            </a:r>
            <a:r>
              <a:rPr lang="en-US" sz="4588" spc="-114" dirty="0">
                <a:solidFill>
                  <a:srgbClr val="57B6A5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57B6A5"/>
                </a:solidFill>
                <a:latin typeface="HK Grotesk Bold Bold"/>
              </a:rPr>
              <a:t>церковь</a:t>
            </a:r>
            <a:r>
              <a:rPr lang="en-US" sz="4588" spc="-114" dirty="0">
                <a:solidFill>
                  <a:srgbClr val="57B6A5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57B6A5"/>
                </a:solidFill>
                <a:latin typeface="HK Grotesk Bold Bold"/>
              </a:rPr>
              <a:t>которая</a:t>
            </a:r>
            <a:r>
              <a:rPr lang="en-US" sz="4588" spc="-114" dirty="0">
                <a:solidFill>
                  <a:srgbClr val="57B6A5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57B6A5"/>
                </a:solidFill>
                <a:latin typeface="HK Grotesk Bold Bold"/>
              </a:rPr>
              <a:t>им</a:t>
            </a:r>
            <a:r>
              <a:rPr lang="en-US" sz="4588" spc="-114" dirty="0">
                <a:solidFill>
                  <a:srgbClr val="57B6A5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57B6A5"/>
                </a:solidFill>
                <a:latin typeface="HK Grotesk Bold Bold"/>
              </a:rPr>
              <a:t>подходит</a:t>
            </a:r>
            <a:r>
              <a:rPr lang="en-US" sz="4588" spc="-114" dirty="0">
                <a:solidFill>
                  <a:srgbClr val="57B6A5"/>
                </a:solidFill>
                <a:latin typeface="HK Grotesk Bold Bold"/>
              </a:rPr>
              <a:t> (53%).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На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вопрос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«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Что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их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привлекает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в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церкви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?»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были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получены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следующие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ответы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: </a:t>
            </a:r>
            <a:endParaRPr lang="ru-RU" sz="4588" spc="-114" dirty="0">
              <a:solidFill>
                <a:srgbClr val="191769"/>
              </a:solidFill>
              <a:latin typeface="HK Grotesk Bold Bold"/>
            </a:endParaRPr>
          </a:p>
          <a:p>
            <a:pPr>
              <a:lnSpc>
                <a:spcPts val="4037"/>
              </a:lnSpc>
            </a:pPr>
            <a:r>
              <a:rPr lang="en-US" sz="4588" spc="-114" dirty="0" err="1">
                <a:solidFill>
                  <a:srgbClr val="FFB923"/>
                </a:solidFill>
                <a:latin typeface="HK Grotesk Bold Bold"/>
              </a:rPr>
              <a:t>актуальность</a:t>
            </a:r>
            <a:r>
              <a:rPr lang="en-US" sz="4588" spc="-114" dirty="0">
                <a:solidFill>
                  <a:srgbClr val="FFB923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FFB923"/>
                </a:solidFill>
                <a:latin typeface="HK Grotesk Bold Bold"/>
              </a:rPr>
              <a:t>проповеди</a:t>
            </a:r>
            <a:r>
              <a:rPr lang="en-US" sz="4588" spc="-114" dirty="0">
                <a:solidFill>
                  <a:srgbClr val="FFB923"/>
                </a:solidFill>
                <a:latin typeface="HK Grotesk Bold Bold"/>
              </a:rPr>
              <a:t> (85%);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endParaRPr lang="ru-RU" sz="4588" spc="-114" dirty="0">
              <a:solidFill>
                <a:srgbClr val="191769"/>
              </a:solidFill>
              <a:latin typeface="HK Grotesk Bold Bold"/>
            </a:endParaRPr>
          </a:p>
          <a:p>
            <a:pPr>
              <a:lnSpc>
                <a:spcPts val="4037"/>
              </a:lnSpc>
            </a:pPr>
            <a:r>
              <a:rPr lang="en-US" sz="4588" spc="-114" dirty="0" err="1">
                <a:solidFill>
                  <a:srgbClr val="FDCBDF"/>
                </a:solidFill>
                <a:latin typeface="HK Grotesk Bold Bold"/>
              </a:rPr>
              <a:t>люди</a:t>
            </a:r>
            <a:r>
              <a:rPr lang="en-US" sz="4588" spc="-114" dirty="0">
                <a:solidFill>
                  <a:srgbClr val="FDCBDF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FDCBDF"/>
                </a:solidFill>
                <a:latin typeface="HK Grotesk Bold Bold"/>
              </a:rPr>
              <a:t>их</a:t>
            </a:r>
            <a:r>
              <a:rPr lang="en-US" sz="4588" spc="-114" dirty="0">
                <a:solidFill>
                  <a:srgbClr val="FDCBDF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FDCBDF"/>
                </a:solidFill>
                <a:latin typeface="HK Grotesk Bold Bold"/>
              </a:rPr>
              <a:t>возраста</a:t>
            </a:r>
            <a:r>
              <a:rPr lang="en-US" sz="4588" spc="-114" dirty="0">
                <a:solidFill>
                  <a:srgbClr val="FDCBDF"/>
                </a:solidFill>
                <a:latin typeface="HK Grotesk Bold Bold"/>
              </a:rPr>
              <a:t> (66%)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; </a:t>
            </a:r>
            <a:endParaRPr lang="ru-RU" sz="4588" spc="-114" dirty="0">
              <a:solidFill>
                <a:srgbClr val="191769"/>
              </a:solidFill>
              <a:latin typeface="HK Grotesk Bold Bold"/>
            </a:endParaRPr>
          </a:p>
          <a:p>
            <a:pPr>
              <a:lnSpc>
                <a:spcPts val="4037"/>
              </a:lnSpc>
            </a:pPr>
            <a:r>
              <a:rPr lang="en-US" sz="4588" spc="-114" dirty="0" err="1">
                <a:solidFill>
                  <a:srgbClr val="62A25D"/>
                </a:solidFill>
                <a:latin typeface="HK Grotesk Bold Bold"/>
              </a:rPr>
              <a:t>личность</a:t>
            </a:r>
            <a:r>
              <a:rPr lang="en-US" sz="4588" spc="-114" dirty="0">
                <a:solidFill>
                  <a:srgbClr val="62A25D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62A25D"/>
                </a:solidFill>
                <a:latin typeface="HK Grotesk Bold Bold"/>
              </a:rPr>
              <a:t>пастора</a:t>
            </a:r>
            <a:r>
              <a:rPr lang="en-US" sz="4588" spc="-114" dirty="0">
                <a:solidFill>
                  <a:srgbClr val="62A25D"/>
                </a:solidFill>
                <a:latin typeface="HK Grotesk Bold Bold"/>
              </a:rPr>
              <a:t> (64%);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endParaRPr lang="ru-RU" sz="4588" spc="-114" dirty="0">
              <a:solidFill>
                <a:srgbClr val="191769"/>
              </a:solidFill>
              <a:latin typeface="HK Grotesk Bold Bold"/>
            </a:endParaRPr>
          </a:p>
          <a:p>
            <a:pPr>
              <a:lnSpc>
                <a:spcPts val="4037"/>
              </a:lnSpc>
            </a:pPr>
            <a:r>
              <a:rPr lang="en-US" sz="4588" spc="-114" dirty="0" err="1">
                <a:solidFill>
                  <a:srgbClr val="603F8B"/>
                </a:solidFill>
                <a:latin typeface="HK Grotesk Bold Bold"/>
              </a:rPr>
              <a:t>они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603F8B"/>
                </a:solidFill>
                <a:latin typeface="HK Grotesk Bold Bold"/>
              </a:rPr>
              <a:t>также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603F8B"/>
                </a:solidFill>
                <a:latin typeface="HK Grotesk Bold Bold"/>
              </a:rPr>
              <a:t>назвали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603F8B"/>
                </a:solidFill>
                <a:latin typeface="HK Grotesk Bold Bold"/>
              </a:rPr>
              <a:t>музыку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 </a:t>
            </a:r>
            <a:r>
              <a:rPr lang="ru-RU" sz="4588" spc="-114" dirty="0">
                <a:solidFill>
                  <a:srgbClr val="603F8B"/>
                </a:solidFill>
                <a:latin typeface="HK Grotesk Bold Bold"/>
              </a:rPr>
              <a:t>фактором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603F8B"/>
                </a:solidFill>
                <a:latin typeface="HK Grotesk Bold Bold"/>
              </a:rPr>
              <a:t>котор</a:t>
            </a:r>
            <a:r>
              <a:rPr lang="ru-RU" sz="4588" spc="-114" dirty="0" err="1">
                <a:solidFill>
                  <a:srgbClr val="603F8B"/>
                </a:solidFill>
                <a:latin typeface="HK Grotesk Bold Bold"/>
              </a:rPr>
              <a:t>ый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603F8B"/>
                </a:solidFill>
                <a:latin typeface="HK Grotesk Bold Bold"/>
              </a:rPr>
              <a:t>связывал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603F8B"/>
                </a:solidFill>
                <a:latin typeface="HK Grotesk Bold Bold"/>
              </a:rPr>
              <a:t>их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603F8B"/>
                </a:solidFill>
                <a:latin typeface="HK Grotesk Bold Bold"/>
              </a:rPr>
              <a:t>с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603F8B"/>
                </a:solidFill>
                <a:latin typeface="HK Grotesk Bold Bold"/>
              </a:rPr>
              <a:t>церковью</a:t>
            </a:r>
            <a:r>
              <a:rPr lang="en-US" sz="4588" spc="-114" dirty="0">
                <a:solidFill>
                  <a:srgbClr val="603F8B"/>
                </a:solidFill>
                <a:latin typeface="HK Grotesk Bold Bold"/>
              </a:rPr>
              <a:t> (49%);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endParaRPr lang="ru-RU" sz="4588" spc="-114" dirty="0">
              <a:solidFill>
                <a:srgbClr val="191769"/>
              </a:solidFill>
              <a:latin typeface="HK Grotesk Bold Bold"/>
            </a:endParaRPr>
          </a:p>
          <a:p>
            <a:pPr>
              <a:lnSpc>
                <a:spcPts val="4037"/>
              </a:lnSpc>
            </a:pPr>
            <a:r>
              <a:rPr lang="en-US" sz="4588" spc="-114" dirty="0" err="1">
                <a:solidFill>
                  <a:srgbClr val="F15560"/>
                </a:solidFill>
                <a:latin typeface="HK Grotesk Bold Bold"/>
              </a:rPr>
              <a:t>члены</a:t>
            </a:r>
            <a:r>
              <a:rPr lang="en-US" sz="4588" spc="-114" dirty="0">
                <a:solidFill>
                  <a:srgbClr val="F15560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F15560"/>
                </a:solidFill>
                <a:latin typeface="HK Grotesk Bold Bold"/>
              </a:rPr>
              <a:t>церкви</a:t>
            </a:r>
            <a:r>
              <a:rPr lang="en-US" sz="4588" spc="-114" dirty="0">
                <a:solidFill>
                  <a:srgbClr val="F15560"/>
                </a:solidFill>
                <a:latin typeface="HK Grotesk Bold Bold"/>
              </a:rPr>
              <a:t> (45%), </a:t>
            </a:r>
            <a:endParaRPr lang="ru-RU" sz="4588" spc="-114" dirty="0">
              <a:solidFill>
                <a:srgbClr val="F15560"/>
              </a:solidFill>
              <a:latin typeface="HK Grotesk Bold Bold"/>
            </a:endParaRPr>
          </a:p>
          <a:p>
            <a:pPr>
              <a:lnSpc>
                <a:spcPts val="4037"/>
              </a:lnSpc>
            </a:pPr>
            <a:r>
              <a:rPr lang="en-US" sz="4588" spc="-114" dirty="0" err="1">
                <a:solidFill>
                  <a:srgbClr val="F15560"/>
                </a:solidFill>
                <a:latin typeface="HK Grotesk Bold Bold"/>
              </a:rPr>
              <a:t>проповеди</a:t>
            </a:r>
            <a:r>
              <a:rPr lang="en-US" sz="4588" spc="-114" dirty="0">
                <a:solidFill>
                  <a:srgbClr val="F15560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F15560"/>
                </a:solidFill>
                <a:latin typeface="HK Grotesk Bold Bold"/>
              </a:rPr>
              <a:t>и</a:t>
            </a:r>
            <a:r>
              <a:rPr lang="en-US" sz="4588" spc="-114" dirty="0">
                <a:solidFill>
                  <a:srgbClr val="F15560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F15560"/>
                </a:solidFill>
                <a:latin typeface="HK Grotesk Bold Bold"/>
              </a:rPr>
              <a:t>мероприятия</a:t>
            </a:r>
            <a:r>
              <a:rPr lang="en-US" sz="4588" spc="-114" dirty="0">
                <a:solidFill>
                  <a:srgbClr val="F15560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F15560"/>
                </a:solidFill>
                <a:latin typeface="HK Grotesk Bold Bold"/>
              </a:rPr>
              <a:t>после</a:t>
            </a:r>
            <a:r>
              <a:rPr lang="en-US" sz="4588" spc="-114" dirty="0">
                <a:solidFill>
                  <a:srgbClr val="F15560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F15560"/>
                </a:solidFill>
                <a:latin typeface="HK Grotesk Bold Bold"/>
              </a:rPr>
              <a:t>богослужений</a:t>
            </a:r>
            <a:r>
              <a:rPr lang="en-US" sz="4588" spc="-114" dirty="0">
                <a:solidFill>
                  <a:srgbClr val="F15560"/>
                </a:solidFill>
                <a:latin typeface="HK Grotesk Bold Bold"/>
              </a:rPr>
              <a:t> (</a:t>
            </a:r>
            <a:r>
              <a:rPr lang="en-US" sz="4588" spc="-114" dirty="0" err="1">
                <a:solidFill>
                  <a:srgbClr val="F15560"/>
                </a:solidFill>
                <a:latin typeface="HK Grotesk Bold Bold"/>
              </a:rPr>
              <a:t>по</a:t>
            </a:r>
            <a:r>
              <a:rPr lang="en-US" sz="4588" spc="-114" dirty="0">
                <a:solidFill>
                  <a:srgbClr val="F15560"/>
                </a:solidFill>
                <a:latin typeface="HK Grotesk Bold Bold"/>
              </a:rPr>
              <a:t> 42%)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.</a:t>
            </a:r>
            <a:endParaRPr lang="ru-RU" sz="4588" spc="-114" dirty="0">
              <a:solidFill>
                <a:srgbClr val="191769"/>
              </a:solidFill>
              <a:latin typeface="HK Grotesk Bold Bold"/>
            </a:endParaRPr>
          </a:p>
          <a:p>
            <a:pPr>
              <a:lnSpc>
                <a:spcPts val="4037"/>
              </a:lnSpc>
            </a:pP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Это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исследование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также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показало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1B1922"/>
                </a:solidFill>
                <a:latin typeface="HK Grotesk Bold Bold"/>
              </a:rPr>
              <a:t>что</a:t>
            </a:r>
            <a:r>
              <a:rPr lang="en-US" sz="4588" spc="-114" dirty="0">
                <a:solidFill>
                  <a:srgbClr val="1B1922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B1922"/>
                </a:solidFill>
                <a:latin typeface="HK Grotesk Bold Bold"/>
              </a:rPr>
              <a:t>только</a:t>
            </a:r>
            <a:r>
              <a:rPr lang="en-US" sz="4588" spc="-114" dirty="0">
                <a:solidFill>
                  <a:srgbClr val="1B1922"/>
                </a:solidFill>
                <a:latin typeface="HK Grotesk Bold Bold"/>
              </a:rPr>
              <a:t> 47% </a:t>
            </a:r>
            <a:r>
              <a:rPr lang="en-US" sz="4588" spc="-114" dirty="0" err="1">
                <a:solidFill>
                  <a:srgbClr val="1B1922"/>
                </a:solidFill>
                <a:latin typeface="HK Grotesk Bold Bold"/>
              </a:rPr>
              <a:t>молодежи</a:t>
            </a:r>
            <a:r>
              <a:rPr lang="en-US" sz="4588" spc="-114" dirty="0">
                <a:solidFill>
                  <a:srgbClr val="1B1922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B1922"/>
                </a:solidFill>
                <a:latin typeface="HK Grotesk Bold Bold"/>
              </a:rPr>
              <a:t>были</a:t>
            </a:r>
            <a:r>
              <a:rPr lang="en-US" sz="4588" spc="-114" dirty="0">
                <a:solidFill>
                  <a:srgbClr val="1B1922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B1922"/>
                </a:solidFill>
                <a:latin typeface="HK Grotesk Bold Bold"/>
              </a:rPr>
              <a:t>членами</a:t>
            </a:r>
            <a:r>
              <a:rPr lang="en-US" sz="4588" spc="-114" dirty="0">
                <a:solidFill>
                  <a:srgbClr val="1B1922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B1922"/>
                </a:solidFill>
                <a:latin typeface="HK Grotesk Bold Bold"/>
              </a:rPr>
              <a:t>церкви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которую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они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в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настоящее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время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посещают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и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что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из-за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их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переходного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возраста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большая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часть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потеряла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связь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с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церковью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.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Также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отмечено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что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существует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взаимосвязь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между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регулярной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религиозной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жизнью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принятием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доктрин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АСД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и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Адвентистским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образом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4588" spc="-114" dirty="0" err="1">
                <a:solidFill>
                  <a:srgbClr val="191769"/>
                </a:solidFill>
                <a:latin typeface="HK Grotesk Bold Bold"/>
              </a:rPr>
              <a:t>жизни</a:t>
            </a:r>
            <a:r>
              <a:rPr lang="en-US" sz="4588" spc="-114" dirty="0">
                <a:solidFill>
                  <a:srgbClr val="191769"/>
                </a:solidFill>
                <a:latin typeface="HK Grotesk Bold Bold"/>
              </a:rPr>
              <a:t>.</a:t>
            </a:r>
          </a:p>
          <a:p>
            <a:pPr>
              <a:lnSpc>
                <a:spcPts val="4037"/>
              </a:lnSpc>
            </a:pPr>
            <a:endParaRPr lang="en-US" sz="4588" spc="-114" dirty="0">
              <a:solidFill>
                <a:srgbClr val="191769"/>
              </a:solidFill>
              <a:latin typeface="HK Grotesk Bold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A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42098" y="3965557"/>
            <a:ext cx="11603804" cy="3188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8"/>
              </a:lnSpc>
            </a:pPr>
            <a:r>
              <a:rPr lang="en-US" sz="7875" spc="236">
                <a:solidFill>
                  <a:srgbClr val="FFFFFF"/>
                </a:solidFill>
                <a:latin typeface="Oswald"/>
              </a:rPr>
              <a:t>ВЫВОДЫ </a:t>
            </a:r>
          </a:p>
          <a:p>
            <a:pPr>
              <a:lnSpc>
                <a:spcPts val="8268"/>
              </a:lnSpc>
            </a:pPr>
            <a:endParaRPr lang="en-US" sz="7875" spc="236">
              <a:solidFill>
                <a:srgbClr val="FFFFFF"/>
              </a:solidFill>
              <a:latin typeface="Oswald"/>
            </a:endParaRPr>
          </a:p>
          <a:p>
            <a:pPr algn="ctr">
              <a:lnSpc>
                <a:spcPts val="8268"/>
              </a:lnSpc>
            </a:pPr>
            <a:r>
              <a:rPr lang="en-US" sz="7875" spc="236">
                <a:solidFill>
                  <a:srgbClr val="FFFFFF"/>
                </a:solidFill>
                <a:latin typeface="Oswald"/>
              </a:rPr>
              <a:t> BARNA GROUP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472463" y="3231032"/>
            <a:ext cx="2029408" cy="793750"/>
            <a:chOff x="0" y="0"/>
            <a:chExt cx="2705877" cy="1058333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2705877" cy="305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05"/>
                </a:lnSpc>
              </a:pPr>
              <a:r>
                <a:rPr lang="en-US" sz="1361" spc="136">
                  <a:solidFill>
                    <a:srgbClr val="1DAC90"/>
                  </a:solidFill>
                  <a:latin typeface="Montserrat Extra-Light"/>
                </a:rPr>
                <a:t>АДРЕС БОЛЬНИЦЫ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3553"/>
              <a:ext cx="2705877" cy="572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0"/>
                </a:lnSpc>
              </a:pPr>
              <a:r>
                <a:rPr lang="en-US" sz="1236" spc="12">
                  <a:solidFill>
                    <a:srgbClr val="1DAC90"/>
                  </a:solidFill>
                  <a:latin typeface="Montserrat Extra-Light"/>
                </a:rPr>
                <a:t>Ул. Первомайская, д. 123, г. Ростов, Россия 849384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614994" y="3057677"/>
            <a:ext cx="4644306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28">
                <a:solidFill>
                  <a:srgbClr val="1DAC90"/>
                </a:solidFill>
                <a:latin typeface="Montserrat Extra-Light"/>
              </a:rPr>
              <a:t>privyet@super-website.ru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6486" y="2578169"/>
            <a:ext cx="19620973" cy="5130662"/>
            <a:chOff x="0" y="0"/>
            <a:chExt cx="26161297" cy="684088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6161297" cy="6840883"/>
            </a:xfrm>
            <a:prstGeom prst="rect">
              <a:avLst/>
            </a:prstGeom>
            <a:solidFill>
              <a:srgbClr val="41475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781466" y="5190680"/>
              <a:ext cx="14598366" cy="720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781466" y="838257"/>
              <a:ext cx="14598366" cy="4347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01"/>
                </a:lnSpc>
              </a:pPr>
              <a:r>
                <a:rPr lang="en-US" sz="6599" spc="65">
                  <a:solidFill>
                    <a:srgbClr val="E3E8F0"/>
                  </a:solidFill>
                  <a:latin typeface="Rubik Black Bold"/>
                </a:rPr>
                <a:t>ТРИ ОСНОВНЫХ СПОСОБА ДОСТИГНУТЬ </a:t>
              </a:r>
            </a:p>
            <a:p>
              <a:pPr algn="ctr">
                <a:lnSpc>
                  <a:spcPts val="6401"/>
                </a:lnSpc>
              </a:pPr>
              <a:endParaRPr lang="en-US" sz="6599" spc="65">
                <a:solidFill>
                  <a:srgbClr val="E3E8F0"/>
                </a:solidFill>
                <a:latin typeface="Rubik Black Bold"/>
              </a:endParaRPr>
            </a:p>
            <a:p>
              <a:pPr algn="ctr">
                <a:lnSpc>
                  <a:spcPts val="6401"/>
                </a:lnSpc>
              </a:pPr>
              <a:r>
                <a:rPr lang="en-US" sz="6599" spc="65">
                  <a:solidFill>
                    <a:srgbClr val="E3E8F0"/>
                  </a:solidFill>
                  <a:latin typeface="Rubik Black Bold"/>
                </a:rPr>
                <a:t> ПОКОЛЕНИЕ Z</a:t>
              </a:r>
            </a:p>
            <a:p>
              <a:pPr algn="ctr">
                <a:lnSpc>
                  <a:spcPts val="97"/>
                </a:lnSpc>
              </a:pPr>
              <a:endParaRPr lang="en-US" sz="6599" spc="65">
                <a:solidFill>
                  <a:srgbClr val="E3E8F0"/>
                </a:solidFill>
                <a:latin typeface="Rubik Black Bold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40124" y="745864"/>
            <a:ext cx="10299658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60"/>
              </a:lnSpc>
            </a:pPr>
            <a:r>
              <a:rPr lang="en-US" sz="7550">
                <a:solidFill>
                  <a:srgbClr val="000000"/>
                </a:solidFill>
                <a:latin typeface="Lemon Tuesday"/>
              </a:rPr>
              <a:t>Вывод 1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0330" y="1629632"/>
            <a:ext cx="4872342" cy="499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5550" r="5550"/>
          <a:stretch>
            <a:fillRect/>
          </a:stretch>
        </p:blipFill>
        <p:spPr>
          <a:xfrm>
            <a:off x="0" y="0"/>
            <a:ext cx="6100536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12436" y="2413458"/>
            <a:ext cx="9219503" cy="7941959"/>
            <a:chOff x="0" y="-20909"/>
            <a:chExt cx="12292671" cy="10589279"/>
          </a:xfrm>
        </p:grpSpPr>
        <p:sp>
          <p:nvSpPr>
            <p:cNvPr id="6" name="TextBox 6"/>
            <p:cNvSpPr txBox="1"/>
            <p:nvPr/>
          </p:nvSpPr>
          <p:spPr>
            <a:xfrm>
              <a:off x="0" y="-20909"/>
              <a:ext cx="12292671" cy="711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2"/>
                </a:lnSpc>
              </a:pP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Во-первых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поколению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Z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нужны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причины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для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веры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: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знать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почему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они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верят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то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во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что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верят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(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см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. 1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Пет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. 3:15). </a:t>
              </a:r>
            </a:p>
            <a:p>
              <a:pPr>
                <a:lnSpc>
                  <a:spcPts val="3442"/>
                </a:lnSpc>
              </a:pPr>
              <a:endParaRPr lang="en-US" sz="2868" dirty="0">
                <a:solidFill>
                  <a:srgbClr val="000000"/>
                </a:solidFill>
                <a:latin typeface="Roboto Bold"/>
              </a:endParaRPr>
            </a:p>
            <a:p>
              <a:pPr>
                <a:lnSpc>
                  <a:spcPts val="3442"/>
                </a:lnSpc>
              </a:pP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Апологетика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не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является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обязательной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.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Им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также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необходимо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сделать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прививку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против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ложных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идей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пока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они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моло</a:t>
              </a:r>
              <a:r>
                <a:rPr lang="ru-RU" sz="2868" dirty="0" err="1">
                  <a:solidFill>
                    <a:srgbClr val="000000"/>
                  </a:solidFill>
                  <a:latin typeface="Roboto Bold"/>
                </a:rPr>
                <a:t>ды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и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находятся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среде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которой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мы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можем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помочь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им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найти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разумные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ответы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на</a:t>
              </a:r>
              <a:r>
                <a:rPr lang="ru-RU" sz="2868" dirty="0">
                  <a:solidFill>
                    <a:srgbClr val="000000"/>
                  </a:solidFill>
                  <a:latin typeface="Roboto Bold"/>
                </a:rPr>
                <a:t> их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возражения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против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их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веры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.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Для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этого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им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нужно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безопасное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пространство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чтобы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задавать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вопросы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и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исследовать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2868" dirty="0" err="1">
                  <a:solidFill>
                    <a:srgbClr val="000000"/>
                  </a:solidFill>
                  <a:latin typeface="Roboto Bold"/>
                </a:rPr>
                <a:t>сомнения</a:t>
              </a:r>
              <a:r>
                <a:rPr lang="en-US" sz="2868" dirty="0">
                  <a:solidFill>
                    <a:srgbClr val="000000"/>
                  </a:solidFill>
                  <a:latin typeface="Roboto Bold"/>
                </a:rPr>
                <a:t>. </a:t>
              </a:r>
            </a:p>
            <a:p>
              <a:pPr>
                <a:lnSpc>
                  <a:spcPts val="3442"/>
                </a:lnSpc>
              </a:pPr>
              <a:r>
                <a:rPr lang="ru-RU" sz="2868" dirty="0">
                  <a:solidFill>
                    <a:srgbClr val="000000"/>
                  </a:solidFill>
                  <a:latin typeface="Roboto Bold"/>
                </a:rPr>
                <a:t> </a:t>
              </a:r>
              <a:endParaRPr lang="en-US" sz="2868" dirty="0">
                <a:solidFill>
                  <a:srgbClr val="000000"/>
                </a:solidFill>
                <a:latin typeface="Roboto Bold"/>
              </a:endParaRPr>
            </a:p>
            <a:p>
              <a:pPr>
                <a:lnSpc>
                  <a:spcPts val="112"/>
                </a:lnSpc>
              </a:pPr>
              <a:endParaRPr lang="en-US" sz="2868" dirty="0">
                <a:solidFill>
                  <a:srgbClr val="000000"/>
                </a:solidFill>
                <a:latin typeface="Robot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036802"/>
              <a:ext cx="12292671" cy="531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1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87450">
            <a:off x="5560847" y="1617669"/>
            <a:ext cx="7166306" cy="27948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84548" y="2423304"/>
            <a:ext cx="13318904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>
                <a:solidFill>
                  <a:srgbClr val="000000"/>
                </a:solidFill>
                <a:latin typeface="Lemon Tuesday"/>
              </a:rPr>
              <a:t>Вывод 2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70118" y="5362034"/>
            <a:ext cx="14904449" cy="4723473"/>
            <a:chOff x="0" y="0"/>
            <a:chExt cx="19872599" cy="6297964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9872599" cy="6297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81"/>
                </a:lnSpc>
              </a:pPr>
              <a:r>
                <a:rPr lang="ru-RU" sz="3067" dirty="0">
                  <a:solidFill>
                    <a:srgbClr val="000000"/>
                  </a:solidFill>
                  <a:latin typeface="Montserrat Semi-Bold Bold"/>
                </a:rPr>
                <a:t>Молодежи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нужны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мудрые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отношения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.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Поколение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Z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все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больше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чувствует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себя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изолированным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и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одиноким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,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но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они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жаждут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настоящих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отношений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.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Мы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можем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помочь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им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развивать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стратегически</a:t>
              </a:r>
              <a:r>
                <a:rPr lang="ru-RU" sz="3067" dirty="0">
                  <a:solidFill>
                    <a:srgbClr val="000000"/>
                  </a:solidFill>
                  <a:latin typeface="Montserrat Semi-Bold Bold"/>
                </a:rPr>
                <a:t>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отношения</a:t>
              </a:r>
              <a:r>
                <a:rPr lang="ru-RU" sz="3067" dirty="0">
                  <a:solidFill>
                    <a:srgbClr val="000000"/>
                  </a:solidFill>
                  <a:latin typeface="Montserrat Semi-Bold Bold"/>
                </a:rPr>
                <a:t> в следующих направлениях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: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Бо</a:t>
              </a:r>
              <a:r>
                <a:rPr lang="ru-RU" sz="3067" dirty="0">
                  <a:solidFill>
                    <a:srgbClr val="000000"/>
                  </a:solidFill>
                  <a:latin typeface="Montserrat Semi-Bold Bold"/>
                </a:rPr>
                <a:t>г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,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родител</a:t>
              </a:r>
              <a:r>
                <a:rPr lang="ru-RU" sz="3067" dirty="0">
                  <a:solidFill>
                    <a:srgbClr val="000000"/>
                  </a:solidFill>
                  <a:latin typeface="Montserrat Semi-Bold Bold"/>
                </a:rPr>
                <a:t>и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,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наставник</a:t>
              </a:r>
              <a:r>
                <a:rPr lang="ru-RU" sz="3067" dirty="0">
                  <a:solidFill>
                    <a:srgbClr val="000000"/>
                  </a:solidFill>
                  <a:latin typeface="Montserrat Semi-Bold Bold"/>
                </a:rPr>
                <a:t>и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и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друзь</a:t>
              </a:r>
              <a:r>
                <a:rPr lang="ru-RU" sz="3067" dirty="0">
                  <a:solidFill>
                    <a:srgbClr val="000000"/>
                  </a:solidFill>
                  <a:latin typeface="Montserrat Semi-Bold Bold"/>
                </a:rPr>
                <a:t>я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endParaRPr lang="ru-RU" sz="3067" dirty="0">
                <a:solidFill>
                  <a:srgbClr val="000000"/>
                </a:solidFill>
                <a:latin typeface="Montserrat Semi-Bold Bold"/>
              </a:endParaRPr>
            </a:p>
            <a:p>
              <a:pPr algn="ctr">
                <a:lnSpc>
                  <a:spcPts val="3681"/>
                </a:lnSpc>
              </a:pP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(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см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.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Притчи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13:20). </a:t>
              </a:r>
            </a:p>
            <a:p>
              <a:pPr>
                <a:lnSpc>
                  <a:spcPts val="3681"/>
                </a:lnSpc>
              </a:pPr>
              <a:endParaRPr lang="en-US" sz="3067" dirty="0">
                <a:solidFill>
                  <a:srgbClr val="000000"/>
                </a:solidFill>
                <a:latin typeface="Montserrat Semi-Bold Bold"/>
              </a:endParaRPr>
            </a:p>
            <a:p>
              <a:pPr algn="ctr">
                <a:lnSpc>
                  <a:spcPts val="3681"/>
                </a:lnSpc>
              </a:pP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Отношения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в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подростковом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возрасте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оказывают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самое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сильное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влияние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на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формирование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67" dirty="0" err="1">
                  <a:solidFill>
                    <a:srgbClr val="000000"/>
                  </a:solidFill>
                  <a:latin typeface="Montserrat Semi-Bold Bold"/>
                </a:rPr>
                <a:t>личности</a:t>
              </a:r>
              <a:r>
                <a:rPr lang="en-US" sz="3067" dirty="0">
                  <a:solidFill>
                    <a:srgbClr val="000000"/>
                  </a:solidFill>
                  <a:latin typeface="Montserrat Semi-Bold Bold"/>
                </a:rPr>
                <a:t>.</a:t>
              </a:r>
            </a:p>
            <a:p>
              <a:pPr>
                <a:lnSpc>
                  <a:spcPts val="3681"/>
                </a:lnSpc>
              </a:pPr>
              <a:endParaRPr lang="en-US" sz="3067" dirty="0">
                <a:solidFill>
                  <a:srgbClr val="000000"/>
                </a:solidFill>
                <a:latin typeface="Montserrat Semi-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762515"/>
              <a:ext cx="19872599" cy="402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47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929813" y="-3138942"/>
            <a:ext cx="17158524" cy="171585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19187" y="2609093"/>
            <a:ext cx="5068813" cy="506881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51351"/>
            <a:ext cx="10302629" cy="880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8097" lvl="1" indent="-414049">
              <a:lnSpc>
                <a:spcPts val="4219"/>
              </a:lnSpc>
              <a:buFont typeface="Arial"/>
              <a:buChar char="•"/>
            </a:pPr>
            <a:r>
              <a:rPr lang="en-US" sz="3835">
                <a:solidFill>
                  <a:srgbClr val="FFFFFF"/>
                </a:solidFill>
                <a:latin typeface="Montserrat Semi-Bold"/>
              </a:rPr>
              <a:t>ФОКУС НА ОТНОШЕНИЯ</a:t>
            </a:r>
          </a:p>
          <a:p>
            <a:pPr>
              <a:lnSpc>
                <a:spcPts val="4219"/>
              </a:lnSpc>
            </a:pPr>
            <a:endParaRPr lang="en-US" sz="3835">
              <a:solidFill>
                <a:srgbClr val="FFFFFF"/>
              </a:solidFill>
              <a:latin typeface="Montserrat Semi-Bold"/>
            </a:endParaRPr>
          </a:p>
          <a:p>
            <a:pPr>
              <a:lnSpc>
                <a:spcPts val="4219"/>
              </a:lnSpc>
            </a:pPr>
            <a:endParaRPr lang="en-US" sz="3835">
              <a:solidFill>
                <a:srgbClr val="FFFFFF"/>
              </a:solidFill>
              <a:latin typeface="Montserrat Semi-Bold"/>
            </a:endParaRPr>
          </a:p>
          <a:p>
            <a:pPr>
              <a:lnSpc>
                <a:spcPts val="4219"/>
              </a:lnSpc>
            </a:pPr>
            <a:r>
              <a:rPr lang="en-US" sz="3835">
                <a:solidFill>
                  <a:srgbClr val="FFFFFF"/>
                </a:solidFill>
                <a:latin typeface="Montserrat Semi-Bold"/>
              </a:rPr>
              <a:t>ИИСУС ПОДЧЕРКИВАЛ ВАЖНОСТЬ  ОТНОШЕНИЙ. </a:t>
            </a:r>
          </a:p>
          <a:p>
            <a:pPr>
              <a:lnSpc>
                <a:spcPts val="4219"/>
              </a:lnSpc>
            </a:pPr>
            <a:endParaRPr lang="en-US" sz="3835">
              <a:solidFill>
                <a:srgbClr val="FFFFFF"/>
              </a:solidFill>
              <a:latin typeface="Montserrat Semi-Bold"/>
            </a:endParaRPr>
          </a:p>
          <a:p>
            <a:pPr>
              <a:lnSpc>
                <a:spcPts val="4219"/>
              </a:lnSpc>
            </a:pPr>
            <a:endParaRPr lang="en-US" sz="3835">
              <a:solidFill>
                <a:srgbClr val="FFFFFF"/>
              </a:solidFill>
              <a:latin typeface="Montserrat Semi-Bold"/>
            </a:endParaRPr>
          </a:p>
          <a:p>
            <a:pPr>
              <a:lnSpc>
                <a:spcPts val="4219"/>
              </a:lnSpc>
            </a:pPr>
            <a:r>
              <a:rPr lang="en-US" sz="3835">
                <a:solidFill>
                  <a:srgbClr val="FFFFFF"/>
                </a:solidFill>
                <a:latin typeface="Montserrat Semi-Bold"/>
              </a:rPr>
              <a:t>КОГДА ОН</a:t>
            </a:r>
          </a:p>
          <a:p>
            <a:pPr>
              <a:lnSpc>
                <a:spcPts val="3119"/>
              </a:lnSpc>
            </a:pPr>
            <a:r>
              <a:rPr lang="en-US" sz="2835">
                <a:solidFill>
                  <a:srgbClr val="FFFFFF"/>
                </a:solidFill>
                <a:latin typeface="Montserrat Semi-Bold"/>
              </a:rPr>
              <a:t>ПРИЗВАЛ СВОИХ УЧЕНИКОВ В ЕВАНГЕЛИИ ОТ МАТФЕЯ 4:19, ОН СКАЗАЛ - СЛЕДУЙТЕ ЗА МНОЙ. ЭТО БЫЛО ПРИГЛАШЕНИЕ К ОТНОШЕНИЯМ. </a:t>
            </a:r>
          </a:p>
          <a:p>
            <a:pPr>
              <a:lnSpc>
                <a:spcPts val="4219"/>
              </a:lnSpc>
            </a:pPr>
            <a:endParaRPr lang="en-US" sz="2835">
              <a:solidFill>
                <a:srgbClr val="FFFFFF"/>
              </a:solidFill>
              <a:latin typeface="Montserrat Semi-Bold"/>
            </a:endParaRPr>
          </a:p>
          <a:p>
            <a:pPr>
              <a:lnSpc>
                <a:spcPts val="3009"/>
              </a:lnSpc>
            </a:pPr>
            <a:r>
              <a:rPr lang="en-US" sz="2735">
                <a:solidFill>
                  <a:srgbClr val="FFFFFF"/>
                </a:solidFill>
                <a:latin typeface="Montserrat Semi-Bold"/>
              </a:rPr>
              <a:t>ФАКТИЧЕСКИ, ИСТИННОЕ УЧЕНИЧЕСТВО МОЖЕТ ИМЕТЬ МЕСТО ТОЛЬКО В КОНТЕКСТЕ КАЧЕСТВЕННЫХ ОТНОШЕНИЙ. РУКОВОДИТЕЛИ ЦЕРКВИ ДОЛЖНЫ БЫТЬ ГОТОВЫ УДЕЛЯТЬ ВРЕМЯ РАЗВИТИЮ ЗАБОТЛИВЫХ ОТНОШЕНИЙ С ПОДРОСТКАМИ И МОЛОДЕЖЬЮ.</a:t>
            </a:r>
          </a:p>
          <a:p>
            <a:pPr>
              <a:lnSpc>
                <a:spcPts val="4219"/>
              </a:lnSpc>
            </a:pPr>
            <a:endParaRPr lang="en-US" sz="2735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105320" y="4558196"/>
            <a:ext cx="7296547" cy="97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9"/>
              </a:lnSpc>
            </a:pPr>
            <a:r>
              <a:rPr lang="en-US" sz="5084">
                <a:solidFill>
                  <a:srgbClr val="D83A3A"/>
                </a:solidFill>
                <a:latin typeface="Evolventa Bold"/>
              </a:rPr>
              <a:t>ОТНОШЕНИЯ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4812" y="5133975"/>
            <a:ext cx="19535305" cy="0"/>
          </a:xfrm>
          <a:prstGeom prst="line">
            <a:avLst/>
          </a:prstGeom>
          <a:ln w="19050" cap="rnd">
            <a:solidFill>
              <a:srgbClr val="D6D6D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605359" y="190967"/>
            <a:ext cx="7876557" cy="726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ru-RU" sz="3202" dirty="0">
                <a:solidFill>
                  <a:srgbClr val="000000"/>
                </a:solidFill>
                <a:latin typeface="Evolventa"/>
              </a:rPr>
              <a:t> </a:t>
            </a:r>
            <a:endParaRPr lang="en-US" sz="3202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4483"/>
              </a:lnSpc>
            </a:pPr>
            <a:endParaRPr lang="en-US" sz="3202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4483"/>
              </a:lnSpc>
            </a:pPr>
            <a:r>
              <a:rPr lang="ru-RU" sz="3202" dirty="0">
                <a:solidFill>
                  <a:srgbClr val="000000"/>
                </a:solidFill>
                <a:latin typeface="Evolventa"/>
              </a:rPr>
              <a:t> Л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идерам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необходимо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влиять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на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родителей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оказывающих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влияние</a:t>
            </a:r>
            <a:r>
              <a:rPr lang="ru-RU" sz="3202" dirty="0">
                <a:solidFill>
                  <a:srgbClr val="000000"/>
                </a:solidFill>
                <a:latin typeface="Evolventa"/>
              </a:rPr>
              <a:t> на молодежь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.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Руководители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должны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проводить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время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не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только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с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молодежью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но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и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с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родителями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.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Сосредоточить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внимани</a:t>
            </a:r>
            <a:r>
              <a:rPr lang="ru-RU" sz="3202" dirty="0">
                <a:solidFill>
                  <a:srgbClr val="000000"/>
                </a:solidFill>
                <a:latin typeface="Evolventa"/>
              </a:rPr>
              <a:t>е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на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родителях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означает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: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изучение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Библии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с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родителями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создать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группы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поддержки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организовать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семейные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мероприятия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и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социальные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Evolventa"/>
              </a:rPr>
              <a:t>проекты</a:t>
            </a:r>
            <a:r>
              <a:rPr lang="en-US" sz="3202" dirty="0">
                <a:solidFill>
                  <a:srgbClr val="000000"/>
                </a:solidFill>
                <a:latin typeface="Evolventa"/>
              </a:rPr>
              <a:t>.</a:t>
            </a:r>
          </a:p>
          <a:p>
            <a:pPr>
              <a:lnSpc>
                <a:spcPts val="2521"/>
              </a:lnSpc>
            </a:pPr>
            <a:endParaRPr lang="en-US" sz="3202" dirty="0">
              <a:solidFill>
                <a:srgbClr val="000000"/>
              </a:solidFill>
              <a:latin typeface="Evolventa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483571" y="1028700"/>
            <a:ext cx="7126993" cy="712699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83A3A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29797" y="8825964"/>
            <a:ext cx="4057770" cy="40577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83A3A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111486" y="3476544"/>
            <a:ext cx="7871162" cy="158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>
                <a:solidFill>
                  <a:srgbClr val="000000"/>
                </a:solidFill>
                <a:latin typeface="Evolventa Bold"/>
              </a:rPr>
              <a:t>РОДИТЕЛИ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4000"/>
          </a:blip>
          <a:srcRect l="25525" t="21408" r="26786"/>
          <a:stretch>
            <a:fillRect/>
          </a:stretch>
        </p:blipFill>
        <p:spPr>
          <a:xfrm>
            <a:off x="12120612" y="1485061"/>
            <a:ext cx="9368904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038226"/>
            <a:ext cx="14714051" cy="828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«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Мартин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Лютер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был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убежден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,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что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христианское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образование</a:t>
            </a:r>
            <a:endParaRPr lang="en-US" sz="3578" dirty="0">
              <a:solidFill>
                <a:srgbClr val="455241"/>
              </a:solidFill>
              <a:latin typeface="Clear Sans Regular"/>
            </a:endParaRP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начинается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молодежного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служения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,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и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он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был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убежден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,</a:t>
            </a: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что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молодежное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служение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начинается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в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доме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.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Еще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до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его</a:t>
            </a:r>
            <a:endParaRPr lang="en-US" sz="3578" dirty="0">
              <a:solidFill>
                <a:srgbClr val="455241"/>
              </a:solidFill>
              <a:latin typeface="Clear Sans Regular"/>
            </a:endParaRP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разрыва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Римом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,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Лютер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писал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: «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Чтобы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церковь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снова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начала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процветать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,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необходимо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начать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наставления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молодежи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»... </a:t>
            </a: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В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"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малом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катехизисе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"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Лютера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,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широко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известного</a:t>
            </a:r>
            <a:endParaRPr lang="en-US" sz="3578" dirty="0">
              <a:solidFill>
                <a:srgbClr val="455241"/>
              </a:solidFill>
              <a:latin typeface="Clear Sans Regular"/>
            </a:endParaRP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как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образовательный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шедевр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,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была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отмечена</a:t>
            </a:r>
            <a:endParaRPr lang="en-US" sz="3578" dirty="0">
              <a:solidFill>
                <a:srgbClr val="455241"/>
              </a:solidFill>
              <a:latin typeface="Clear Sans Regular"/>
            </a:endParaRP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еще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одна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причина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: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Он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настаивал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на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домашнем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обучении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, </a:t>
            </a: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которое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содействовало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ru-RU" sz="3578" dirty="0">
                <a:solidFill>
                  <a:srgbClr val="455241"/>
                </a:solidFill>
                <a:latin typeface="Clear Sans Regular"/>
              </a:rPr>
              <a:t>бы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развитию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семейных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связей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, </a:t>
            </a:r>
            <a:endParaRPr lang="ru-RU" sz="3578" dirty="0">
              <a:solidFill>
                <a:srgbClr val="455241"/>
              </a:solidFill>
              <a:latin typeface="Clear Sans Regular"/>
            </a:endParaRP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а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дети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могли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увидеть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связь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между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религией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endParaRPr lang="ru-RU" sz="3578" dirty="0">
              <a:solidFill>
                <a:srgbClr val="455241"/>
              </a:solidFill>
              <a:latin typeface="Clear Sans Regular"/>
            </a:endParaRP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и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обыденной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жизнью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людей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, </a:t>
            </a:r>
          </a:p>
          <a:p>
            <a:pPr>
              <a:lnSpc>
                <a:spcPts val="5010"/>
              </a:lnSpc>
              <a:spcBef>
                <a:spcPct val="0"/>
              </a:spcBef>
            </a:pP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которые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их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 </a:t>
            </a:r>
            <a:r>
              <a:rPr lang="en-US" sz="3578" dirty="0" err="1">
                <a:solidFill>
                  <a:srgbClr val="455241"/>
                </a:solidFill>
                <a:latin typeface="Clear Sans Regular"/>
              </a:rPr>
              <a:t>любили</a:t>
            </a:r>
            <a:r>
              <a:rPr lang="en-US" sz="3578" dirty="0">
                <a:solidFill>
                  <a:srgbClr val="455241"/>
                </a:solidFill>
                <a:latin typeface="Clear Sans Regular"/>
              </a:rPr>
              <a:t>».</a:t>
            </a:r>
          </a:p>
          <a:p>
            <a:pPr>
              <a:lnSpc>
                <a:spcPts val="5010"/>
              </a:lnSpc>
              <a:spcBef>
                <a:spcPct val="0"/>
              </a:spcBef>
            </a:pPr>
            <a:endParaRPr lang="en-US" sz="3578" dirty="0">
              <a:solidFill>
                <a:srgbClr val="455241"/>
              </a:solidFill>
              <a:latin typeface="Clear Sans Regular"/>
            </a:endParaRPr>
          </a:p>
        </p:txBody>
      </p:sp>
      <p:sp>
        <p:nvSpPr>
          <p:cNvPr id="4" name="AutoShape 4"/>
          <p:cNvSpPr/>
          <p:nvPr/>
        </p:nvSpPr>
        <p:spPr>
          <a:xfrm rot="-10800000">
            <a:off x="1028700" y="1028700"/>
            <a:ext cx="17703269" cy="9525"/>
          </a:xfrm>
          <a:prstGeom prst="rect">
            <a:avLst/>
          </a:prstGeom>
          <a:solidFill>
            <a:srgbClr val="455241"/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5671914" y="9413622"/>
            <a:ext cx="6944171" cy="38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  <a:spcBef>
                <a:spcPct val="0"/>
              </a:spcBef>
            </a:pPr>
            <a:r>
              <a:rPr lang="en-US" sz="2292" spc="91">
                <a:solidFill>
                  <a:srgbClr val="455241"/>
                </a:solidFill>
                <a:latin typeface="Clear Sans Regular"/>
              </a:rPr>
              <a:t>Kenda Creasy Dean. Almost Christian, {111.1/2}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36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614573"/>
            <a:ext cx="1597681" cy="8569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17642" y="500179"/>
            <a:ext cx="7629382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>
                <a:solidFill>
                  <a:srgbClr val="000000"/>
                </a:solidFill>
                <a:latin typeface="Lemon Tuesday"/>
              </a:rPr>
              <a:t>ВЫвод 3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94222" y="2181451"/>
            <a:ext cx="12535311" cy="8600849"/>
            <a:chOff x="0" y="0"/>
            <a:chExt cx="16713748" cy="1146779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"/>
              <a:ext cx="16713748" cy="9925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1"/>
                </a:lnSpc>
              </a:pP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Наконец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ru-RU" sz="3259" dirty="0">
                  <a:solidFill>
                    <a:srgbClr val="000000"/>
                  </a:solidFill>
                  <a:latin typeface="Roboto Bold"/>
                </a:rPr>
                <a:t>молодежи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нужно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постоянство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котор</a:t>
              </a:r>
              <a:r>
                <a:rPr lang="ru-RU" sz="3259" dirty="0" err="1">
                  <a:solidFill>
                    <a:srgbClr val="000000"/>
                  </a:solidFill>
                  <a:latin typeface="Roboto Bold"/>
                </a:rPr>
                <a:t>ое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поможет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им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практиковать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свою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веру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.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Мы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становимся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тем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что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делаем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неоднократно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.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Поколение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Z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не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сможет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сформировать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ru-RU" sz="3259" dirty="0">
                  <a:solidFill>
                    <a:srgbClr val="000000"/>
                  </a:solidFill>
                  <a:latin typeface="Roboto Bold"/>
                </a:rPr>
                <a:t>устойчивое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мировоззрение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если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никогда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не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будет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его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практиковать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.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Мы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должны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помочь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студентам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ru-RU" sz="3259" dirty="0">
                  <a:solidFill>
                    <a:srgbClr val="000000"/>
                  </a:solidFill>
                  <a:latin typeface="Roboto Bold"/>
                </a:rPr>
                <a:t>быть заинтересованными в том,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кем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они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желают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стать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в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будущем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. </a:t>
              </a:r>
            </a:p>
            <a:p>
              <a:pPr>
                <a:lnSpc>
                  <a:spcPts val="3911"/>
                </a:lnSpc>
              </a:pP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Формирование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добродетели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-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это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больше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чем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просто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правильные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поступки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;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речь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идет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том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чтобы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стать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человеком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который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любит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ru-RU" sz="3259" dirty="0">
                  <a:solidFill>
                    <a:srgbClr val="000000"/>
                  </a:solidFill>
                  <a:latin typeface="Roboto Bold"/>
                </a:rPr>
                <a:t>добро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.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Посредством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постоянства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(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цикличности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)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духовных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практик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мы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можем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косвенно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влиять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на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наши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желания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любовь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характер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(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см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.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Евр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. 5:14).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Помимо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работы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Духа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Божьего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нашего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отклика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на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Его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благодать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этот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процесс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требует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времени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целенаправленности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,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честного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разговора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и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 </a:t>
              </a:r>
              <a:r>
                <a:rPr lang="en-US" sz="3259" dirty="0" err="1">
                  <a:solidFill>
                    <a:srgbClr val="000000"/>
                  </a:solidFill>
                  <a:latin typeface="Roboto Bold"/>
                </a:rPr>
                <a:t>наставников</a:t>
              </a:r>
              <a:r>
                <a:rPr lang="en-US" sz="3259" dirty="0">
                  <a:solidFill>
                    <a:srgbClr val="000000"/>
                  </a:solidFill>
                  <a:latin typeface="Roboto Bold"/>
                </a:rPr>
                <a:t>.</a:t>
              </a:r>
            </a:p>
            <a:p>
              <a:pPr>
                <a:lnSpc>
                  <a:spcPts val="3911"/>
                </a:lnSpc>
              </a:pPr>
              <a:endParaRPr lang="en-US" sz="3259" dirty="0">
                <a:solidFill>
                  <a:srgbClr val="000000"/>
                </a:solidFill>
                <a:latin typeface="Robot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622246"/>
              <a:ext cx="16713748" cy="757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F2DB51-42C4-9FD4-67A6-0F6F5D3B3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4793686" cy="86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5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85647" y="503198"/>
            <a:ext cx="10373653" cy="946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1"/>
              </a:lnSpc>
            </a:pP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Сообщество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верующих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необходимо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для</a:t>
            </a:r>
            <a:endParaRPr lang="en-US" sz="3801" dirty="0">
              <a:solidFill>
                <a:srgbClr val="000000"/>
              </a:solidFill>
              <a:latin typeface="Evolventa"/>
            </a:endParaRPr>
          </a:p>
          <a:p>
            <a:pPr marL="0" lvl="0" indent="0" algn="ctr">
              <a:lnSpc>
                <a:spcPts val="5321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mo"/>
              </a:rPr>
              <a:t>духовного</a:t>
            </a:r>
            <a:r>
              <a:rPr lang="en-US" sz="4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mo"/>
              </a:rPr>
              <a:t>роста</a:t>
            </a:r>
            <a:r>
              <a:rPr lang="en-US" sz="4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mo"/>
              </a:rPr>
              <a:t>Лидеры</a:t>
            </a:r>
            <a:r>
              <a:rPr lang="en-US" sz="4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mo"/>
              </a:rPr>
              <a:t>должны</a:t>
            </a:r>
            <a:r>
              <a:rPr lang="en-US" sz="4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помочь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подросткам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молодежи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увидеть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ценность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участия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в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сообществе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верующих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поместной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церкви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.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Церковное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сообщество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предоставляет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подросткам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социальную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среду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в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которой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может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происходить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трансформация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.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Если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молодые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люди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установят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родственные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связи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в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собрании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они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как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взрослые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будут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ценить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роль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церкви</a:t>
            </a:r>
            <a:endParaRPr lang="en-US" sz="3801" dirty="0">
              <a:solidFill>
                <a:srgbClr val="000000"/>
              </a:solidFill>
              <a:latin typeface="Evolventa"/>
            </a:endParaRPr>
          </a:p>
          <a:p>
            <a:pPr marL="0" lvl="0" indent="0" algn="ctr">
              <a:lnSpc>
                <a:spcPts val="5321"/>
              </a:lnSpc>
              <a:spcBef>
                <a:spcPct val="0"/>
              </a:spcBef>
            </a:pP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в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своей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801" dirty="0" err="1">
                <a:solidFill>
                  <a:srgbClr val="000000"/>
                </a:solidFill>
                <a:latin typeface="Evolventa"/>
              </a:rPr>
              <a:t>жизни</a:t>
            </a:r>
            <a:r>
              <a:rPr lang="en-US" sz="3801" dirty="0">
                <a:solidFill>
                  <a:srgbClr val="000000"/>
                </a:solidFill>
                <a:latin typeface="Evolventa"/>
              </a:rPr>
              <a:t>.</a:t>
            </a:r>
          </a:p>
          <a:p>
            <a:pPr marL="0" lvl="0" indent="0" algn="ctr">
              <a:lnSpc>
                <a:spcPts val="5321"/>
              </a:lnSpc>
              <a:spcBef>
                <a:spcPct val="0"/>
              </a:spcBef>
            </a:pPr>
            <a:endParaRPr lang="en-US" sz="3801" dirty="0">
              <a:solidFill>
                <a:srgbClr val="000000"/>
              </a:solidFill>
              <a:latin typeface="Evolventa"/>
            </a:endParaRPr>
          </a:p>
          <a:p>
            <a:pPr marL="0" lvl="0" indent="0" algn="ctr">
              <a:lnSpc>
                <a:spcPts val="5321"/>
              </a:lnSpc>
              <a:spcBef>
                <a:spcPct val="0"/>
              </a:spcBef>
            </a:pPr>
            <a:endParaRPr lang="en-US" sz="3801" dirty="0">
              <a:solidFill>
                <a:srgbClr val="000000"/>
              </a:solidFill>
              <a:latin typeface="Evolventa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93636" y="1999430"/>
            <a:ext cx="5354786" cy="535478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83A3A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60460" y="3639038"/>
            <a:ext cx="4221138" cy="248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29"/>
              </a:lnSpc>
              <a:spcBef>
                <a:spcPct val="0"/>
              </a:spcBef>
            </a:pPr>
            <a:r>
              <a:rPr lang="en-US" sz="4449">
                <a:solidFill>
                  <a:srgbClr val="FFFFFF"/>
                </a:solidFill>
                <a:latin typeface="Evolventa Bold"/>
              </a:rPr>
              <a:t>ИНТЕГРАЦИЯ В ЦЕРКОВНУЮ ЖИЗНЬ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095096" y="-110093"/>
            <a:ext cx="344444" cy="1050718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495" r="461"/>
          <a:stretch>
            <a:fillRect/>
          </a:stretch>
        </p:blipFill>
        <p:spPr>
          <a:xfrm>
            <a:off x="-75919" y="-129072"/>
            <a:ext cx="8189994" cy="1054514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0" y="1104900"/>
            <a:ext cx="8308407" cy="839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5"/>
              </a:lnSpc>
            </a:pP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Один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из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самых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больших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подарков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который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вы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можете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преподнести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поколению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Z –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это</a:t>
            </a:r>
            <a:r>
              <a:rPr lang="ru-RU" sz="4030" spc="40" dirty="0">
                <a:solidFill>
                  <a:srgbClr val="FFFFFF"/>
                </a:solidFill>
                <a:latin typeface="Clear Sans Regular"/>
              </a:rPr>
              <a:t> создать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безопасное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пространство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место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где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они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смогут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задавать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вопросы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и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выражать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сомнения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а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также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обрабатывать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то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,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с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чем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они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взаимодействуют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в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интернет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4030" spc="40" dirty="0" err="1">
                <a:solidFill>
                  <a:srgbClr val="FFFFFF"/>
                </a:solidFill>
                <a:latin typeface="Clear Sans Regular"/>
              </a:rPr>
              <a:t>пространстве</a:t>
            </a:r>
            <a:r>
              <a:rPr lang="en-US" sz="4030" spc="40" dirty="0">
                <a:solidFill>
                  <a:srgbClr val="FFFFFF"/>
                </a:solidFill>
                <a:latin typeface="Clear Sans Regular"/>
              </a:rPr>
              <a:t>.</a:t>
            </a:r>
          </a:p>
          <a:p>
            <a:pPr>
              <a:lnSpc>
                <a:spcPts val="6045"/>
              </a:lnSpc>
            </a:pPr>
            <a:endParaRPr lang="en-US" sz="4030" spc="40" dirty="0">
              <a:solidFill>
                <a:srgbClr val="FFFFFF"/>
              </a:solidFill>
              <a:latin typeface="Clear Sans Regula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46" b="1260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3712" y="598364"/>
            <a:ext cx="10125025" cy="1943053"/>
            <a:chOff x="0" y="0"/>
            <a:chExt cx="13500034" cy="2590737"/>
          </a:xfrm>
        </p:grpSpPr>
        <p:sp>
          <p:nvSpPr>
            <p:cNvPr id="3" name="TextBox 3"/>
            <p:cNvSpPr txBox="1"/>
            <p:nvPr/>
          </p:nvSpPr>
          <p:spPr>
            <a:xfrm>
              <a:off x="396204" y="361950"/>
              <a:ext cx="13103830" cy="1750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2"/>
                </a:lnSpc>
              </a:pPr>
              <a:r>
                <a:rPr lang="en-US" sz="10400">
                  <a:solidFill>
                    <a:srgbClr val="000000"/>
                  </a:solidFill>
                  <a:latin typeface="Hitch Hike"/>
                </a:rPr>
                <a:t>Дезориентированы...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257362"/>
              <a:ext cx="12803917" cy="33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1261" b="3126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5290" y="9492161"/>
            <a:ext cx="18838579" cy="1055637"/>
            <a:chOff x="0" y="0"/>
            <a:chExt cx="25118105" cy="140751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5118105" cy="1407515"/>
            </a:xfrm>
            <a:prstGeom prst="rect">
              <a:avLst/>
            </a:prstGeom>
            <a:solidFill>
              <a:srgbClr val="414754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787804" y="232501"/>
              <a:ext cx="12019211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78265" y="-126725"/>
            <a:ext cx="8209735" cy="10413725"/>
            <a:chOff x="0" y="0"/>
            <a:chExt cx="10946314" cy="13884967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0946314" cy="13884967"/>
            </a:xfrm>
            <a:prstGeom prst="rect">
              <a:avLst/>
            </a:prstGeom>
            <a:solidFill>
              <a:srgbClr val="E3E8F0">
                <a:alpha val="89804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97222" y="817018"/>
              <a:ext cx="9151869" cy="9716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58"/>
                </a:lnSpc>
              </a:pPr>
              <a:r>
                <a:rPr lang="en-US" sz="5965" spc="417">
                  <a:solidFill>
                    <a:srgbClr val="414754"/>
                  </a:solidFill>
                  <a:latin typeface="Rubik Black"/>
                </a:rPr>
                <a:t>«Безумие: делать одно и то же снова и снова и ожидать других результатов».</a:t>
              </a:r>
            </a:p>
            <a:p>
              <a:pPr>
                <a:lnSpc>
                  <a:spcPts val="7158"/>
                </a:lnSpc>
              </a:pPr>
              <a:endParaRPr lang="en-US" sz="5965" spc="417">
                <a:solidFill>
                  <a:srgbClr val="414754"/>
                </a:solidFill>
                <a:latin typeface="Rubik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97222" y="10883083"/>
              <a:ext cx="8513574" cy="722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5"/>
                </a:lnSpc>
              </a:pPr>
              <a:r>
                <a:rPr lang="en-US" sz="3579" spc="357">
                  <a:solidFill>
                    <a:srgbClr val="414754"/>
                  </a:solidFill>
                  <a:latin typeface="Source Sans Pro Bold"/>
                </a:rPr>
                <a:t>АЛЬБЕРТ ЭЙНШТЕЙН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222" y="12531438"/>
              <a:ext cx="8513574" cy="557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7"/>
                </a:lnSpc>
              </a:pPr>
              <a:endParaRPr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897222" y="12017908"/>
              <a:ext cx="2096086" cy="141816"/>
            </a:xfrm>
            <a:prstGeom prst="rect">
              <a:avLst/>
            </a:prstGeom>
            <a:solidFill>
              <a:srgbClr val="8F6858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10000" r="9235"/>
          <a:stretch>
            <a:fillRect/>
          </a:stretch>
        </p:blipFill>
        <p:spPr>
          <a:xfrm>
            <a:off x="0" y="0"/>
            <a:ext cx="1007826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925" b="9925"/>
          <a:stretch>
            <a:fillRect/>
          </a:stretch>
        </p:blipFill>
        <p:spPr>
          <a:xfrm>
            <a:off x="603656" y="600075"/>
            <a:ext cx="17080688" cy="908685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744756" y="1735791"/>
            <a:ext cx="14798488" cy="6815418"/>
          </a:xfrm>
          <a:prstGeom prst="rect">
            <a:avLst/>
          </a:prstGeom>
          <a:solidFill>
            <a:srgbClr val="252827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2570373" y="2736628"/>
            <a:ext cx="12761224" cy="5753002"/>
            <a:chOff x="0" y="0"/>
            <a:chExt cx="17014966" cy="7670670"/>
          </a:xfrm>
        </p:grpSpPr>
        <p:sp>
          <p:nvSpPr>
            <p:cNvPr id="5" name="TextBox 5"/>
            <p:cNvSpPr txBox="1"/>
            <p:nvPr/>
          </p:nvSpPr>
          <p:spPr>
            <a:xfrm>
              <a:off x="0" y="1559231"/>
              <a:ext cx="17014966" cy="5006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89"/>
                </a:lnSpc>
              </a:pPr>
              <a:r>
                <a:rPr lang="en-US" sz="8899" spc="177">
                  <a:solidFill>
                    <a:srgbClr val="F8CF2C"/>
                  </a:solidFill>
                  <a:latin typeface="Russo One Bold"/>
                </a:rPr>
                <a:t>ПЕРЕОСМЫСЛЕНИЕ</a:t>
              </a:r>
            </a:p>
            <a:p>
              <a:pPr algn="ctr">
                <a:lnSpc>
                  <a:spcPts val="6599"/>
                </a:lnSpc>
              </a:pPr>
              <a:endParaRPr lang="en-US" sz="8899" spc="177">
                <a:solidFill>
                  <a:srgbClr val="F8CF2C"/>
                </a:solidFill>
                <a:latin typeface="Russo One Bold"/>
              </a:endParaRPr>
            </a:p>
            <a:p>
              <a:pPr algn="ctr">
                <a:lnSpc>
                  <a:spcPts val="6599"/>
                </a:lnSpc>
              </a:pPr>
              <a:endParaRPr lang="en-US" sz="8899" spc="177">
                <a:solidFill>
                  <a:srgbClr val="F8CF2C"/>
                </a:solidFill>
                <a:latin typeface="Russo One Bold"/>
              </a:endParaRPr>
            </a:p>
            <a:p>
              <a:pPr algn="ctr">
                <a:lnSpc>
                  <a:spcPts val="6599"/>
                </a:lnSpc>
              </a:pPr>
              <a:endParaRPr lang="en-US" sz="8899" spc="177">
                <a:solidFill>
                  <a:srgbClr val="F8CF2C"/>
                </a:solidFill>
                <a:latin typeface="Russo One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7491"/>
              <a:ext cx="14453877" cy="663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67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062310"/>
              <a:ext cx="13135669" cy="613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01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744885" y="1743885"/>
            <a:ext cx="8543115" cy="85431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4016443" y="5967278"/>
            <a:ext cx="4271557" cy="4319722"/>
          </a:xfrm>
          <a:prstGeom prst="rect">
            <a:avLst/>
          </a:prstGeom>
          <a:solidFill>
            <a:srgbClr val="019D97"/>
          </a:solidFill>
        </p:spPr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06075" y="2879065"/>
            <a:ext cx="6272756" cy="6272756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739093"/>
            <a:ext cx="18288000" cy="958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11744918" y="4286026"/>
            <a:ext cx="6851764" cy="3167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749"/>
              </a:lnSpc>
              <a:spcBef>
                <a:spcPct val="0"/>
              </a:spcBef>
            </a:pPr>
            <a:r>
              <a:rPr lang="ru-RU" sz="24999" dirty="0">
                <a:solidFill>
                  <a:srgbClr val="000000"/>
                </a:solidFill>
                <a:latin typeface="Clear Sans Bold"/>
              </a:rPr>
              <a:t> </a:t>
            </a:r>
            <a:endParaRPr lang="en-US" sz="24999" dirty="0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9025" y="3777741"/>
            <a:ext cx="12408115" cy="455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8"/>
              </a:lnSpc>
              <a:spcBef>
                <a:spcPct val="0"/>
              </a:spcBef>
            </a:pPr>
            <a:r>
              <a:rPr lang="ru-RU" sz="7199" dirty="0">
                <a:solidFill>
                  <a:srgbClr val="000000"/>
                </a:solidFill>
                <a:latin typeface="Clear Sans Bold"/>
              </a:rPr>
              <a:t>Хорошие отношения с молодежью – </a:t>
            </a:r>
          </a:p>
          <a:p>
            <a:pPr marL="0" lvl="0" indent="0" algn="l">
              <a:lnSpc>
                <a:spcPts val="7128"/>
              </a:lnSpc>
              <a:spcBef>
                <a:spcPct val="0"/>
              </a:spcBef>
            </a:pPr>
            <a:r>
              <a:rPr lang="ru-RU" sz="7199" dirty="0">
                <a:solidFill>
                  <a:srgbClr val="000000"/>
                </a:solidFill>
                <a:latin typeface="Clear Sans Bold"/>
              </a:rPr>
              <a:t>это свидетельство о хорошо подготовленной почве для сеяния! </a:t>
            </a:r>
            <a:endParaRPr lang="en-US" sz="7199" dirty="0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DCC18B2-BE1E-CD8E-70B9-F3A69DB43DBE}"/>
              </a:ext>
            </a:extLst>
          </p:cNvPr>
          <p:cNvSpPr txBox="1"/>
          <p:nvPr/>
        </p:nvSpPr>
        <p:spPr>
          <a:xfrm>
            <a:off x="13374220" y="5921351"/>
            <a:ext cx="1136465" cy="2532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128"/>
              </a:lnSpc>
              <a:spcBef>
                <a:spcPct val="0"/>
              </a:spcBef>
            </a:pPr>
            <a:r>
              <a:rPr lang="ru-RU" sz="30000" dirty="0">
                <a:solidFill>
                  <a:srgbClr val="000000"/>
                </a:solidFill>
                <a:latin typeface="Clear Sans Bold"/>
              </a:rPr>
              <a:t> ! </a:t>
            </a:r>
            <a:endParaRPr lang="en-US" sz="30000" dirty="0">
              <a:solidFill>
                <a:srgbClr val="000000"/>
              </a:solidFill>
              <a:latin typeface="Clear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976543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317E1A9F-4ACA-C910-9907-752E08D97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65"/>
          <a:stretch/>
        </p:blipFill>
        <p:spPr bwMode="auto">
          <a:xfrm>
            <a:off x="7924800" y="5143500"/>
            <a:ext cx="11136780" cy="5761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CBFDCADD-2949-F4DE-BDF5-B564649B8F19}"/>
              </a:ext>
            </a:extLst>
          </p:cNvPr>
          <p:cNvSpPr txBox="1"/>
          <p:nvPr/>
        </p:nvSpPr>
        <p:spPr>
          <a:xfrm>
            <a:off x="533400" y="2247900"/>
            <a:ext cx="12408115" cy="455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8"/>
              </a:lnSpc>
              <a:spcBef>
                <a:spcPct val="0"/>
              </a:spcBef>
            </a:pPr>
            <a:r>
              <a:rPr lang="ru-RU" sz="7199" dirty="0">
                <a:solidFill>
                  <a:srgbClr val="000000"/>
                </a:solidFill>
                <a:latin typeface="Clear Sans Bold"/>
              </a:rPr>
              <a:t>Проект </a:t>
            </a:r>
          </a:p>
          <a:p>
            <a:pPr marL="0" lvl="0" indent="0" algn="l">
              <a:lnSpc>
                <a:spcPts val="7128"/>
              </a:lnSpc>
              <a:spcBef>
                <a:spcPct val="0"/>
              </a:spcBef>
            </a:pPr>
            <a:r>
              <a:rPr lang="ru-RU" sz="7199" dirty="0">
                <a:solidFill>
                  <a:srgbClr val="000000"/>
                </a:solidFill>
                <a:latin typeface="Clear Sans Bold"/>
              </a:rPr>
              <a:t>«Голос молодежи» - это поддержка </a:t>
            </a:r>
          </a:p>
          <a:p>
            <a:pPr marL="0" lvl="0" indent="0" algn="l">
              <a:lnSpc>
                <a:spcPts val="7128"/>
              </a:lnSpc>
              <a:spcBef>
                <a:spcPct val="0"/>
              </a:spcBef>
            </a:pPr>
            <a:r>
              <a:rPr lang="ru-RU" sz="7199" dirty="0">
                <a:solidFill>
                  <a:srgbClr val="000000"/>
                </a:solidFill>
                <a:latin typeface="Clear Sans Bold"/>
              </a:rPr>
              <a:t>различных программ для подготовки почвы.   </a:t>
            </a:r>
            <a:endParaRPr lang="en-US" sz="7199" dirty="0">
              <a:solidFill>
                <a:srgbClr val="000000"/>
              </a:solidFill>
              <a:latin typeface="Clear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884505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925" b="9925"/>
          <a:stretch>
            <a:fillRect/>
          </a:stretch>
        </p:blipFill>
        <p:spPr>
          <a:xfrm>
            <a:off x="603656" y="600075"/>
            <a:ext cx="17080688" cy="908685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744756" y="1735791"/>
            <a:ext cx="14798488" cy="6815418"/>
          </a:xfrm>
          <a:prstGeom prst="rect">
            <a:avLst/>
          </a:prstGeom>
          <a:solidFill>
            <a:srgbClr val="252827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2570373" y="2723510"/>
            <a:ext cx="12761224" cy="7581665"/>
            <a:chOff x="0" y="-17491"/>
            <a:chExt cx="17014966" cy="10108888"/>
          </a:xfrm>
        </p:grpSpPr>
        <p:sp>
          <p:nvSpPr>
            <p:cNvPr id="5" name="TextBox 5"/>
            <p:cNvSpPr txBox="1"/>
            <p:nvPr/>
          </p:nvSpPr>
          <p:spPr>
            <a:xfrm>
              <a:off x="0" y="1559231"/>
              <a:ext cx="17014966" cy="8532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89"/>
                </a:lnSpc>
              </a:pPr>
              <a:r>
                <a:rPr lang="ru-RU" sz="8899" spc="177" dirty="0">
                  <a:solidFill>
                    <a:srgbClr val="F8CF2C"/>
                  </a:solidFill>
                  <a:latin typeface="Russo One Bold"/>
                </a:rPr>
                <a:t>СОЦИАЛЬНОЕ СЛУЖЕНИЕ – подготовка территории</a:t>
              </a:r>
              <a:endParaRPr lang="en-US" sz="8899" spc="177" dirty="0">
                <a:solidFill>
                  <a:srgbClr val="F8CF2C"/>
                </a:solidFill>
                <a:latin typeface="Russo One Bold"/>
              </a:endParaRPr>
            </a:p>
            <a:p>
              <a:pPr algn="ctr">
                <a:lnSpc>
                  <a:spcPts val="6599"/>
                </a:lnSpc>
              </a:pPr>
              <a:endParaRPr lang="en-US" sz="8899" spc="177" dirty="0">
                <a:solidFill>
                  <a:srgbClr val="F8CF2C"/>
                </a:solidFill>
                <a:latin typeface="Russo One Bold"/>
              </a:endParaRPr>
            </a:p>
            <a:p>
              <a:pPr algn="ctr">
                <a:lnSpc>
                  <a:spcPts val="6599"/>
                </a:lnSpc>
              </a:pPr>
              <a:endParaRPr lang="en-US" sz="8899" spc="177" dirty="0">
                <a:solidFill>
                  <a:srgbClr val="F8CF2C"/>
                </a:solidFill>
                <a:latin typeface="Russo One Bold"/>
              </a:endParaRPr>
            </a:p>
            <a:p>
              <a:pPr algn="ctr">
                <a:lnSpc>
                  <a:spcPts val="6599"/>
                </a:lnSpc>
              </a:pPr>
              <a:endParaRPr lang="en-US" sz="8899" spc="177" dirty="0">
                <a:solidFill>
                  <a:srgbClr val="F8CF2C"/>
                </a:solidFill>
                <a:latin typeface="Russo One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7491"/>
              <a:ext cx="14453877" cy="663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67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062310"/>
              <a:ext cx="13135669" cy="613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01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3467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85E292-9755-95DB-6F4C-C40877105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"/>
            <a:ext cx="60198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96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овременные мировые мегаполисы: эволюционный рост и экономическое развитие">
            <a:extLst>
              <a:ext uri="{FF2B5EF4-FFF2-40B4-BE49-F238E27FC236}">
                <a16:creationId xmlns:a16="http://schemas.microsoft.com/office/drawing/2014/main" id="{1B6332E1-0624-26A7-EBEA-9AB5069B2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90700"/>
            <a:ext cx="922326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C5F748-E96E-E59A-BA7F-EBF52BEEA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4457700"/>
            <a:ext cx="5080000" cy="5080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E165A8F5-ACAA-F63A-ADB0-BE2287FE3725}"/>
              </a:ext>
            </a:extLst>
          </p:cNvPr>
          <p:cNvSpPr txBox="1"/>
          <p:nvPr/>
        </p:nvSpPr>
        <p:spPr>
          <a:xfrm>
            <a:off x="11506200" y="1181100"/>
            <a:ext cx="12408115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8"/>
              </a:lnSpc>
              <a:spcBef>
                <a:spcPct val="0"/>
              </a:spcBef>
            </a:pPr>
            <a:r>
              <a:rPr lang="ru-RU" sz="7199" dirty="0">
                <a:solidFill>
                  <a:srgbClr val="000000"/>
                </a:solidFill>
                <a:latin typeface="Clear Sans Bold"/>
              </a:rPr>
              <a:t>Евангелие </a:t>
            </a:r>
          </a:p>
          <a:p>
            <a:pPr marL="0" lvl="0" indent="0" algn="l">
              <a:lnSpc>
                <a:spcPts val="7128"/>
              </a:lnSpc>
              <a:spcBef>
                <a:spcPct val="0"/>
              </a:spcBef>
            </a:pPr>
            <a:r>
              <a:rPr lang="ru-RU" sz="7199" dirty="0">
                <a:solidFill>
                  <a:srgbClr val="000000"/>
                </a:solidFill>
                <a:latin typeface="Clear Sans Bold"/>
              </a:rPr>
              <a:t>на улице</a:t>
            </a:r>
            <a:endParaRPr lang="en-US" sz="7199" dirty="0">
              <a:solidFill>
                <a:srgbClr val="000000"/>
              </a:solidFill>
              <a:latin typeface="Clear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78037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FC6343-645B-B626-0BED-C8978FF90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79500"/>
            <a:ext cx="6096000" cy="81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6D2744-5A22-7C74-59E8-9A58BB230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2" y="3314700"/>
            <a:ext cx="4724400" cy="4724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7D1F2B-E758-223E-632B-39E366688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4" y="4229100"/>
            <a:ext cx="4063996" cy="5728981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B18F8BBE-D222-4C70-F6E7-D85C126E7005}"/>
              </a:ext>
            </a:extLst>
          </p:cNvPr>
          <p:cNvSpPr txBox="1"/>
          <p:nvPr/>
        </p:nvSpPr>
        <p:spPr>
          <a:xfrm>
            <a:off x="8382000" y="1491741"/>
            <a:ext cx="1240811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8"/>
              </a:lnSpc>
              <a:spcBef>
                <a:spcPct val="0"/>
              </a:spcBef>
            </a:pPr>
            <a:r>
              <a:rPr lang="ru-RU" sz="7199" dirty="0">
                <a:solidFill>
                  <a:srgbClr val="000000"/>
                </a:solidFill>
                <a:latin typeface="Clear Sans Bold"/>
              </a:rPr>
              <a:t>Молодежные кафе</a:t>
            </a:r>
            <a:endParaRPr lang="en-US" sz="7199" dirty="0">
              <a:solidFill>
                <a:srgbClr val="000000"/>
              </a:solidFill>
              <a:latin typeface="Clear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685091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7F5F9-7A60-938C-E9BC-A9028C2A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Дружеский Евангелизм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10535F-3181-24CA-845A-EB3EB7037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5925800" cy="7658100"/>
          </a:xfrm>
        </p:spPr>
        <p:txBody>
          <a:bodyPr>
            <a:noAutofit/>
          </a:bodyPr>
          <a:lstStyle/>
          <a:p>
            <a:r>
              <a:rPr lang="ru-RU" sz="4800" dirty="0">
                <a:effectLst/>
                <a:latin typeface="Tahoma" panose="020B0604030504040204" pitchFamily="34" charset="0"/>
              </a:rPr>
              <a:t>Каждое общественное мероприятие, проводимое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группои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молодёжи</a:t>
            </a:r>
            <a:r>
              <a:rPr lang="ru-RU" sz="4800" dirty="0">
                <a:effectLst/>
                <a:latin typeface="Tahoma" panose="020B0604030504040204" pitchFamily="34" charset="0"/>
              </a:rPr>
              <a:t>, – это возможность благовествовать. Многие из этих программ не имеют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явнои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евангельскои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направленности, но если вы предложите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своеи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молодёжи</a:t>
            </a:r>
            <a:r>
              <a:rPr lang="ru-RU" sz="4800" dirty="0">
                <a:effectLst/>
                <a:latin typeface="Tahoma" panose="020B0604030504040204" pitchFamily="34" charset="0"/>
              </a:rPr>
              <a:t> пригласить неверующих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друзеи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присоединиться к вам, эти, не знающие Бога, молодые люди познакомятся со сверстниками-христианами, подружатся с ними и будут намного более восприимчивы к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нашеи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вести, когда появится явная возможность для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благовестия</a:t>
            </a:r>
            <a:r>
              <a:rPr lang="ru-RU" sz="4800" dirty="0">
                <a:effectLst/>
                <a:latin typeface="Tahoma" panose="020B0604030504040204" pitchFamily="34" charset="0"/>
              </a:rPr>
              <a:t>. </a:t>
            </a:r>
            <a:endParaRPr lang="ru-RU" sz="4800" dirty="0"/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085544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EDC54-7D98-4A0B-0AC6-B12F750B4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Волонтеры в обществе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C0063-A106-A7D6-579A-DDFAA02BF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078200" cy="73533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6000" dirty="0"/>
          </a:p>
          <a:p>
            <a:r>
              <a:rPr lang="ru-RU" sz="6000" dirty="0" err="1">
                <a:latin typeface="Tahoma" panose="020B0604030504040204" pitchFamily="34" charset="0"/>
              </a:rPr>
              <a:t>Волонтёры-добровольцы</a:t>
            </a:r>
            <a:r>
              <a:rPr lang="ru-RU" sz="6000" dirty="0">
                <a:latin typeface="Tahoma" panose="020B0604030504040204" pitchFamily="34" charset="0"/>
              </a:rPr>
              <a:t> – основа любого общества. Не </a:t>
            </a:r>
            <a:r>
              <a:rPr lang="ru-RU" sz="6000" dirty="0" err="1">
                <a:latin typeface="Tahoma" panose="020B0604030504040204" pitchFamily="34" charset="0"/>
              </a:rPr>
              <a:t>бойтесь</a:t>
            </a:r>
            <a:r>
              <a:rPr lang="ru-RU" sz="6000" dirty="0">
                <a:latin typeface="Tahoma" panose="020B0604030504040204" pitchFamily="34" charset="0"/>
              </a:rPr>
              <a:t> </a:t>
            </a:r>
            <a:r>
              <a:rPr lang="ru-RU" sz="6000" dirty="0" err="1">
                <a:latin typeface="Tahoma" panose="020B0604030504040204" pitchFamily="34" charset="0"/>
              </a:rPr>
              <a:t>задействовать</a:t>
            </a:r>
            <a:r>
              <a:rPr lang="ru-RU" sz="6000" dirty="0">
                <a:latin typeface="Tahoma" panose="020B0604030504040204" pitchFamily="34" charset="0"/>
              </a:rPr>
              <a:t> свою </a:t>
            </a:r>
            <a:r>
              <a:rPr lang="ru-RU" sz="6000" dirty="0" err="1">
                <a:latin typeface="Tahoma" panose="020B0604030504040204" pitchFamily="34" charset="0"/>
              </a:rPr>
              <a:t>молодёжь</a:t>
            </a:r>
            <a:r>
              <a:rPr lang="ru-RU" sz="6000" dirty="0">
                <a:latin typeface="Tahoma" panose="020B0604030504040204" pitchFamily="34" charset="0"/>
              </a:rPr>
              <a:t> для работы вне </a:t>
            </a:r>
            <a:r>
              <a:rPr lang="ru-RU" sz="6000" dirty="0" err="1">
                <a:latin typeface="Tahoma" panose="020B0604030504040204" pitchFamily="34" charset="0"/>
              </a:rPr>
              <a:t>церковнои</a:t>
            </a:r>
            <a:r>
              <a:rPr lang="ru-RU" sz="6000" dirty="0">
                <a:latin typeface="Tahoma" panose="020B0604030504040204" pitchFamily="34" charset="0"/>
              </a:rPr>
              <a:t>̆ среды вместе с другими конфессиями и общественными организациями вашего </a:t>
            </a:r>
            <a:r>
              <a:rPr lang="ru-RU" sz="6000" dirty="0" err="1">
                <a:latin typeface="Tahoma" panose="020B0604030504040204" pitchFamily="34" charset="0"/>
              </a:rPr>
              <a:t>района</a:t>
            </a:r>
            <a:r>
              <a:rPr lang="ru-RU" sz="6000" dirty="0">
                <a:latin typeface="Tahoma" panose="020B0604030504040204" pitchFamily="34" charset="0"/>
              </a:rPr>
              <a:t>. </a:t>
            </a:r>
            <a:endParaRPr lang="ru-RU" sz="6000" dirty="0"/>
          </a:p>
          <a:p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36978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A4EB9-C7A4-5841-E8B5-E5CCF32F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Супермиссия</a:t>
            </a:r>
            <a:r>
              <a:rPr lang="ru-RU" dirty="0"/>
              <a:t> / влияние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7AE8DC-136A-8DB4-8CC5-8263765E3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383000" cy="78867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ahoma" panose="020B0604030504040204" pitchFamily="34" charset="0"/>
              </a:rPr>
              <a:t>П</a:t>
            </a:r>
            <a:r>
              <a:rPr lang="ru-RU" sz="4000" dirty="0">
                <a:effectLst/>
                <a:latin typeface="Tahoma" panose="020B0604030504040204" pitchFamily="34" charset="0"/>
              </a:rPr>
              <a:t>о всему миру адвентистская </a:t>
            </a:r>
            <a:r>
              <a:rPr lang="ru-RU" sz="4000" dirty="0" err="1">
                <a:effectLst/>
                <a:latin typeface="Tahoma" panose="020B0604030504040204" pitchFamily="34" charset="0"/>
              </a:rPr>
              <a:t>молодёжь</a:t>
            </a:r>
            <a:r>
              <a:rPr lang="ru-RU" sz="4000" dirty="0">
                <a:effectLst/>
                <a:latin typeface="Tahoma" panose="020B0604030504040204" pitchFamily="34" charset="0"/>
              </a:rPr>
              <a:t> с готовностью выбирает один из городов или </a:t>
            </a:r>
            <a:r>
              <a:rPr lang="ru-RU" sz="4000" dirty="0" err="1">
                <a:effectLst/>
                <a:latin typeface="Tahoma" panose="020B0604030504040204" pitchFamily="34" charset="0"/>
              </a:rPr>
              <a:t>районов</a:t>
            </a:r>
            <a:r>
              <a:rPr lang="ru-RU" sz="4000" dirty="0">
                <a:effectLst/>
                <a:latin typeface="Tahoma" panose="020B0604030504040204" pitchFamily="34" charset="0"/>
              </a:rPr>
              <a:t> и проводит в нем разные проекты в течение небольшого промежутка времени. </a:t>
            </a:r>
            <a:r>
              <a:rPr lang="ru-RU" sz="4000" dirty="0" err="1">
                <a:latin typeface="Tahoma" panose="020B0604030504040204" pitchFamily="34" charset="0"/>
              </a:rPr>
              <a:t>П</a:t>
            </a:r>
            <a:r>
              <a:rPr lang="ru-RU" sz="4000" dirty="0" err="1">
                <a:effectLst/>
                <a:latin typeface="Tahoma" panose="020B0604030504040204" pitchFamily="34" charset="0"/>
              </a:rPr>
              <a:t>одобныи</a:t>
            </a:r>
            <a:r>
              <a:rPr lang="ru-RU" sz="4000" dirty="0">
                <a:effectLst/>
                <a:latin typeface="Tahoma" panose="020B0604030504040204" pitchFamily="34" charset="0"/>
              </a:rPr>
              <a:t>̆ проект позволяет молодым людям принять участие в таких мероприятиях, как раздача еды бездомным, помощь бездомным детям, уборка улиц, сдача </a:t>
            </a:r>
            <a:r>
              <a:rPr lang="ru-RU" sz="4000" dirty="0" err="1">
                <a:effectLst/>
                <a:latin typeface="Tahoma" panose="020B0604030504040204" pitchFamily="34" charset="0"/>
              </a:rPr>
              <a:t>донорскои</a:t>
            </a:r>
            <a:r>
              <a:rPr lang="ru-RU" sz="4000" dirty="0">
                <a:effectLst/>
                <a:latin typeface="Tahoma" panose="020B0604030504040204" pitchFamily="34" charset="0"/>
              </a:rPr>
              <a:t>̆ крови, пение или разыгрывание </a:t>
            </a:r>
            <a:r>
              <a:rPr lang="ru-RU" sz="4000" dirty="0" err="1">
                <a:effectLst/>
                <a:latin typeface="Tahoma" panose="020B0604030504040204" pitchFamily="34" charset="0"/>
              </a:rPr>
              <a:t>спектаклеи</a:t>
            </a:r>
            <a:r>
              <a:rPr lang="ru-RU" sz="4000" dirty="0">
                <a:effectLst/>
                <a:latin typeface="Tahoma" panose="020B0604030504040204" pitchFamily="34" charset="0"/>
              </a:rPr>
              <a:t>̆ на улицах, а также проведение евангельских встреч. </a:t>
            </a:r>
          </a:p>
          <a:p>
            <a:r>
              <a:rPr lang="ru-RU" sz="4000" dirty="0">
                <a:latin typeface="Tahoma" panose="020B0604030504040204" pitchFamily="34" charset="0"/>
              </a:rPr>
              <a:t>Важно чтобы молодежь составила план целенаправленного служения на протяжении определенного периода. 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946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EB28F-85E7-1EF2-5E10-E14A051B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6611600" cy="1325562"/>
          </a:xfrm>
        </p:spPr>
        <p:txBody>
          <a:bodyPr>
            <a:normAutofit/>
          </a:bodyPr>
          <a:lstStyle/>
          <a:p>
            <a:r>
              <a:rPr lang="ru-RU" dirty="0"/>
              <a:t>Краткосрочные миссионерские проекты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F5887-5666-1B39-E29E-4F9E59FF7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916400" cy="803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effectLst/>
                <a:latin typeface="Tahoma" panose="020B0604030504040204" pitchFamily="34" charset="0"/>
              </a:rPr>
              <a:t>Эти проекты являются, вероятно, единственным наиболее мощным инструментом,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которыи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даёт</a:t>
            </a:r>
            <a:r>
              <a:rPr lang="ru-RU" sz="4800" dirty="0">
                <a:effectLst/>
                <a:latin typeface="Tahoma" panose="020B0604030504040204" pitchFamily="34" charset="0"/>
              </a:rPr>
              <a:t> молодым людям понимание идеи служения и изменяет их видение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собственнои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духовнои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жизни и нужд мира.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Каждыи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год тысячи молодых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людеи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Церкви АСД отправляются в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какои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̆-либо регион, обычно за пределами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своеи</a:t>
            </a:r>
            <a:r>
              <a:rPr lang="ru-RU" sz="4800" dirty="0">
                <a:effectLst/>
                <a:latin typeface="Tahoma" panose="020B0604030504040204" pitchFamily="34" charset="0"/>
              </a:rPr>
              <a:t>̆ страны, где могут в течение недели или двух работать в одном из проектов служения. Эти проекты включают в себя строительство, ремонтные работы, или </a:t>
            </a:r>
            <a:r>
              <a:rPr lang="ru-RU" sz="4800" dirty="0" err="1">
                <a:effectLst/>
                <a:latin typeface="Tahoma" panose="020B0604030504040204" pitchFamily="34" charset="0"/>
              </a:rPr>
              <a:t>благовестие</a:t>
            </a:r>
            <a:r>
              <a:rPr lang="ru-RU" sz="4800" dirty="0">
                <a:effectLst/>
                <a:latin typeface="Tahoma" panose="020B0604030504040204" pitchFamily="34" charset="0"/>
              </a:rPr>
              <a:t>. </a:t>
            </a:r>
            <a:endParaRPr lang="ru-RU" sz="4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28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1385E-E0CE-CAEF-DE6E-9FF7C665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dirty="0">
                <a:latin typeface="AdverGothic"/>
              </a:rPr>
              <a:t>Проект 112 / «ШТОРМ»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FA1B4-4D1C-609C-0386-5DB015DF9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764000" cy="803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Tahoma" panose="020B0604030504040204" pitchFamily="34" charset="0"/>
              </a:rPr>
              <a:t>Проект  предлагает </a:t>
            </a:r>
            <a:r>
              <a:rPr lang="ru-RU" sz="5400" dirty="0" err="1">
                <a:latin typeface="Tahoma" panose="020B0604030504040204" pitchFamily="34" charset="0"/>
              </a:rPr>
              <a:t>весёлыи</a:t>
            </a:r>
            <a:r>
              <a:rPr lang="ru-RU" sz="5400" dirty="0">
                <a:latin typeface="Tahoma" panose="020B0604030504040204" pitchFamily="34" charset="0"/>
              </a:rPr>
              <a:t>̆ и </a:t>
            </a:r>
            <a:r>
              <a:rPr lang="ru-RU" sz="5400" dirty="0" err="1">
                <a:latin typeface="Tahoma" panose="020B0604030504040204" pitchFamily="34" charset="0"/>
              </a:rPr>
              <a:t>заразительныи</a:t>
            </a:r>
            <a:r>
              <a:rPr lang="ru-RU" sz="5400" dirty="0">
                <a:latin typeface="Tahoma" panose="020B0604030504040204" pitchFamily="34" charset="0"/>
              </a:rPr>
              <a:t>̆ способ оказать реальное влияние на общество. Группы </a:t>
            </a:r>
            <a:r>
              <a:rPr lang="ru-RU" sz="5400" dirty="0" err="1">
                <a:latin typeface="Tahoma" panose="020B0604030504040204" pitchFamily="34" charset="0"/>
              </a:rPr>
              <a:t>молодёжи</a:t>
            </a:r>
            <a:r>
              <a:rPr lang="ru-RU" sz="5400" dirty="0">
                <a:latin typeface="Tahoma" panose="020B0604030504040204" pitchFamily="34" charset="0"/>
              </a:rPr>
              <a:t> останавливаются в </a:t>
            </a:r>
            <a:r>
              <a:rPr lang="ru-RU" sz="5400" dirty="0" err="1">
                <a:latin typeface="Tahoma" panose="020B0604030504040204" pitchFamily="34" charset="0"/>
              </a:rPr>
              <a:t>сельскои</a:t>
            </a:r>
            <a:r>
              <a:rPr lang="ru-RU" sz="5400" dirty="0">
                <a:latin typeface="Tahoma" panose="020B0604030504040204" pitchFamily="34" charset="0"/>
              </a:rPr>
              <a:t>̆ местности на неделю и несут служение всеми доступными им путями, обычно служа детям и пожилым. Многие из молодых </a:t>
            </a:r>
            <a:r>
              <a:rPr lang="ru-RU" sz="5400" dirty="0" err="1">
                <a:latin typeface="Tahoma" panose="020B0604030504040204" pitchFamily="34" charset="0"/>
              </a:rPr>
              <a:t>людеи</a:t>
            </a:r>
            <a:r>
              <a:rPr lang="ru-RU" sz="5400" dirty="0">
                <a:latin typeface="Tahoma" panose="020B0604030504040204" pitchFamily="34" charset="0"/>
              </a:rPr>
              <a:t>̆ обрели Христа именно в таких поездках. </a:t>
            </a:r>
            <a:endParaRPr lang="ru-RU" sz="5400" dirty="0"/>
          </a:p>
          <a:p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1922139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C83E5-BFF4-456D-C4B2-E88D94F2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5544800" cy="1744662"/>
          </a:xfrm>
        </p:spPr>
        <p:txBody>
          <a:bodyPr>
            <a:normAutofit/>
          </a:bodyPr>
          <a:lstStyle/>
          <a:p>
            <a:r>
              <a:rPr lang="ru-RU" sz="6600" dirty="0">
                <a:latin typeface="AdverGothic"/>
              </a:rPr>
              <a:t>Основные потребности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EE3FDF-B6DE-2151-7E7F-25D0945F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992600" cy="8191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5400" dirty="0"/>
          </a:p>
          <a:p>
            <a:r>
              <a:rPr lang="ru-RU" sz="5400" dirty="0">
                <a:latin typeface="Tahoma" panose="020B0604030504040204" pitchFamily="34" charset="0"/>
              </a:rPr>
              <a:t>Этот проект включает в себя раздачу еды, обычно бездомным детям, пациентам больниц и </a:t>
            </a:r>
            <a:r>
              <a:rPr lang="ru-RU" sz="5400" dirty="0" err="1">
                <a:latin typeface="Tahoma" panose="020B0604030504040204" pitchFamily="34" charset="0"/>
              </a:rPr>
              <a:t>заключённым</a:t>
            </a:r>
            <a:r>
              <a:rPr lang="ru-RU" sz="5400" dirty="0">
                <a:latin typeface="Tahoma" panose="020B0604030504040204" pitchFamily="34" charset="0"/>
              </a:rPr>
              <a:t>, а также уборку территории, главным образом на рынках, по обочинам дорог и в общественных парках. </a:t>
            </a:r>
            <a:endParaRPr lang="ru-RU" sz="5400" dirty="0"/>
          </a:p>
          <a:p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6500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4"/>
          <p:cNvSpPr txBox="1">
            <a:spLocks noGrp="1"/>
          </p:cNvSpPr>
          <p:nvPr>
            <p:ph type="sldNum" idx="12"/>
          </p:nvPr>
        </p:nvSpPr>
        <p:spPr>
          <a:xfrm>
            <a:off x="8674200" y="9503250"/>
            <a:ext cx="939600" cy="7830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48</a:t>
            </a:fld>
            <a:endParaRPr/>
          </a:p>
        </p:txBody>
      </p:sp>
      <p:grpSp>
        <p:nvGrpSpPr>
          <p:cNvPr id="412" name="Google Shape;412;p34"/>
          <p:cNvGrpSpPr/>
          <p:nvPr/>
        </p:nvGrpSpPr>
        <p:grpSpPr>
          <a:xfrm>
            <a:off x="1463153" y="369388"/>
            <a:ext cx="15502824" cy="9369524"/>
            <a:chOff x="1177450" y="241631"/>
            <a:chExt cx="6173152" cy="3616776"/>
          </a:xfrm>
        </p:grpSpPr>
        <p:sp>
          <p:nvSpPr>
            <p:cNvPr id="413" name="Google Shape;413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9C5A6F-C815-303B-B9E1-0A396A5DDFC0}"/>
              </a:ext>
            </a:extLst>
          </p:cNvPr>
          <p:cNvSpPr txBox="1"/>
          <p:nvPr/>
        </p:nvSpPr>
        <p:spPr>
          <a:xfrm>
            <a:off x="838200" y="967251"/>
            <a:ext cx="16125385" cy="6249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1" dirty="0">
                <a:solidFill>
                  <a:srgbClr val="FF0000"/>
                </a:solidFill>
                <a:latin typeface="Helvetica Neue" panose="02000503000000020004" pitchFamily="2" charset="0"/>
              </a:rPr>
              <a:t> Проекты </a:t>
            </a:r>
          </a:p>
          <a:p>
            <a:pPr marL="1028675" indent="-1028675" algn="ctr">
              <a:buAutoNum type="arabicPeriod"/>
            </a:pPr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Анти-курение</a:t>
            </a:r>
          </a:p>
          <a:p>
            <a:pPr marL="1028675" indent="-1028675" algn="ctr">
              <a:buAutoNum type="arabicPeriod"/>
            </a:pPr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Одежда и пища нуждающимся </a:t>
            </a:r>
          </a:p>
          <a:p>
            <a:pPr algn="ctr"/>
            <a:endParaRPr lang="ru-RU" sz="4001" dirty="0">
              <a:solidFill>
                <a:srgbClr val="002060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ru-RU" sz="4001" b="1" dirty="0">
                <a:solidFill>
                  <a:srgbClr val="C00000"/>
                </a:solidFill>
                <a:latin typeface="Helvetica Neue" panose="02000503000000020004" pitchFamily="2" charset="0"/>
              </a:rPr>
              <a:t>Новые успешные программы отвечают не только на физические потребности, но и эмоциональные</a:t>
            </a:r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: </a:t>
            </a:r>
          </a:p>
          <a:p>
            <a:pPr marL="1028675" indent="-1028675" algn="ctr">
              <a:buAutoNum type="arabicPeriod"/>
            </a:pPr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Помощь найти работу </a:t>
            </a:r>
          </a:p>
          <a:p>
            <a:pPr marL="1028675" indent="-1028675" algn="ctr">
              <a:buAutoNum type="arabicPeriod"/>
            </a:pPr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Помощь матерям </a:t>
            </a:r>
          </a:p>
          <a:p>
            <a:pPr marL="1028675" indent="-1028675" algn="ctr">
              <a:buAutoNum type="arabicPeriod"/>
            </a:pPr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Помощь иммигрантам </a:t>
            </a:r>
          </a:p>
          <a:p>
            <a:pPr marL="1028675" indent="-1028675" algn="ctr">
              <a:buAutoNum type="arabicPeriod"/>
            </a:pPr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Консультации  </a:t>
            </a:r>
            <a:endParaRPr lang="ru-RU" sz="400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232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1E8E962-A825-F481-FC40-3FEBA13B07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49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839C8-3D9D-70B9-9684-0F06D98EE107}"/>
              </a:ext>
            </a:extLst>
          </p:cNvPr>
          <p:cNvSpPr txBox="1"/>
          <p:nvPr/>
        </p:nvSpPr>
        <p:spPr>
          <a:xfrm>
            <a:off x="1753267" y="1092341"/>
            <a:ext cx="15148193" cy="6372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401" dirty="0">
                <a:solidFill>
                  <a:srgbClr val="FF0000"/>
                </a:solidFill>
                <a:latin typeface="Helvetica Neue" panose="02000503000000020004" pitchFamily="2" charset="0"/>
              </a:rPr>
              <a:t>СПОРТ Проекты </a:t>
            </a:r>
          </a:p>
          <a:p>
            <a:pPr algn="ctr"/>
            <a:r>
              <a:rPr lang="ru-RU" sz="6401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</a:p>
          <a:p>
            <a:pPr algn="ctr"/>
            <a:r>
              <a:rPr lang="ru-RU" sz="4001" b="1" u="sng" dirty="0">
                <a:solidFill>
                  <a:srgbClr val="C00000"/>
                </a:solidFill>
                <a:latin typeface="Helvetica Neue" panose="02000503000000020004" pitchFamily="2" charset="0"/>
              </a:rPr>
              <a:t>Сегодня самое развивающееся служение в мире. </a:t>
            </a:r>
          </a:p>
          <a:p>
            <a:pPr algn="ctr"/>
            <a:endParaRPr lang="ru-RU" sz="4001" dirty="0">
              <a:solidFill>
                <a:srgbClr val="002060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Не всегда большие инвестиции </a:t>
            </a:r>
          </a:p>
          <a:p>
            <a:pPr algn="ctr"/>
            <a:endParaRPr lang="ru-RU" sz="4001" dirty="0">
              <a:solidFill>
                <a:srgbClr val="002060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Духовное наставничество </a:t>
            </a:r>
          </a:p>
          <a:p>
            <a:pPr algn="ctr"/>
            <a:endParaRPr lang="ru-RU" sz="4001" dirty="0">
              <a:solidFill>
                <a:srgbClr val="002060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ru-RU" sz="4001" dirty="0">
                <a:solidFill>
                  <a:srgbClr val="002060"/>
                </a:solidFill>
                <a:latin typeface="Helvetica Neue" panose="02000503000000020004" pitchFamily="2" charset="0"/>
              </a:rPr>
              <a:t>Вовлекаются самые неактивные молодые люди </a:t>
            </a:r>
          </a:p>
        </p:txBody>
      </p:sp>
    </p:spTree>
    <p:extLst>
      <p:ext uri="{BB962C8B-B14F-4D97-AF65-F5344CB8AC3E}">
        <p14:creationId xmlns:p14="http://schemas.microsoft.com/office/powerpoint/2010/main" val="2675580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84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" y="2378969"/>
            <a:ext cx="13239750" cy="784824"/>
          </a:xfrm>
          <a:prstGeom prst="rect">
            <a:avLst/>
          </a:prstGeom>
          <a:noFill/>
        </p:spPr>
        <p:txBody>
          <a:bodyPr wrap="square" lIns="137139" tIns="68577" rIns="137139" bIns="68577" rtlCol="0">
            <a:spAutoFit/>
          </a:bodyPr>
          <a:lstStyle/>
          <a:p>
            <a:pPr algn="ctr"/>
            <a:r>
              <a:rPr lang="ru-RU" sz="4200" b="1" dirty="0">
                <a:solidFill>
                  <a:prstClr val="white"/>
                </a:solidFill>
                <a:latin typeface="Calibri"/>
              </a:rPr>
              <a:t>СТРАТЕГИЧЕСКОЕ НАПРАВЛЕНИЕ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6874" y="3943175"/>
            <a:ext cx="9972677" cy="5869549"/>
          </a:xfrm>
          <a:prstGeom prst="rect">
            <a:avLst/>
          </a:prstGeom>
          <a:noFill/>
        </p:spPr>
        <p:txBody>
          <a:bodyPr wrap="square" lIns="137139" tIns="68577" rIns="137139" bIns="685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Клуб «Искатели Приключений» 		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Клуб «Следопыт» 				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Клуб «Амбассадор» 				 </a:t>
            </a:r>
          </a:p>
          <a:p>
            <a:pPr defTabSz="269040"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Служение Адвентистской Молодежи 	</a:t>
            </a:r>
          </a:p>
          <a:p>
            <a:pPr defTabSz="269040"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Служение Адвентистских Студентов  	</a:t>
            </a:r>
          </a:p>
          <a:p>
            <a:pPr defTabSz="269040">
              <a:lnSpc>
                <a:spcPct val="150000"/>
              </a:lnSpc>
            </a:pPr>
            <a:endParaRPr lang="ru-RU" sz="3600" dirty="0">
              <a:solidFill>
                <a:prstClr val="black"/>
              </a:solidFill>
              <a:latin typeface="Calibri"/>
            </a:endParaRPr>
          </a:p>
          <a:p>
            <a:pPr defTabSz="269040"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Лагерное служение		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5977" y="3942986"/>
            <a:ext cx="2209800" cy="5869549"/>
          </a:xfrm>
          <a:prstGeom prst="rect">
            <a:avLst/>
          </a:prstGeom>
          <a:noFill/>
        </p:spPr>
        <p:txBody>
          <a:bodyPr wrap="square" lIns="137139" tIns="68577" rIns="137139" bIns="685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4-9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10-15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16-21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22-30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16-30</a:t>
            </a:r>
          </a:p>
          <a:p>
            <a:pPr>
              <a:lnSpc>
                <a:spcPct val="150000"/>
              </a:lnSpc>
            </a:pPr>
            <a:endParaRPr lang="ru-RU" sz="36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prstClr val="black"/>
                </a:solidFill>
                <a:latin typeface="Calibri"/>
              </a:rPr>
              <a:t>10-30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856936" y="8567225"/>
            <a:ext cx="9115865" cy="21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514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6"/>
          <a:stretch/>
        </p:blipFill>
        <p:spPr>
          <a:xfrm>
            <a:off x="-168813" y="22"/>
            <a:ext cx="18674441" cy="1091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12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0978" y="2872542"/>
            <a:ext cx="1560848" cy="6697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7636" y="8255860"/>
            <a:ext cx="3828029" cy="18757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0707" y="6370600"/>
            <a:ext cx="1761861" cy="377051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11153" y="8251097"/>
            <a:ext cx="1880497" cy="1880497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7B6A5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11153" y="6921073"/>
            <a:ext cx="1880497" cy="13300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27050" y="2028827"/>
            <a:ext cx="440437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5"/>
              </a:lnSpc>
            </a:pPr>
            <a:r>
              <a:rPr lang="en-US" sz="3900" spc="58">
                <a:solidFill>
                  <a:srgbClr val="19486A"/>
                </a:solidFill>
                <a:latin typeface="20db"/>
              </a:rPr>
              <a:t>Поколения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220518" y="332277"/>
            <a:ext cx="11540432" cy="11058572"/>
            <a:chOff x="0" y="-57150"/>
            <a:chExt cx="6768165" cy="1474476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150"/>
              <a:ext cx="6768165" cy="1443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5400" dirty="0">
                  <a:solidFill>
                    <a:srgbClr val="19486A"/>
                  </a:solidFill>
                  <a:latin typeface="Poppins Bold"/>
                </a:rPr>
                <a:t>Generation Z</a:t>
              </a:r>
            </a:p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ru-RU" sz="5400" dirty="0">
                  <a:solidFill>
                    <a:srgbClr val="19486A"/>
                  </a:solidFill>
                  <a:latin typeface="Poppins Bold"/>
                </a:rPr>
                <a:t>Рожденные в период </a:t>
              </a:r>
              <a:r>
                <a:rPr lang="en-US" sz="5400" dirty="0">
                  <a:solidFill>
                    <a:srgbClr val="19486A"/>
                  </a:solidFill>
                  <a:latin typeface="Poppins Bold"/>
                </a:rPr>
                <a:t>1996-2009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620206"/>
              <a:ext cx="6768165" cy="12067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Воспитание</a:t>
              </a:r>
              <a:r>
                <a:rPr lang="en-US" sz="4000" dirty="0">
                  <a:solidFill>
                    <a:srgbClr val="000000"/>
                  </a:solidFill>
                  <a:latin typeface="Poppins Light Bold"/>
                </a:rPr>
                <a:t>: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Также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известные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как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«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Цифровые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аборигены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»,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их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воспитывает</a:t>
              </a: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Поколение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X</a:t>
              </a:r>
              <a:endParaRPr lang="ru-RU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Семья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:</a:t>
              </a:r>
              <a:r>
                <a:rPr lang="en-US" sz="4000" b="1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Одинокие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или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однополые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родители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слабо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привязанные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традиционным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ценностям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воспринимают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семью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как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поддержку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</a:t>
              </a:r>
              <a:endParaRPr lang="ru-RU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Ценности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:</a:t>
              </a:r>
              <a:r>
                <a:rPr lang="ru-RU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Интернет-смекалка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консервативность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нетерпеливость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творческий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подход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новаторство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социальные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визуализация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авантюрность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сверхсознательность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</a:t>
              </a:r>
              <a:endParaRPr lang="ru-RU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Работа</a:t>
              </a:r>
              <a:r>
                <a:rPr lang="en-US" sz="4000" dirty="0">
                  <a:solidFill>
                    <a:srgbClr val="000000"/>
                  </a:solidFill>
                  <a:latin typeface="Poppins Light Bold"/>
                </a:rPr>
                <a:t>: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Многозадачность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предприимчивость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стремление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гибкости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реальности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открытости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творчество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новаторство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предприимчивость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</a:t>
              </a:r>
              <a:endParaRPr lang="ru-RU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События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:</a:t>
              </a:r>
              <a:r>
                <a:rPr lang="en-US" sz="4000" b="1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Рост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ru-RU" sz="4000" dirty="0">
                  <a:solidFill>
                    <a:srgbClr val="000000"/>
                  </a:solidFill>
                  <a:latin typeface="Poppins Light"/>
                </a:rPr>
                <a:t>увлечения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социальны</a:t>
              </a:r>
              <a:r>
                <a:rPr lang="ru-RU" sz="4000" dirty="0">
                  <a:solidFill>
                    <a:srgbClr val="000000"/>
                  </a:solidFill>
                  <a:latin typeface="Poppins Light"/>
                </a:rPr>
                <a:t>ми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сет</a:t>
              </a:r>
              <a:r>
                <a:rPr lang="ru-RU" sz="4000" dirty="0" err="1">
                  <a:solidFill>
                    <a:srgbClr val="000000"/>
                  </a:solidFill>
                  <a:latin typeface="Poppins Light"/>
                </a:rPr>
                <a:t>ями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Однополые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браки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Изменение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климата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Терроризм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</a:t>
              </a:r>
              <a:endParaRPr lang="ru-RU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Средства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общения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: </a:t>
              </a:r>
            </a:p>
            <a:p>
              <a:pPr>
                <a:lnSpc>
                  <a:spcPts val="252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Мобильные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устройства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/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смартфоны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цифровые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устройства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обмен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мгновенными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сообщениями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 marL="0" lvl="0" indent="0" algn="l">
                <a:lnSpc>
                  <a:spcPts val="2519"/>
                </a:lnSpc>
                <a:spcBef>
                  <a:spcPct val="0"/>
                </a:spcBef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72697" y="8255860"/>
            <a:ext cx="1757410" cy="188049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-1481408" y="10131594"/>
            <a:ext cx="1214433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72697" y="4473754"/>
            <a:ext cx="1560848" cy="6697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8813" y="1028700"/>
            <a:ext cx="1560848" cy="6697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>
            <a:extLst>
              <a:ext uri="{FF2B5EF4-FFF2-40B4-BE49-F238E27FC236}">
                <a16:creationId xmlns:a16="http://schemas.microsoft.com/office/drawing/2014/main" id="{6F7471DD-407E-58E6-048A-2AE61B71228C}"/>
              </a:ext>
            </a:extLst>
          </p:cNvPr>
          <p:cNvGrpSpPr/>
          <p:nvPr/>
        </p:nvGrpSpPr>
        <p:grpSpPr>
          <a:xfrm>
            <a:off x="533401" y="332278"/>
            <a:ext cx="16496056" cy="9182026"/>
            <a:chOff x="0" y="-57150"/>
            <a:chExt cx="6726823" cy="12242700"/>
          </a:xfrm>
        </p:grpSpPr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598A9950-FF52-1080-F6F2-2BF27C13120D}"/>
                </a:ext>
              </a:extLst>
            </p:cNvPr>
            <p:cNvSpPr txBox="1"/>
            <p:nvPr/>
          </p:nvSpPr>
          <p:spPr>
            <a:xfrm>
              <a:off x="0" y="-57150"/>
              <a:ext cx="6726823" cy="746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19486A"/>
                  </a:solidFill>
                  <a:latin typeface="Poppins Bold"/>
                </a:rPr>
                <a:t> </a:t>
              </a:r>
              <a:r>
                <a:rPr lang="en-US" sz="4800" dirty="0">
                  <a:solidFill>
                    <a:srgbClr val="19486A"/>
                  </a:solidFill>
                  <a:latin typeface="Poppins Bold"/>
                </a:rPr>
                <a:t>Generation Alpha 2010-2024</a:t>
              </a:r>
            </a:p>
          </p:txBody>
        </p:sp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93ED4751-3DED-CD7C-0A1E-A0B442FFD2AE}"/>
                </a:ext>
              </a:extLst>
            </p:cNvPr>
            <p:cNvSpPr txBox="1"/>
            <p:nvPr/>
          </p:nvSpPr>
          <p:spPr>
            <a:xfrm>
              <a:off x="0" y="1513399"/>
              <a:ext cx="6726823" cy="10672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Воспитание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:</a:t>
              </a:r>
              <a:r>
                <a:rPr lang="en-US" sz="4000" b="1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Скорее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всего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это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«Google Kids»,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их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воспитывает</a:t>
              </a: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Поколение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Y</a:t>
              </a:r>
              <a:endParaRPr lang="ru-RU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Семья</a:t>
              </a:r>
              <a:r>
                <a:rPr lang="en-US" sz="4000" b="1" dirty="0">
                  <a:solidFill>
                    <a:srgbClr val="000000"/>
                  </a:solidFill>
                  <a:latin typeface="Poppins Light"/>
                </a:rPr>
                <a:t>: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Поколение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Альфа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обращается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за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руководством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родителям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руководителям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Родители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должны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дать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уверенность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проблемы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психическим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здоровьем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неопределенное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будущее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</a:t>
              </a:r>
              <a:endParaRPr lang="ru-RU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Ценности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:</a:t>
              </a:r>
              <a:r>
                <a:rPr lang="en-US" sz="4000" b="1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Ожидается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что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ru-RU" sz="4000" dirty="0">
                  <a:solidFill>
                    <a:srgbClr val="000000"/>
                  </a:solidFill>
                  <a:latin typeface="Poppins Light"/>
                </a:rPr>
                <a:t>это поколение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будет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более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технически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подкованным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образованным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материалистичным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чем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предыдущие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поколения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</a:t>
              </a:r>
              <a:endParaRPr lang="ru-RU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ru-RU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Работа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:</a:t>
              </a:r>
              <a:r>
                <a:rPr lang="en-US" sz="4000" b="1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Поколение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Альфа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появится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на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рынке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труда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в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то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время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когда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благополучие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ru-RU" sz="4000" dirty="0">
                  <a:solidFill>
                    <a:srgbClr val="000000"/>
                  </a:solidFill>
                  <a:latin typeface="Poppins Light"/>
                </a:rPr>
                <a:t>стоит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на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первом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месте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События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:</a:t>
              </a:r>
              <a:r>
                <a:rPr lang="en-US" sz="4000" b="1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Родились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в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мире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недавно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пережившем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массовый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экономический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спад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 COVID-19.</a:t>
              </a:r>
            </a:p>
            <a:p>
              <a:pPr>
                <a:lnSpc>
                  <a:spcPts val="2520"/>
                </a:lnSpc>
              </a:pPr>
              <a:endParaRPr lang="en-US" sz="40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Средства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Poppins Light Bold"/>
                </a:rPr>
                <a:t>общения</a:t>
              </a:r>
              <a:r>
                <a:rPr lang="en-US" sz="4000" b="1" dirty="0">
                  <a:solidFill>
                    <a:srgbClr val="000000"/>
                  </a:solidFill>
                  <a:latin typeface="Poppins Light Bold"/>
                </a:rPr>
                <a:t>: </a:t>
              </a:r>
            </a:p>
            <a:p>
              <a:pPr>
                <a:lnSpc>
                  <a:spcPts val="252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Поколение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Альфа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будет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иметь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доступ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большему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количеству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информации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чем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любое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другое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поколение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Poppins Light"/>
                </a:rPr>
                <a:t>прошлого</a:t>
              </a:r>
              <a:r>
                <a:rPr lang="en-US" sz="4000" dirty="0">
                  <a:solidFill>
                    <a:srgbClr val="000000"/>
                  </a:solidFill>
                  <a:latin typeface="Poppins Light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000000"/>
                </a:solidFill>
                <a:latin typeface="Poppins Light"/>
              </a:endParaRP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000000"/>
                </a:solidFill>
                <a:latin typeface="Poppins Light"/>
              </a:endParaRPr>
            </a:p>
            <a:p>
              <a:pPr marL="0" lvl="0" indent="0" algn="l">
                <a:lnSpc>
                  <a:spcPts val="2519"/>
                </a:lnSpc>
                <a:spcBef>
                  <a:spcPct val="0"/>
                </a:spcBef>
              </a:pPr>
              <a:endParaRPr lang="en-US" sz="1800" dirty="0">
                <a:solidFill>
                  <a:srgbClr val="000000"/>
                </a:solidFill>
                <a:latin typeface="Poppi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301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7894</TotalTime>
  <Words>2365</Words>
  <Application>Microsoft Macintosh PowerPoint</Application>
  <PresentationFormat>Произвольный</PresentationFormat>
  <Paragraphs>293</Paragraphs>
  <Slides>49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85" baseType="lpstr">
      <vt:lpstr>Montserrat Semi-Bold Bold</vt:lpstr>
      <vt:lpstr>Lato</vt:lpstr>
      <vt:lpstr>Evolventa</vt:lpstr>
      <vt:lpstr>HK Grotesk Medium</vt:lpstr>
      <vt:lpstr>AdverGothic</vt:lpstr>
      <vt:lpstr>Clear Sans Bold Bold</vt:lpstr>
      <vt:lpstr>HK Grotesk Bold Bold</vt:lpstr>
      <vt:lpstr>Poppins Light Bold</vt:lpstr>
      <vt:lpstr>Roboto Bold</vt:lpstr>
      <vt:lpstr>Russo One Bold</vt:lpstr>
      <vt:lpstr>Oswald</vt:lpstr>
      <vt:lpstr>Open Sans Extra Bold</vt:lpstr>
      <vt:lpstr>Rubik Black Bold</vt:lpstr>
      <vt:lpstr>Arimo Bold</vt:lpstr>
      <vt:lpstr>Open Sans Light</vt:lpstr>
      <vt:lpstr>Hitch Hike</vt:lpstr>
      <vt:lpstr>Poppins Light</vt:lpstr>
      <vt:lpstr>Arial</vt:lpstr>
      <vt:lpstr>Source Sans Pro Bold</vt:lpstr>
      <vt:lpstr>20db</vt:lpstr>
      <vt:lpstr>Evolventa Bold</vt:lpstr>
      <vt:lpstr>Hammersmith One Bold</vt:lpstr>
      <vt:lpstr>Montserrat Extra-Light</vt:lpstr>
      <vt:lpstr>Calibri</vt:lpstr>
      <vt:lpstr>Poppins Bold</vt:lpstr>
      <vt:lpstr>Helvetica Neue</vt:lpstr>
      <vt:lpstr>Bebas Neue Cyrillic Bold</vt:lpstr>
      <vt:lpstr>Clear Sans Regular</vt:lpstr>
      <vt:lpstr>Tahoma</vt:lpstr>
      <vt:lpstr>Clear Sans Regular Bold</vt:lpstr>
      <vt:lpstr>Montserrat Semi-Bold</vt:lpstr>
      <vt:lpstr>Rubik Black</vt:lpstr>
      <vt:lpstr>Arimo</vt:lpstr>
      <vt:lpstr>Lemon Tuesday</vt:lpstr>
      <vt:lpstr>Clear Sans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Дружеский Евангелизм</vt:lpstr>
      <vt:lpstr>Волонтеры в обществе </vt:lpstr>
      <vt:lpstr>Супермиссия / влияние </vt:lpstr>
      <vt:lpstr>Краткосрочные миссионерские проекты</vt:lpstr>
      <vt:lpstr>Проект 112 / «ШТОРМ»</vt:lpstr>
      <vt:lpstr>Основные потребности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Поколение для Христа</dc:title>
  <cp:lastModifiedBy>Microsoft Office User</cp:lastModifiedBy>
  <cp:revision>27</cp:revision>
  <dcterms:created xsi:type="dcterms:W3CDTF">2006-08-16T00:00:00Z</dcterms:created>
  <dcterms:modified xsi:type="dcterms:W3CDTF">2024-02-02T15:34:50Z</dcterms:modified>
  <dc:identifier>DAEqES_RJgM</dc:identifier>
</cp:coreProperties>
</file>