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327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5" r:id="rId16"/>
    <p:sldId id="296" r:id="rId17"/>
    <p:sldId id="297" r:id="rId18"/>
    <p:sldId id="301" r:id="rId19"/>
    <p:sldId id="302" r:id="rId20"/>
    <p:sldId id="303" r:id="rId21"/>
    <p:sldId id="305" r:id="rId22"/>
    <p:sldId id="306" r:id="rId23"/>
    <p:sldId id="307" r:id="rId24"/>
    <p:sldId id="308" r:id="rId25"/>
    <p:sldId id="310" r:id="rId26"/>
    <p:sldId id="311" r:id="rId27"/>
    <p:sldId id="312" r:id="rId28"/>
    <p:sldId id="314" r:id="rId29"/>
    <p:sldId id="315" r:id="rId30"/>
    <p:sldId id="316" r:id="rId31"/>
    <p:sldId id="319" r:id="rId32"/>
    <p:sldId id="318" r:id="rId33"/>
    <p:sldId id="260" r:id="rId34"/>
    <p:sldId id="321" r:id="rId35"/>
    <p:sldId id="320" r:id="rId36"/>
    <p:sldId id="326" r:id="rId37"/>
    <p:sldId id="322" r:id="rId38"/>
    <p:sldId id="328" r:id="rId39"/>
    <p:sldId id="323" r:id="rId40"/>
    <p:sldId id="329" r:id="rId41"/>
    <p:sldId id="330" r:id="rId42"/>
    <p:sldId id="331" r:id="rId43"/>
    <p:sldId id="338" r:id="rId44"/>
    <p:sldId id="337" r:id="rId45"/>
    <p:sldId id="343" r:id="rId46"/>
    <p:sldId id="339" r:id="rId47"/>
    <p:sldId id="340" r:id="rId48"/>
    <p:sldId id="341" r:id="rId49"/>
    <p:sldId id="332" r:id="rId50"/>
    <p:sldId id="333" r:id="rId51"/>
    <p:sldId id="334" r:id="rId52"/>
    <p:sldId id="335" r:id="rId53"/>
  </p:sldIdLst>
  <p:sldSz cx="12192000" cy="6858000"/>
  <p:notesSz cx="6858000" cy="9144000"/>
  <p:embeddedFontLst>
    <p:embeddedFont>
      <p:font typeface="Abadi MT Condensed Extra Bold" panose="020B0306030101010103" pitchFamily="34" charset="0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orbel" panose="020B0503020204020204" pitchFamily="34" charset="0"/>
      <p:regular r:id="rId62"/>
      <p:bold r:id="rId63"/>
      <p:italic r:id="rId64"/>
      <p:boldItalic r:id="rId65"/>
    </p:embeddedFont>
    <p:embeddedFont>
      <p:font typeface="Lato Black" panose="020F0502020204030203" pitchFamily="34" charset="0"/>
      <p:bold r:id="rId66"/>
      <p:italic r:id="rId67"/>
      <p:boldItalic r:id="rId68"/>
    </p:embeddedFont>
    <p:embeddedFont>
      <p:font typeface="Merriweather" panose="020F0502020204030204" pitchFamily="34" charset="0"/>
      <p:regular r:id="rId69"/>
      <p:bold r:id="rId70"/>
      <p:italic r:id="rId71"/>
      <p:boldItalic r:id="rId72"/>
    </p:embeddedFont>
    <p:embeddedFont>
      <p:font typeface="Montserrat" pitchFamily="2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88000"/>
  </p:normalViewPr>
  <p:slideViewPr>
    <p:cSldViewPr snapToGrid="0">
      <p:cViewPr varScale="1">
        <p:scale>
          <a:sx n="102" d="100"/>
          <a:sy n="102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7911299999999999E-2"/>
          <c:y val="7.8401299999999993E-2"/>
          <c:w val="0.93708899999999995"/>
          <c:h val="0.847805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 0-24</c:v>
                </c:pt>
                <c:pt idx="1">
                  <c:v> 25-34</c:v>
                </c:pt>
                <c:pt idx="2">
                  <c:v> 35-49</c:v>
                </c:pt>
                <c:pt idx="3">
                  <c:v> 50-59</c:v>
                </c:pt>
                <c:pt idx="4">
                  <c:v>&gt; 60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4.5931E-2</c:v>
                </c:pt>
                <c:pt idx="1">
                  <c:v>0.112645</c:v>
                </c:pt>
                <c:pt idx="2">
                  <c:v>0.27514300000000003</c:v>
                </c:pt>
                <c:pt idx="3">
                  <c:v>0.19856699999999999</c:v>
                </c:pt>
                <c:pt idx="4">
                  <c:v>0.36771500000000001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28-0541-9629-BE674B7FD20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 0-24</c:v>
                </c:pt>
                <c:pt idx="1">
                  <c:v> 25-34</c:v>
                </c:pt>
                <c:pt idx="2">
                  <c:v> 35-49</c:v>
                </c:pt>
                <c:pt idx="3">
                  <c:v> 50-59</c:v>
                </c:pt>
                <c:pt idx="4">
                  <c:v>&gt; 60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6.5737000000000004E-2</c:v>
                </c:pt>
                <c:pt idx="1">
                  <c:v>0.12870999999999999</c:v>
                </c:pt>
                <c:pt idx="2">
                  <c:v>0.28411399999999998</c:v>
                </c:pt>
                <c:pt idx="3">
                  <c:v>0.19095300000000001</c:v>
                </c:pt>
                <c:pt idx="4">
                  <c:v>0.330486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28-0541-9629-BE674B7FD20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8BC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 0-24</c:v>
                </c:pt>
                <c:pt idx="1">
                  <c:v> 25-34</c:v>
                </c:pt>
                <c:pt idx="2">
                  <c:v> 35-49</c:v>
                </c:pt>
                <c:pt idx="3">
                  <c:v> 50-59</c:v>
                </c:pt>
                <c:pt idx="4">
                  <c:v>&gt; 60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7.4426999999999993E-2</c:v>
                </c:pt>
                <c:pt idx="1">
                  <c:v>0.13544100000000001</c:v>
                </c:pt>
                <c:pt idx="2">
                  <c:v>0.284549</c:v>
                </c:pt>
                <c:pt idx="3">
                  <c:v>0.18753600000000001</c:v>
                </c:pt>
                <c:pt idx="4">
                  <c:v>0.31804700000000002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28-0541-9629-BE674B7FD20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D78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 0-24</c:v>
                </c:pt>
                <c:pt idx="1">
                  <c:v> 25-34</c:v>
                </c:pt>
                <c:pt idx="2">
                  <c:v> 35-49</c:v>
                </c:pt>
                <c:pt idx="3">
                  <c:v> 50-59</c:v>
                </c:pt>
                <c:pt idx="4">
                  <c:v>&gt; 60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8.0546000000000006E-2</c:v>
                </c:pt>
                <c:pt idx="1">
                  <c:v>0.14049800000000001</c:v>
                </c:pt>
                <c:pt idx="2">
                  <c:v>0.28709000000000001</c:v>
                </c:pt>
                <c:pt idx="3">
                  <c:v>0.185728</c:v>
                </c:pt>
                <c:pt idx="4">
                  <c:v>0.30613800000000002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28-0541-9629-BE674B7FD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09473455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342198"/>
          <c:y val="0"/>
          <c:w val="0.36421199999999998"/>
          <c:h val="7.44572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0" i="0" u="none" strike="noStrike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solidFill>
      <a:srgbClr val="AFABAB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2531000000000003E-2"/>
          <c:y val="0.108403"/>
          <c:w val="0.93246899999999999"/>
          <c:h val="0.820149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0-9</c:v>
                </c:pt>
                <c:pt idx="1">
                  <c:v> 10-14</c:v>
                </c:pt>
                <c:pt idx="2">
                  <c:v> 15-19</c:v>
                </c:pt>
                <c:pt idx="3">
                  <c:v> 20-24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5.8E-4</c:v>
                </c:pt>
                <c:pt idx="1">
                  <c:v>1.879E-3</c:v>
                </c:pt>
                <c:pt idx="2">
                  <c:v>1.4755000000000001E-2</c:v>
                </c:pt>
                <c:pt idx="3">
                  <c:v>2.8716999999999999E-2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89-FF41-931D-69A42441749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0-9</c:v>
                </c:pt>
                <c:pt idx="1">
                  <c:v> 10-14</c:v>
                </c:pt>
                <c:pt idx="2">
                  <c:v> 15-19</c:v>
                </c:pt>
                <c:pt idx="3">
                  <c:v> 20-24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1.5510000000000001E-3</c:v>
                </c:pt>
                <c:pt idx="1">
                  <c:v>9.8139999999999998E-3</c:v>
                </c:pt>
                <c:pt idx="2">
                  <c:v>2.0095999999999999E-2</c:v>
                </c:pt>
                <c:pt idx="3">
                  <c:v>3.4277000000000002E-2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89-FF41-931D-69A42441749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8BC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0-9</c:v>
                </c:pt>
                <c:pt idx="1">
                  <c:v> 10-14</c:v>
                </c:pt>
                <c:pt idx="2">
                  <c:v> 15-19</c:v>
                </c:pt>
                <c:pt idx="3">
                  <c:v> 20-24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1.8370000000000001E-3</c:v>
                </c:pt>
                <c:pt idx="1">
                  <c:v>1.3661E-2</c:v>
                </c:pt>
                <c:pt idx="2">
                  <c:v>2.1624999999999998E-2</c:v>
                </c:pt>
                <c:pt idx="3">
                  <c:v>3.7303999999999997E-2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89-FF41-931D-69A42441749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D78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0-9</c:v>
                </c:pt>
                <c:pt idx="1">
                  <c:v> 10-14</c:v>
                </c:pt>
                <c:pt idx="2">
                  <c:v> 15-19</c:v>
                </c:pt>
                <c:pt idx="3">
                  <c:v> 20-24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2.7669999999999999E-3</c:v>
                </c:pt>
                <c:pt idx="1">
                  <c:v>1.5403E-2</c:v>
                </c:pt>
                <c:pt idx="2">
                  <c:v>2.2432000000000001E-2</c:v>
                </c:pt>
                <c:pt idx="3">
                  <c:v>3.9942999999999999E-2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89-FF41-931D-69A424417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094734552"/>
        <c:crosses val="autoZero"/>
        <c:crossBetween val="between"/>
        <c:majorUnit val="0.01"/>
        <c:minorUnit val="5.0000000000000001E-3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426261"/>
          <c:y val="0"/>
          <c:w val="0.19778399999999999"/>
          <c:h val="0.11112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solidFill>
      <a:srgbClr val="AFABAB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22D17-CDF7-424E-A902-AC24BB92CF63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48A57-F3E4-6A4C-B8CB-964732F34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90"/>
                </a:solidFill>
              </a:defRPr>
            </a:lvl1pPr>
          </a:lstStyle>
          <a:p>
            <a:r>
              <a:t>Свидетельство об Иисусе, распространение Евангелия, проповедь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u="none" strike="noStrike" dirty="0">
                <a:solidFill>
                  <a:srgbClr val="1A1A1A"/>
                </a:solidFill>
                <a:effectLst/>
                <a:latin typeface="Merriweather" panose="020F0502020204030204" pitchFamily="34" charset="0"/>
              </a:rPr>
              <a:t> </a:t>
            </a:r>
            <a:endParaRPr lang="ru-RU" b="1" i="0" u="none" strike="noStrike" dirty="0">
              <a:solidFill>
                <a:srgbClr val="1A1A1A"/>
              </a:solidFill>
              <a:effectLst/>
              <a:latin typeface="Merriweather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u="none" strike="noStrike" dirty="0">
                <a:solidFill>
                  <a:srgbClr val="1A1A1A"/>
                </a:solidFill>
                <a:effectLst/>
                <a:latin typeface="Merriweather" pitchFamily="2" charset="0"/>
              </a:rPr>
              <a:t>Сначала послушайте их историю. Сначала мы должны заслужить право рассказать нашу историю. Мы делаем это, слушая больше, чем разговаривая. Задавайте много вопросов. Это не интервью, а способ показать им искренний интерес. Услышав их историю, вы также поймете, что заставляет их тикать - каково их мировоззрение, что является частью их системы убеждений.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0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u="none" strike="noStrike" dirty="0">
                <a:solidFill>
                  <a:srgbClr val="1A1A1A"/>
                </a:solidFill>
                <a:effectLst/>
                <a:latin typeface="Merriweather" panose="020F0502020204030204" pitchFamily="34" charset="0"/>
              </a:rPr>
              <a:t>Они могут захотеть, чтобы вы спорили с Писанием, но они не могут спорить с историей вашей жизни. Поделитесь своими показаниями. Скажите им, кем вы были до того, как стали христианином, и как Христос изменил вашу жизнь.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u="none" strike="noStrike" dirty="0">
                <a:solidFill>
                  <a:srgbClr val="1A1A1A"/>
                </a:solidFill>
                <a:effectLst/>
                <a:latin typeface="Merriweather" pitchFamily="2" charset="0"/>
              </a:rPr>
              <a:t>Ваши убеждения могут быть вплетены в историю вашей жизни; но они больше заинтересованы в вашем опыте.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03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Найдите точки соприкосновения. Познакомившись с молодежью поближе, вы, скорее всего, обнаружите некоторые аспекты их жизни== семья, биография, интересы, вопросы, над которыми они размышляют, - то, с чем вы можете соотнестись. Не нужно их навязывать или создавать. Это может показаться снисходительным по отношению к подростку, который только начинает знакомиться с вами. Просто беритесь за то, что очевидно. Когда вы сможете рассказать свою собственную историю, вы сможете включить в нее эти точки пересечения.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02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u="none" strike="noStrike" dirty="0">
                <a:solidFill>
                  <a:srgbClr val="1A1A1A"/>
                </a:solidFill>
                <a:effectLst/>
                <a:latin typeface="Merriweather" pitchFamily="2" charset="0"/>
              </a:rPr>
              <a:t>Построить отношения. Отношения важны для этого поколения молодежи, и вы не получите права быть услышанным просто из-за одной евангельской встречи. Скорее всего, потребуется несколько встреч с молодежью, чтобы полностью услышать его историю, познакомиться с ним и заслужить право рассказать свою историю. Студенты наводнены сообщениями и презентациями, и быстрая евангельская встреча может быть цинично воспринята как еще одна презентация.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89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u="none" strike="noStrike" dirty="0">
                <a:solidFill>
                  <a:srgbClr val="1A1A1A"/>
                </a:solidFill>
                <a:effectLst/>
                <a:latin typeface="Merriweather" pitchFamily="2" charset="0"/>
              </a:rPr>
              <a:t>Будьте готовы потратить некоторое время на отношения. Чем больше молодежь знает вас, тем больше она может видеть ваш характер - что вы живете тем, во что верите - и тем больше она будет слушать истину, когда вы ее представляете.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1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Будьте настоящим. Если вы не подросток, не пытайтесь вести себя как подросток. Будьте собой. Мы можем понять молодежную субкультуру, не уподобляясь ей и не ведя себя как она. Молодежи и подросткам нужны взрослые отношения, и, хотя они никогда не признаются в этом открыто, они хотят взрослых отношений. Ваша открытость и честность - как взрослого человека - поможет молодежи не воспринимать ваши </a:t>
            </a:r>
            <a:r>
              <a:rPr lang="ru-RU" dirty="0" err="1"/>
              <a:t>евангелизационные</a:t>
            </a:r>
            <a:r>
              <a:rPr lang="ru-RU" dirty="0"/>
              <a:t> усилия как очередную попытку продать товар.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52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Представьте евангельскую историю. Для нерелигиозной, </a:t>
            </a:r>
            <a:r>
              <a:rPr lang="ru-RU" dirty="0" err="1"/>
              <a:t>невоцерковленной</a:t>
            </a:r>
            <a:r>
              <a:rPr lang="ru-RU" dirty="0"/>
              <a:t> молодежи факты Евангелия покажутся чужими. Преподносите эти истины в контексте всей истории искупления. Молодежь сталкиваются с огромным количеством различных мировоззрений - как светских, так и религиозных. Они могут не выражать этого явно, но во всех этих мировоззрениях заложен способ объяснить три вещи:</a:t>
            </a:r>
          </a:p>
          <a:p>
            <a:endParaRPr lang="ru-RU" dirty="0"/>
          </a:p>
          <a:p>
            <a:r>
              <a:rPr lang="ru-RU" dirty="0"/>
              <a:t>(1) Откуда мы взялись?</a:t>
            </a:r>
          </a:p>
          <a:p>
            <a:endParaRPr lang="ru-RU" dirty="0"/>
          </a:p>
          <a:p>
            <a:r>
              <a:rPr lang="ru-RU" dirty="0"/>
              <a:t>(2) Почему мы здесь?</a:t>
            </a:r>
          </a:p>
          <a:p>
            <a:endParaRPr lang="ru-RU" dirty="0"/>
          </a:p>
          <a:p>
            <a:r>
              <a:rPr lang="ru-RU" dirty="0"/>
              <a:t>(3) Куда мы идем?</a:t>
            </a:r>
          </a:p>
          <a:p>
            <a:endParaRPr lang="ru-RU" dirty="0"/>
          </a:p>
          <a:p>
            <a:r>
              <a:rPr lang="ru-RU" dirty="0"/>
              <a:t>Найдите время, чтобы ответить на эти три вопроса с помощью библейской истории. Помогая ученикам увидеть полную картину, пропозициональные истины Евангелия становятся более понятными.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39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Избегайте запутанного языка. Если они не знают библейской истории, то вряд ли поймут. В левой колонке приведены несколько хороших слов, богатых по смыслу, но часто требующих пояснения. Рассмотрите возможность использования фраз, подобных тем, что приведены в правой колонке.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3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Постмодернистские подростки и молодежь - это не индивидуалисты предыдущих поколений. Для них важно чувство общности. Они станут более восприимчивыми к евангельской вести, когда увидят, как она воплощается в жизнь в сообществе верующих. Евангелие переходит от истин, в которые вы верите, к тому, что они видят, как оно переживается и воплощается в жизнь в общине верующих. Не стесняйтесь приглашать их в малую группу для изучения Библии или на занятия школы Библии.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8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Доверьтесь Богу, чтобы Он работал. Некоторые молодые люди, несмотря на культурное рагу, в котором они выросли, с готовностью увидят и признают истину Евангелия. Другие не будут торопиться. Но тот же самый Бог, Который преобразовал фанатичного  Савла, культурного </a:t>
            </a:r>
            <a:r>
              <a:rPr lang="ru-RU" dirty="0" err="1"/>
              <a:t>Аполлоса</a:t>
            </a:r>
            <a:r>
              <a:rPr lang="ru-RU" dirty="0"/>
              <a:t> и тысячи сомневающихся, растерянных и ищущих молодых людей и подростков на протяжении многих поколений, может работать и через вас, чтобы достичь этого поколения подростков.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74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Подростки не посещающие церковь чаще бросают церковь.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97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Enfase no removidos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Enfase no removidos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Enfase no removidos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Сколько из них станут церковными лидерами, миссионерами, главными наставниками, пасторами и так далее...?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76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Enfase no removidos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Советы ПАСТОРУ в построении отношений с молодежью!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57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8A57-F3E4-6A4C-B8CB-964732F346D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8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66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1070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475087" y="929391"/>
            <a:ext cx="5422980" cy="4658546"/>
            <a:chOff x="5628356" y="470521"/>
            <a:chExt cx="6212113" cy="53364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2" r="24717" b="36496"/>
            <a:stretch/>
          </p:blipFill>
          <p:spPr>
            <a:xfrm>
              <a:off x="6401750" y="470521"/>
              <a:ext cx="4455887" cy="53357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8165022" y="2131515"/>
              <a:ext cx="1138782" cy="6212113"/>
            </a:xfrm>
            <a:prstGeom prst="rect">
              <a:avLst/>
            </a:prstGeom>
          </p:spPr>
        </p:pic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7120" y="1851660"/>
            <a:ext cx="3310255" cy="3732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8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985945" y="0"/>
            <a:ext cx="6497620" cy="6858000"/>
          </a:xfrm>
          <a:prstGeom prst="parallelogram">
            <a:avLst>
              <a:gd name="adj" fmla="val 33898"/>
            </a:avLst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007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8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0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Овал 47"/>
          <p:cNvSpPr/>
          <p:nvPr/>
        </p:nvSpPr>
        <p:spPr>
          <a:xfrm>
            <a:off x="10893420" y="5803029"/>
            <a:ext cx="385201" cy="38520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Графический объект 12"/>
          <p:cNvSpPr/>
          <p:nvPr/>
        </p:nvSpPr>
        <p:spPr>
          <a:xfrm>
            <a:off x="11347094" y="5800612"/>
            <a:ext cx="847467" cy="387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62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4862" y="0"/>
                </a:lnTo>
                <a:cubicBezTo>
                  <a:pt x="4862" y="0"/>
                  <a:pt x="0" y="0"/>
                  <a:pt x="0" y="10622"/>
                </a:cubicBezTo>
                <a:lnTo>
                  <a:pt x="0" y="11049"/>
                </a:lnTo>
                <a:cubicBezTo>
                  <a:pt x="0" y="10978"/>
                  <a:pt x="0" y="21600"/>
                  <a:pt x="4862" y="21600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100000">
                <a:schemeClr val="accent3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1" name="СРАВНЕНИЕ"/>
          <p:cNvSpPr txBox="1"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4000" cap="none"/>
            </a:lvl1pPr>
          </a:lstStyle>
          <a:p>
            <a:r>
              <a:t>СРАВНЕНИЕ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11310" y="2959592"/>
            <a:ext cx="4365626" cy="3651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457200">
              <a:buSzTx/>
              <a:buFontTx/>
              <a:buNone/>
              <a:defRPr sz="250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914400">
              <a:buSzTx/>
              <a:buFontTx/>
              <a:buNone/>
              <a:defRPr sz="250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1371600">
              <a:buSzTx/>
              <a:buFontTx/>
              <a:buNone/>
              <a:defRPr sz="250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828800">
              <a:buSzTx/>
              <a:buFontTx/>
              <a:buNone/>
              <a:defRPr sz="250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ЗАГОЛОВОК РАЗДЕЛА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4" name="Текст 26"/>
          <p:cNvSpPr>
            <a:spLocks noGrp="1"/>
          </p:cNvSpPr>
          <p:nvPr>
            <p:ph type="body" sz="quarter" idx="21"/>
          </p:nvPr>
        </p:nvSpPr>
        <p:spPr>
          <a:xfrm>
            <a:off x="830065" y="1898650"/>
            <a:ext cx="10515601" cy="70167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  <a:defRPr sz="1800" b="1"/>
            </a:pPr>
            <a:endParaRPr/>
          </a:p>
        </p:txBody>
      </p:sp>
      <p:sp>
        <p:nvSpPr>
          <p:cNvPr id="325" name="Графический объект 19"/>
          <p:cNvSpPr/>
          <p:nvPr/>
        </p:nvSpPr>
        <p:spPr>
          <a:xfrm>
            <a:off x="3028540" y="1591749"/>
            <a:ext cx="6137453" cy="136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42" y="21600"/>
                </a:moveTo>
                <a:lnTo>
                  <a:pt x="258" y="21600"/>
                </a:lnTo>
                <a:cubicBezTo>
                  <a:pt x="116" y="21600"/>
                  <a:pt x="0" y="16615"/>
                  <a:pt x="0" y="10708"/>
                </a:cubicBezTo>
                <a:cubicBezTo>
                  <a:pt x="0" y="4800"/>
                  <a:pt x="116" y="0"/>
                  <a:pt x="258" y="0"/>
                </a:cubicBezTo>
                <a:lnTo>
                  <a:pt x="21342" y="0"/>
                </a:lnTo>
                <a:cubicBezTo>
                  <a:pt x="21484" y="0"/>
                  <a:pt x="21600" y="4800"/>
                  <a:pt x="21600" y="10708"/>
                </a:cubicBezTo>
                <a:cubicBezTo>
                  <a:pt x="21600" y="16615"/>
                  <a:pt x="21484" y="21600"/>
                  <a:pt x="21342" y="2160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6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5973984" y="2959592"/>
            <a:ext cx="4365626" cy="365126"/>
          </a:xfrm>
          <a:prstGeom prst="rect">
            <a:avLst/>
          </a:prstGeom>
        </p:spPr>
        <p:txBody>
          <a:bodyPr/>
          <a:lstStyle>
            <a:lvl1pPr marL="0" indent="0" defTabSz="713231">
              <a:spcBef>
                <a:spcPts val="700"/>
              </a:spcBef>
              <a:buSzTx/>
              <a:buFontTx/>
              <a:buNone/>
              <a:defRPr sz="195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ЗАГОЛОВОК РАЗДЕЛА 2</a:t>
            </a:r>
          </a:p>
        </p:txBody>
      </p:sp>
      <p:sp>
        <p:nvSpPr>
          <p:cNvPr id="327" name="Текст 26"/>
          <p:cNvSpPr>
            <a:spLocks noGrp="1"/>
          </p:cNvSpPr>
          <p:nvPr>
            <p:ph type="body" sz="quarter" idx="23"/>
          </p:nvPr>
        </p:nvSpPr>
        <p:spPr>
          <a:xfrm>
            <a:off x="811310" y="3294245"/>
            <a:ext cx="4365626" cy="2333626"/>
          </a:xfrm>
          <a:prstGeom prst="rect">
            <a:avLst/>
          </a:prstGeom>
        </p:spPr>
        <p:txBody>
          <a:bodyPr/>
          <a:lstStyle/>
          <a:p>
            <a:pPr marL="179999" indent="-179999">
              <a:spcBef>
                <a:spcPts val="600"/>
              </a:spcBef>
              <a:buClr>
                <a:schemeClr val="accent3"/>
              </a:buClr>
              <a:defRPr sz="14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328" name="Текст 26"/>
          <p:cNvSpPr>
            <a:spLocks noGrp="1"/>
          </p:cNvSpPr>
          <p:nvPr>
            <p:ph type="body" sz="quarter" idx="24"/>
          </p:nvPr>
        </p:nvSpPr>
        <p:spPr>
          <a:xfrm>
            <a:off x="5973984" y="3294245"/>
            <a:ext cx="4365626" cy="2333626"/>
          </a:xfrm>
          <a:prstGeom prst="rect">
            <a:avLst/>
          </a:prstGeom>
        </p:spPr>
        <p:txBody>
          <a:bodyPr/>
          <a:lstStyle/>
          <a:p>
            <a:pPr marL="179999" indent="-179999">
              <a:spcBef>
                <a:spcPts val="600"/>
              </a:spcBef>
              <a:buClr>
                <a:schemeClr val="accent3"/>
              </a:buClr>
              <a:defRPr sz="14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335" name="Графический объект 39"/>
          <p:cNvGrpSpPr/>
          <p:nvPr/>
        </p:nvGrpSpPr>
        <p:grpSpPr>
          <a:xfrm>
            <a:off x="10007786" y="-1"/>
            <a:ext cx="2186180" cy="1936983"/>
            <a:chOff x="0" y="0"/>
            <a:chExt cx="2186178" cy="1936981"/>
          </a:xfrm>
        </p:grpSpPr>
        <p:sp>
          <p:nvSpPr>
            <p:cNvPr id="329" name="Полилиния: Фигура 41"/>
            <p:cNvSpPr/>
            <p:nvPr/>
          </p:nvSpPr>
          <p:spPr>
            <a:xfrm>
              <a:off x="717675" y="0"/>
              <a:ext cx="1460003" cy="99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372" extrusionOk="0">
                  <a:moveTo>
                    <a:pt x="21384" y="15972"/>
                  </a:moveTo>
                  <a:lnTo>
                    <a:pt x="17774" y="18524"/>
                  </a:lnTo>
                  <a:cubicBezTo>
                    <a:pt x="13479" y="21600"/>
                    <a:pt x="9557" y="21213"/>
                    <a:pt x="6118" y="17453"/>
                  </a:cubicBezTo>
                  <a:cubicBezTo>
                    <a:pt x="3550" y="14605"/>
                    <a:pt x="2212" y="10823"/>
                    <a:pt x="2212" y="10777"/>
                  </a:cubicBezTo>
                  <a:lnTo>
                    <a:pt x="2009" y="10185"/>
                  </a:lnTo>
                  <a:cubicBezTo>
                    <a:pt x="780" y="6585"/>
                    <a:pt x="313" y="3167"/>
                    <a:pt x="655" y="0"/>
                  </a:cubicBezTo>
                  <a:lnTo>
                    <a:pt x="95" y="0"/>
                  </a:lnTo>
                  <a:cubicBezTo>
                    <a:pt x="-216" y="3327"/>
                    <a:pt x="235" y="6858"/>
                    <a:pt x="1511" y="10549"/>
                  </a:cubicBezTo>
                  <a:lnTo>
                    <a:pt x="1714" y="11142"/>
                  </a:lnTo>
                  <a:cubicBezTo>
                    <a:pt x="1776" y="11301"/>
                    <a:pt x="3099" y="15152"/>
                    <a:pt x="5775" y="18091"/>
                  </a:cubicBezTo>
                  <a:cubicBezTo>
                    <a:pt x="7332" y="19800"/>
                    <a:pt x="9495" y="21372"/>
                    <a:pt x="12265" y="21372"/>
                  </a:cubicBezTo>
                  <a:cubicBezTo>
                    <a:pt x="13961" y="21372"/>
                    <a:pt x="15875" y="20780"/>
                    <a:pt x="18023" y="19276"/>
                  </a:cubicBezTo>
                  <a:lnTo>
                    <a:pt x="21384" y="16884"/>
                  </a:lnTo>
                  <a:lnTo>
                    <a:pt x="21384" y="1597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0" name="Полилиния: Фигура 42"/>
            <p:cNvSpPr/>
            <p:nvPr/>
          </p:nvSpPr>
          <p:spPr>
            <a:xfrm>
              <a:off x="19543" y="329382"/>
              <a:ext cx="2165573" cy="1587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2" h="20173" extrusionOk="0">
                  <a:moveTo>
                    <a:pt x="2120" y="11974"/>
                  </a:moveTo>
                  <a:cubicBezTo>
                    <a:pt x="2120" y="11974"/>
                    <a:pt x="-1038" y="14027"/>
                    <a:pt x="354" y="17739"/>
                  </a:cubicBezTo>
                  <a:lnTo>
                    <a:pt x="405" y="17888"/>
                  </a:lnTo>
                  <a:cubicBezTo>
                    <a:pt x="405" y="17888"/>
                    <a:pt x="1797" y="21600"/>
                    <a:pt x="4955" y="19561"/>
                  </a:cubicBezTo>
                  <a:lnTo>
                    <a:pt x="20562" y="9423"/>
                  </a:lnTo>
                  <a:lnTo>
                    <a:pt x="20562" y="0"/>
                  </a:lnTo>
                  <a:lnTo>
                    <a:pt x="2120" y="11974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1" name="Полилиния: Фигура 43"/>
            <p:cNvSpPr/>
            <p:nvPr/>
          </p:nvSpPr>
          <p:spPr>
            <a:xfrm>
              <a:off x="737349" y="0"/>
              <a:ext cx="1448829" cy="826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extrusionOk="0">
                  <a:moveTo>
                    <a:pt x="1704" y="13410"/>
                  </a:moveTo>
                  <a:cubicBezTo>
                    <a:pt x="1704" y="13410"/>
                    <a:pt x="3023" y="18046"/>
                    <a:pt x="5645" y="21600"/>
                  </a:cubicBezTo>
                  <a:lnTo>
                    <a:pt x="21389" y="8079"/>
                  </a:lnTo>
                  <a:lnTo>
                    <a:pt x="21405" y="0"/>
                  </a:lnTo>
                  <a:lnTo>
                    <a:pt x="103" y="0"/>
                  </a:lnTo>
                  <a:cubicBezTo>
                    <a:pt x="-195" y="3581"/>
                    <a:pt x="119" y="7829"/>
                    <a:pt x="1500" y="12688"/>
                  </a:cubicBezTo>
                  <a:lnTo>
                    <a:pt x="1704" y="1341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2" name="Полилиния: фигура 44"/>
            <p:cNvSpPr/>
            <p:nvPr/>
          </p:nvSpPr>
          <p:spPr>
            <a:xfrm>
              <a:off x="1129969" y="1154963"/>
              <a:ext cx="1056209" cy="72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6" h="20379" extrusionOk="0">
                  <a:moveTo>
                    <a:pt x="20766" y="0"/>
                  </a:moveTo>
                  <a:lnTo>
                    <a:pt x="1652" y="13221"/>
                  </a:lnTo>
                  <a:cubicBezTo>
                    <a:pt x="1652" y="13221"/>
                    <a:pt x="-834" y="14974"/>
                    <a:pt x="294" y="18183"/>
                  </a:cubicBezTo>
                  <a:lnTo>
                    <a:pt x="336" y="18332"/>
                  </a:lnTo>
                  <a:cubicBezTo>
                    <a:pt x="336" y="18332"/>
                    <a:pt x="1464" y="21600"/>
                    <a:pt x="3971" y="19877"/>
                  </a:cubicBezTo>
                  <a:lnTo>
                    <a:pt x="20766" y="8230"/>
                  </a:lnTo>
                  <a:lnTo>
                    <a:pt x="2076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3" name="Полилиния: Фигура 45"/>
            <p:cNvSpPr/>
            <p:nvPr/>
          </p:nvSpPr>
          <p:spPr>
            <a:xfrm>
              <a:off x="1110391" y="1136901"/>
              <a:ext cx="1075788" cy="767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extrusionOk="0">
                  <a:moveTo>
                    <a:pt x="4237" y="20044"/>
                  </a:moveTo>
                  <a:cubicBezTo>
                    <a:pt x="2092" y="21510"/>
                    <a:pt x="1157" y="19027"/>
                    <a:pt x="1051" y="18758"/>
                  </a:cubicBezTo>
                  <a:lnTo>
                    <a:pt x="1008" y="18608"/>
                  </a:lnTo>
                  <a:cubicBezTo>
                    <a:pt x="31" y="15856"/>
                    <a:pt x="2134" y="14390"/>
                    <a:pt x="2219" y="14300"/>
                  </a:cubicBezTo>
                  <a:lnTo>
                    <a:pt x="21504" y="1137"/>
                  </a:lnTo>
                  <a:lnTo>
                    <a:pt x="21504" y="0"/>
                  </a:lnTo>
                  <a:lnTo>
                    <a:pt x="1900" y="13373"/>
                  </a:lnTo>
                  <a:cubicBezTo>
                    <a:pt x="1858" y="13403"/>
                    <a:pt x="562" y="14330"/>
                    <a:pt x="138" y="16065"/>
                  </a:cubicBezTo>
                  <a:cubicBezTo>
                    <a:pt x="-96" y="17053"/>
                    <a:pt x="-32" y="18070"/>
                    <a:pt x="329" y="19117"/>
                  </a:cubicBezTo>
                  <a:lnTo>
                    <a:pt x="371" y="19266"/>
                  </a:lnTo>
                  <a:cubicBezTo>
                    <a:pt x="732" y="20224"/>
                    <a:pt x="1603" y="21600"/>
                    <a:pt x="2984" y="21600"/>
                  </a:cubicBezTo>
                  <a:cubicBezTo>
                    <a:pt x="3451" y="21600"/>
                    <a:pt x="3982" y="21421"/>
                    <a:pt x="4577" y="21032"/>
                  </a:cubicBezTo>
                  <a:lnTo>
                    <a:pt x="21504" y="9484"/>
                  </a:lnTo>
                  <a:lnTo>
                    <a:pt x="21504" y="8257"/>
                  </a:lnTo>
                  <a:lnTo>
                    <a:pt x="4237" y="2004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4" name="Полилиния: Фигура 46"/>
            <p:cNvSpPr/>
            <p:nvPr/>
          </p:nvSpPr>
          <p:spPr>
            <a:xfrm>
              <a:off x="-1" y="309195"/>
              <a:ext cx="2185116" cy="162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0760" extrusionOk="0">
                  <a:moveTo>
                    <a:pt x="5220" y="19676"/>
                  </a:moveTo>
                  <a:cubicBezTo>
                    <a:pt x="2169" y="21600"/>
                    <a:pt x="811" y="18253"/>
                    <a:pt x="769" y="18117"/>
                  </a:cubicBezTo>
                  <a:lnTo>
                    <a:pt x="717" y="17968"/>
                  </a:lnTo>
                  <a:cubicBezTo>
                    <a:pt x="163" y="16518"/>
                    <a:pt x="267" y="15163"/>
                    <a:pt x="1061" y="13957"/>
                  </a:cubicBezTo>
                  <a:cubicBezTo>
                    <a:pt x="1657" y="13036"/>
                    <a:pt x="2441" y="12521"/>
                    <a:pt x="2451" y="12507"/>
                  </a:cubicBezTo>
                  <a:lnTo>
                    <a:pt x="21491" y="528"/>
                  </a:lnTo>
                  <a:lnTo>
                    <a:pt x="21491" y="0"/>
                  </a:lnTo>
                  <a:lnTo>
                    <a:pt x="2294" y="12074"/>
                  </a:lnTo>
                  <a:cubicBezTo>
                    <a:pt x="2232" y="12128"/>
                    <a:pt x="654" y="13131"/>
                    <a:pt x="152" y="15041"/>
                  </a:cubicBezTo>
                  <a:cubicBezTo>
                    <a:pt x="-109" y="16044"/>
                    <a:pt x="-36" y="17101"/>
                    <a:pt x="393" y="18185"/>
                  </a:cubicBezTo>
                  <a:lnTo>
                    <a:pt x="445" y="18334"/>
                  </a:lnTo>
                  <a:cubicBezTo>
                    <a:pt x="445" y="18361"/>
                    <a:pt x="1406" y="20760"/>
                    <a:pt x="3444" y="20760"/>
                  </a:cubicBezTo>
                  <a:cubicBezTo>
                    <a:pt x="4008" y="20760"/>
                    <a:pt x="4656" y="20584"/>
                    <a:pt x="5388" y="20123"/>
                  </a:cubicBezTo>
                  <a:lnTo>
                    <a:pt x="21491" y="9973"/>
                  </a:lnTo>
                  <a:lnTo>
                    <a:pt x="21491" y="9445"/>
                  </a:lnTo>
                  <a:lnTo>
                    <a:pt x="5220" y="196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342448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Группа 21"/>
          <p:cNvGrpSpPr/>
          <p:nvPr/>
        </p:nvGrpSpPr>
        <p:grpSpPr>
          <a:xfrm>
            <a:off x="6344277" y="-2438315"/>
            <a:ext cx="6569217" cy="6757613"/>
            <a:chOff x="0" y="0"/>
            <a:chExt cx="6569216" cy="6757611"/>
          </a:xfrm>
        </p:grpSpPr>
        <p:sp>
          <p:nvSpPr>
            <p:cNvPr id="240" name="Полилиния 5"/>
            <p:cNvSpPr/>
            <p:nvPr/>
          </p:nvSpPr>
          <p:spPr>
            <a:xfrm rot="19450774">
              <a:off x="1106936" y="783607"/>
              <a:ext cx="4355345" cy="519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0449" extrusionOk="0">
                  <a:moveTo>
                    <a:pt x="0" y="9646"/>
                  </a:moveTo>
                  <a:cubicBezTo>
                    <a:pt x="242" y="6209"/>
                    <a:pt x="2368" y="3084"/>
                    <a:pt x="6813" y="1209"/>
                  </a:cubicBezTo>
                  <a:cubicBezTo>
                    <a:pt x="11356" y="-666"/>
                    <a:pt x="15801" y="-314"/>
                    <a:pt x="20005" y="1951"/>
                  </a:cubicBezTo>
                  <a:cubicBezTo>
                    <a:pt x="20537" y="2263"/>
                    <a:pt x="21213" y="2537"/>
                    <a:pt x="21165" y="3162"/>
                  </a:cubicBezTo>
                  <a:cubicBezTo>
                    <a:pt x="21117" y="4021"/>
                    <a:pt x="19957" y="4295"/>
                    <a:pt x="18894" y="3670"/>
                  </a:cubicBezTo>
                  <a:cubicBezTo>
                    <a:pt x="14207" y="896"/>
                    <a:pt x="8021" y="1521"/>
                    <a:pt x="4542" y="5154"/>
                  </a:cubicBezTo>
                  <a:cubicBezTo>
                    <a:pt x="1450" y="8357"/>
                    <a:pt x="1740" y="12966"/>
                    <a:pt x="5170" y="15895"/>
                  </a:cubicBezTo>
                  <a:cubicBezTo>
                    <a:pt x="8698" y="18942"/>
                    <a:pt x="14303" y="19411"/>
                    <a:pt x="18507" y="17028"/>
                  </a:cubicBezTo>
                  <a:cubicBezTo>
                    <a:pt x="18652" y="16950"/>
                    <a:pt x="18846" y="16872"/>
                    <a:pt x="18991" y="16755"/>
                  </a:cubicBezTo>
                  <a:cubicBezTo>
                    <a:pt x="19667" y="16247"/>
                    <a:pt x="20295" y="16247"/>
                    <a:pt x="20923" y="16872"/>
                  </a:cubicBezTo>
                  <a:cubicBezTo>
                    <a:pt x="21600" y="17575"/>
                    <a:pt x="20923" y="17965"/>
                    <a:pt x="20344" y="18278"/>
                  </a:cubicBezTo>
                  <a:cubicBezTo>
                    <a:pt x="17058" y="20309"/>
                    <a:pt x="13385" y="20934"/>
                    <a:pt x="9374" y="20075"/>
                  </a:cubicBezTo>
                  <a:cubicBezTo>
                    <a:pt x="3817" y="18903"/>
                    <a:pt x="48" y="14841"/>
                    <a:pt x="0" y="9646"/>
                  </a:cubicBezTo>
                  <a:close/>
                </a:path>
              </a:pathLst>
            </a:custGeom>
            <a:solidFill>
              <a:srgbClr val="E7E6E6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1" name="Полилиния 6"/>
            <p:cNvSpPr/>
            <p:nvPr/>
          </p:nvSpPr>
          <p:spPr>
            <a:xfrm rot="19450774">
              <a:off x="1903324" y="1789870"/>
              <a:ext cx="1919328" cy="379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048" extrusionOk="0">
                  <a:moveTo>
                    <a:pt x="0" y="10567"/>
                  </a:moveTo>
                  <a:cubicBezTo>
                    <a:pt x="0" y="5346"/>
                    <a:pt x="7053" y="1114"/>
                    <a:pt x="17302" y="125"/>
                  </a:cubicBezTo>
                  <a:cubicBezTo>
                    <a:pt x="18845" y="15"/>
                    <a:pt x="20718" y="-315"/>
                    <a:pt x="21159" y="894"/>
                  </a:cubicBezTo>
                  <a:cubicBezTo>
                    <a:pt x="21600" y="1938"/>
                    <a:pt x="20939" y="2543"/>
                    <a:pt x="18404" y="2763"/>
                  </a:cubicBezTo>
                  <a:cubicBezTo>
                    <a:pt x="10469" y="3532"/>
                    <a:pt x="5180" y="6775"/>
                    <a:pt x="5290" y="10567"/>
                  </a:cubicBezTo>
                  <a:cubicBezTo>
                    <a:pt x="5290" y="14360"/>
                    <a:pt x="10690" y="17548"/>
                    <a:pt x="18735" y="18317"/>
                  </a:cubicBezTo>
                  <a:cubicBezTo>
                    <a:pt x="21049" y="18537"/>
                    <a:pt x="21490" y="19141"/>
                    <a:pt x="21269" y="20131"/>
                  </a:cubicBezTo>
                  <a:cubicBezTo>
                    <a:pt x="20939" y="21285"/>
                    <a:pt x="19176" y="21065"/>
                    <a:pt x="17633" y="20955"/>
                  </a:cubicBezTo>
                  <a:cubicBezTo>
                    <a:pt x="7714" y="20296"/>
                    <a:pt x="0" y="15789"/>
                    <a:pt x="0" y="10567"/>
                  </a:cubicBezTo>
                  <a:close/>
                </a:path>
              </a:pathLst>
            </a:custGeom>
            <a:solidFill>
              <a:srgbClr val="E7E6E6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2" name="Полилиния 7"/>
            <p:cNvSpPr/>
            <p:nvPr/>
          </p:nvSpPr>
          <p:spPr>
            <a:xfrm rot="19450774">
              <a:off x="2620676" y="2855128"/>
              <a:ext cx="642386" cy="155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0027" extrusionOk="0">
                  <a:moveTo>
                    <a:pt x="0" y="9978"/>
                  </a:moveTo>
                  <a:cubicBezTo>
                    <a:pt x="600" y="7166"/>
                    <a:pt x="1800" y="4227"/>
                    <a:pt x="6000" y="1798"/>
                  </a:cubicBezTo>
                  <a:cubicBezTo>
                    <a:pt x="7500" y="904"/>
                    <a:pt x="9300" y="-758"/>
                    <a:pt x="12600" y="392"/>
                  </a:cubicBezTo>
                  <a:cubicBezTo>
                    <a:pt x="15900" y="1543"/>
                    <a:pt x="21600" y="2437"/>
                    <a:pt x="18600" y="4866"/>
                  </a:cubicBezTo>
                  <a:cubicBezTo>
                    <a:pt x="14100" y="8444"/>
                    <a:pt x="14100" y="11640"/>
                    <a:pt x="18600" y="15218"/>
                  </a:cubicBezTo>
                  <a:cubicBezTo>
                    <a:pt x="21600" y="17519"/>
                    <a:pt x="15900" y="18541"/>
                    <a:pt x="12900" y="19564"/>
                  </a:cubicBezTo>
                  <a:cubicBezTo>
                    <a:pt x="9300" y="20842"/>
                    <a:pt x="7500" y="19180"/>
                    <a:pt x="6000" y="18158"/>
                  </a:cubicBezTo>
                  <a:cubicBezTo>
                    <a:pt x="1800" y="15730"/>
                    <a:pt x="600" y="12918"/>
                    <a:pt x="0" y="9978"/>
                  </a:cubicBezTo>
                  <a:close/>
                </a:path>
              </a:pathLst>
            </a:custGeom>
            <a:solidFill>
              <a:srgbClr val="E7E6E6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44" name="Прямоугольник 6"/>
          <p:cNvSpPr/>
          <p:nvPr/>
        </p:nvSpPr>
        <p:spPr>
          <a:xfrm rot="10800000">
            <a:off x="515937" y="-16722"/>
            <a:ext cx="1258620" cy="1105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Овал 14"/>
          <p:cNvSpPr/>
          <p:nvPr/>
        </p:nvSpPr>
        <p:spPr>
          <a:xfrm>
            <a:off x="11371668" y="6409397"/>
            <a:ext cx="280053" cy="28005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xfrm>
            <a:off x="515937" y="1825625"/>
            <a:ext cx="10837863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8" name="Рисунок 11" descr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5" y="6261436"/>
            <a:ext cx="1073020" cy="4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8655173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515937" y="499594"/>
            <a:ext cx="4937213" cy="1325564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8959" y="1825625"/>
            <a:ext cx="4914191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  <a:lvl2pPr marL="731519" indent="-274319">
              <a:defRPr sz="2400"/>
            </a:lvl2pPr>
            <a:lvl3pPr marL="1219200" indent="-304800">
              <a:defRPr sz="2400"/>
            </a:lvl3pPr>
            <a:lvl4pPr marL="1714500" indent="-342900">
              <a:defRPr sz="2400"/>
            </a:lvl4pPr>
            <a:lvl5pPr marL="2171700" indent="-342900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Прямоугольник 6"/>
          <p:cNvSpPr/>
          <p:nvPr/>
        </p:nvSpPr>
        <p:spPr>
          <a:xfrm rot="10800000">
            <a:off x="515937" y="-16722"/>
            <a:ext cx="1258620" cy="1105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5" name="Рисунок 7" descr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5" y="6261436"/>
            <a:ext cx="1073020" cy="4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Овал 14"/>
          <p:cNvSpPr/>
          <p:nvPr/>
        </p:nvSpPr>
        <p:spPr>
          <a:xfrm>
            <a:off x="11371668" y="6409397"/>
            <a:ext cx="280053" cy="28005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Прямоугольник 13"/>
          <p:cNvSpPr/>
          <p:nvPr/>
        </p:nvSpPr>
        <p:spPr>
          <a:xfrm>
            <a:off x="7854461" y="988536"/>
            <a:ext cx="4329130" cy="4880927"/>
          </a:xfrm>
          <a:prstGeom prst="rect">
            <a:avLst/>
          </a:prstGeom>
          <a:solidFill>
            <a:schemeClr val="accent1"/>
          </a:solidFill>
          <a:ln w="12700">
            <a:solidFill>
              <a:srgbClr val="21415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Овал 3"/>
          <p:cNvSpPr/>
          <p:nvPr/>
        </p:nvSpPr>
        <p:spPr>
          <a:xfrm>
            <a:off x="5107816" y="633613"/>
            <a:ext cx="5571909" cy="5571907"/>
          </a:xfrm>
          <a:prstGeom prst="ellipse">
            <a:avLst/>
          </a:prstGeom>
          <a:solidFill>
            <a:srgbClr val="E7E6E6">
              <a:alpha val="5299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Рисунок 5"/>
          <p:cNvSpPr>
            <a:spLocks noGrp="1"/>
          </p:cNvSpPr>
          <p:nvPr>
            <p:ph type="pic" sz="half" idx="21"/>
          </p:nvPr>
        </p:nvSpPr>
        <p:spPr>
          <a:xfrm>
            <a:off x="5455211" y="988535"/>
            <a:ext cx="4884849" cy="488484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80223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Группа 34"/>
          <p:cNvGrpSpPr/>
          <p:nvPr/>
        </p:nvGrpSpPr>
        <p:grpSpPr>
          <a:xfrm>
            <a:off x="6344277" y="-2438315"/>
            <a:ext cx="6569217" cy="6757613"/>
            <a:chOff x="0" y="0"/>
            <a:chExt cx="6569216" cy="6757611"/>
          </a:xfrm>
        </p:grpSpPr>
        <p:sp>
          <p:nvSpPr>
            <p:cNvPr id="142" name="Полилиния 5"/>
            <p:cNvSpPr/>
            <p:nvPr/>
          </p:nvSpPr>
          <p:spPr>
            <a:xfrm rot="19450774">
              <a:off x="1106936" y="783607"/>
              <a:ext cx="4355345" cy="519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0449" extrusionOk="0">
                  <a:moveTo>
                    <a:pt x="0" y="9646"/>
                  </a:moveTo>
                  <a:cubicBezTo>
                    <a:pt x="242" y="6209"/>
                    <a:pt x="2368" y="3084"/>
                    <a:pt x="6813" y="1209"/>
                  </a:cubicBezTo>
                  <a:cubicBezTo>
                    <a:pt x="11356" y="-666"/>
                    <a:pt x="15801" y="-314"/>
                    <a:pt x="20005" y="1951"/>
                  </a:cubicBezTo>
                  <a:cubicBezTo>
                    <a:pt x="20537" y="2263"/>
                    <a:pt x="21213" y="2537"/>
                    <a:pt x="21165" y="3162"/>
                  </a:cubicBezTo>
                  <a:cubicBezTo>
                    <a:pt x="21117" y="4021"/>
                    <a:pt x="19957" y="4295"/>
                    <a:pt x="18894" y="3670"/>
                  </a:cubicBezTo>
                  <a:cubicBezTo>
                    <a:pt x="14207" y="896"/>
                    <a:pt x="8021" y="1521"/>
                    <a:pt x="4542" y="5154"/>
                  </a:cubicBezTo>
                  <a:cubicBezTo>
                    <a:pt x="1450" y="8357"/>
                    <a:pt x="1740" y="12966"/>
                    <a:pt x="5170" y="15895"/>
                  </a:cubicBezTo>
                  <a:cubicBezTo>
                    <a:pt x="8698" y="18942"/>
                    <a:pt x="14303" y="19411"/>
                    <a:pt x="18507" y="17028"/>
                  </a:cubicBezTo>
                  <a:cubicBezTo>
                    <a:pt x="18652" y="16950"/>
                    <a:pt x="18846" y="16872"/>
                    <a:pt x="18991" y="16755"/>
                  </a:cubicBezTo>
                  <a:cubicBezTo>
                    <a:pt x="19667" y="16247"/>
                    <a:pt x="20295" y="16247"/>
                    <a:pt x="20923" y="16872"/>
                  </a:cubicBezTo>
                  <a:cubicBezTo>
                    <a:pt x="21600" y="17575"/>
                    <a:pt x="20923" y="17965"/>
                    <a:pt x="20344" y="18278"/>
                  </a:cubicBezTo>
                  <a:cubicBezTo>
                    <a:pt x="17058" y="20309"/>
                    <a:pt x="13385" y="20934"/>
                    <a:pt x="9374" y="20075"/>
                  </a:cubicBezTo>
                  <a:cubicBezTo>
                    <a:pt x="3817" y="18903"/>
                    <a:pt x="48" y="14841"/>
                    <a:pt x="0" y="9646"/>
                  </a:cubicBezTo>
                  <a:close/>
                </a:path>
              </a:pathLst>
            </a:custGeom>
            <a:solidFill>
              <a:srgbClr val="E7E6E6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3" name="Полилиния 6"/>
            <p:cNvSpPr/>
            <p:nvPr/>
          </p:nvSpPr>
          <p:spPr>
            <a:xfrm rot="19450774">
              <a:off x="1903324" y="1789870"/>
              <a:ext cx="1919328" cy="379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048" extrusionOk="0">
                  <a:moveTo>
                    <a:pt x="0" y="10567"/>
                  </a:moveTo>
                  <a:cubicBezTo>
                    <a:pt x="0" y="5346"/>
                    <a:pt x="7053" y="1114"/>
                    <a:pt x="17302" y="125"/>
                  </a:cubicBezTo>
                  <a:cubicBezTo>
                    <a:pt x="18845" y="15"/>
                    <a:pt x="20718" y="-315"/>
                    <a:pt x="21159" y="894"/>
                  </a:cubicBezTo>
                  <a:cubicBezTo>
                    <a:pt x="21600" y="1938"/>
                    <a:pt x="20939" y="2543"/>
                    <a:pt x="18404" y="2763"/>
                  </a:cubicBezTo>
                  <a:cubicBezTo>
                    <a:pt x="10469" y="3532"/>
                    <a:pt x="5180" y="6775"/>
                    <a:pt x="5290" y="10567"/>
                  </a:cubicBezTo>
                  <a:cubicBezTo>
                    <a:pt x="5290" y="14360"/>
                    <a:pt x="10690" y="17548"/>
                    <a:pt x="18735" y="18317"/>
                  </a:cubicBezTo>
                  <a:cubicBezTo>
                    <a:pt x="21049" y="18537"/>
                    <a:pt x="21490" y="19141"/>
                    <a:pt x="21269" y="20131"/>
                  </a:cubicBezTo>
                  <a:cubicBezTo>
                    <a:pt x="20939" y="21285"/>
                    <a:pt x="19176" y="21065"/>
                    <a:pt x="17633" y="20955"/>
                  </a:cubicBezTo>
                  <a:cubicBezTo>
                    <a:pt x="7714" y="20296"/>
                    <a:pt x="0" y="15789"/>
                    <a:pt x="0" y="10567"/>
                  </a:cubicBezTo>
                  <a:close/>
                </a:path>
              </a:pathLst>
            </a:custGeom>
            <a:solidFill>
              <a:srgbClr val="E7E6E6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4" name="Полилиния 7"/>
            <p:cNvSpPr/>
            <p:nvPr/>
          </p:nvSpPr>
          <p:spPr>
            <a:xfrm rot="19450774">
              <a:off x="2620676" y="2855128"/>
              <a:ext cx="642386" cy="155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0027" extrusionOk="0">
                  <a:moveTo>
                    <a:pt x="0" y="9978"/>
                  </a:moveTo>
                  <a:cubicBezTo>
                    <a:pt x="600" y="7166"/>
                    <a:pt x="1800" y="4227"/>
                    <a:pt x="6000" y="1798"/>
                  </a:cubicBezTo>
                  <a:cubicBezTo>
                    <a:pt x="7500" y="904"/>
                    <a:pt x="9300" y="-758"/>
                    <a:pt x="12600" y="392"/>
                  </a:cubicBezTo>
                  <a:cubicBezTo>
                    <a:pt x="15900" y="1543"/>
                    <a:pt x="21600" y="2437"/>
                    <a:pt x="18600" y="4866"/>
                  </a:cubicBezTo>
                  <a:cubicBezTo>
                    <a:pt x="14100" y="8444"/>
                    <a:pt x="14100" y="11640"/>
                    <a:pt x="18600" y="15218"/>
                  </a:cubicBezTo>
                  <a:cubicBezTo>
                    <a:pt x="21600" y="17519"/>
                    <a:pt x="15900" y="18541"/>
                    <a:pt x="12900" y="19564"/>
                  </a:cubicBezTo>
                  <a:cubicBezTo>
                    <a:pt x="9300" y="20842"/>
                    <a:pt x="7500" y="19180"/>
                    <a:pt x="6000" y="18158"/>
                  </a:cubicBezTo>
                  <a:cubicBezTo>
                    <a:pt x="1800" y="15730"/>
                    <a:pt x="600" y="12918"/>
                    <a:pt x="0" y="9978"/>
                  </a:cubicBezTo>
                  <a:close/>
                </a:path>
              </a:pathLst>
            </a:custGeom>
            <a:solidFill>
              <a:srgbClr val="E7E6E6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46" name="Овал 22"/>
          <p:cNvSpPr/>
          <p:nvPr/>
        </p:nvSpPr>
        <p:spPr>
          <a:xfrm>
            <a:off x="954140" y="1698469"/>
            <a:ext cx="1729333" cy="1729333"/>
          </a:xfrm>
          <a:prstGeom prst="ellipse">
            <a:avLst/>
          </a:prstGeom>
          <a:solidFill>
            <a:srgbClr val="000000">
              <a:alpha val="1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Овал 23"/>
          <p:cNvSpPr/>
          <p:nvPr/>
        </p:nvSpPr>
        <p:spPr>
          <a:xfrm>
            <a:off x="3807538" y="1698469"/>
            <a:ext cx="1729333" cy="1729333"/>
          </a:xfrm>
          <a:prstGeom prst="ellipse">
            <a:avLst/>
          </a:prstGeom>
          <a:solidFill>
            <a:srgbClr val="000000">
              <a:alpha val="1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Овал 24"/>
          <p:cNvSpPr/>
          <p:nvPr/>
        </p:nvSpPr>
        <p:spPr>
          <a:xfrm>
            <a:off x="6646274" y="1698469"/>
            <a:ext cx="1729333" cy="1729333"/>
          </a:xfrm>
          <a:prstGeom prst="ellipse">
            <a:avLst/>
          </a:prstGeom>
          <a:solidFill>
            <a:srgbClr val="000000">
              <a:alpha val="1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Овал 25"/>
          <p:cNvSpPr/>
          <p:nvPr/>
        </p:nvSpPr>
        <p:spPr>
          <a:xfrm>
            <a:off x="9498658" y="1698469"/>
            <a:ext cx="1729333" cy="1729333"/>
          </a:xfrm>
          <a:prstGeom prst="ellipse">
            <a:avLst/>
          </a:prstGeom>
          <a:solidFill>
            <a:srgbClr val="000000">
              <a:alpha val="1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Полилиния: Форма 19"/>
          <p:cNvSpPr/>
          <p:nvPr/>
        </p:nvSpPr>
        <p:spPr>
          <a:xfrm>
            <a:off x="4011967" y="1778212"/>
            <a:ext cx="1320477" cy="362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238" y="0"/>
                  <a:pt x="19151" y="8201"/>
                  <a:pt x="21462" y="20674"/>
                </a:cubicBezTo>
                <a:lnTo>
                  <a:pt x="21600" y="21600"/>
                </a:lnTo>
                <a:lnTo>
                  <a:pt x="0" y="21600"/>
                </a:lnTo>
                <a:lnTo>
                  <a:pt x="138" y="20674"/>
                </a:lnTo>
                <a:cubicBezTo>
                  <a:pt x="2449" y="8201"/>
                  <a:pt x="6362" y="0"/>
                  <a:pt x="108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Полилиния: Форма 20"/>
          <p:cNvSpPr/>
          <p:nvPr/>
        </p:nvSpPr>
        <p:spPr>
          <a:xfrm>
            <a:off x="6850702" y="1778212"/>
            <a:ext cx="1320477" cy="362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238" y="0"/>
                  <a:pt x="19151" y="8201"/>
                  <a:pt x="21462" y="20674"/>
                </a:cubicBezTo>
                <a:lnTo>
                  <a:pt x="21600" y="21600"/>
                </a:lnTo>
                <a:lnTo>
                  <a:pt x="0" y="21600"/>
                </a:lnTo>
                <a:lnTo>
                  <a:pt x="138" y="20674"/>
                </a:lnTo>
                <a:cubicBezTo>
                  <a:pt x="2449" y="8201"/>
                  <a:pt x="6362" y="0"/>
                  <a:pt x="108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" name="Полилиния: фигура 21"/>
          <p:cNvSpPr/>
          <p:nvPr/>
        </p:nvSpPr>
        <p:spPr>
          <a:xfrm>
            <a:off x="9703086" y="1778212"/>
            <a:ext cx="1320477" cy="362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238" y="0"/>
                  <a:pt x="19151" y="8201"/>
                  <a:pt x="21462" y="20674"/>
                </a:cubicBezTo>
                <a:lnTo>
                  <a:pt x="21600" y="21600"/>
                </a:lnTo>
                <a:lnTo>
                  <a:pt x="0" y="21600"/>
                </a:lnTo>
                <a:lnTo>
                  <a:pt x="138" y="20674"/>
                </a:lnTo>
                <a:cubicBezTo>
                  <a:pt x="2449" y="8201"/>
                  <a:pt x="6362" y="0"/>
                  <a:pt x="108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Полилиния: Фигура 16"/>
          <p:cNvSpPr/>
          <p:nvPr/>
        </p:nvSpPr>
        <p:spPr>
          <a:xfrm>
            <a:off x="1158568" y="1778212"/>
            <a:ext cx="1320477" cy="362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238" y="0"/>
                  <a:pt x="19151" y="8201"/>
                  <a:pt x="21462" y="20674"/>
                </a:cubicBezTo>
                <a:lnTo>
                  <a:pt x="21600" y="21600"/>
                </a:lnTo>
                <a:lnTo>
                  <a:pt x="0" y="21600"/>
                </a:lnTo>
                <a:lnTo>
                  <a:pt x="138" y="20674"/>
                </a:lnTo>
                <a:cubicBezTo>
                  <a:pt x="2449" y="8201"/>
                  <a:pt x="6362" y="0"/>
                  <a:pt x="108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5" name="Прямоугольник 6"/>
          <p:cNvSpPr/>
          <p:nvPr/>
        </p:nvSpPr>
        <p:spPr>
          <a:xfrm rot="10800000">
            <a:off x="515937" y="-16722"/>
            <a:ext cx="1258620" cy="1105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6" name="Рисунок 7" descr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5" y="6261436"/>
            <a:ext cx="1073020" cy="4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Овал 8"/>
          <p:cNvSpPr/>
          <p:nvPr/>
        </p:nvSpPr>
        <p:spPr>
          <a:xfrm>
            <a:off x="11371668" y="6409397"/>
            <a:ext cx="280053" cy="28005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9" name="Рисунок 2"/>
          <p:cNvSpPr>
            <a:spLocks noGrp="1"/>
          </p:cNvSpPr>
          <p:nvPr>
            <p:ph type="pic" sz="quarter" idx="21"/>
          </p:nvPr>
        </p:nvSpPr>
        <p:spPr>
          <a:xfrm>
            <a:off x="1103637" y="1848535"/>
            <a:ext cx="1430339" cy="14303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0" name="Рисунок 2"/>
          <p:cNvSpPr>
            <a:spLocks noGrp="1"/>
          </p:cNvSpPr>
          <p:nvPr>
            <p:ph type="pic" sz="quarter" idx="22"/>
          </p:nvPr>
        </p:nvSpPr>
        <p:spPr>
          <a:xfrm>
            <a:off x="3957037" y="1848535"/>
            <a:ext cx="1430339" cy="14303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1" name="Рисунок 2"/>
          <p:cNvSpPr>
            <a:spLocks noGrp="1"/>
          </p:cNvSpPr>
          <p:nvPr>
            <p:ph type="pic" sz="quarter" idx="23"/>
          </p:nvPr>
        </p:nvSpPr>
        <p:spPr>
          <a:xfrm>
            <a:off x="6795772" y="1848535"/>
            <a:ext cx="1430339" cy="14303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2" name="Рисунок 2"/>
          <p:cNvSpPr>
            <a:spLocks noGrp="1"/>
          </p:cNvSpPr>
          <p:nvPr>
            <p:ph type="pic" sz="quarter" idx="24"/>
          </p:nvPr>
        </p:nvSpPr>
        <p:spPr>
          <a:xfrm>
            <a:off x="9648156" y="1848535"/>
            <a:ext cx="1430339" cy="14303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4453" y="4052306"/>
            <a:ext cx="2588706" cy="17490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 sz="1600"/>
            </a:lvl1pPr>
            <a:lvl2pPr marL="0" indent="457200" algn="ctr">
              <a:buSzTx/>
              <a:buFontTx/>
              <a:buNone/>
              <a:defRPr sz="1600"/>
            </a:lvl2pPr>
            <a:lvl3pPr marL="0" indent="914400" algn="ctr">
              <a:buSzTx/>
              <a:buFontTx/>
              <a:buNone/>
              <a:defRPr sz="1600"/>
            </a:lvl3pPr>
            <a:lvl4pPr marL="0" indent="1371600" algn="ctr">
              <a:buSzTx/>
              <a:buFontTx/>
              <a:buNone/>
              <a:defRPr sz="1600"/>
            </a:lvl4pPr>
            <a:lvl5pPr marL="0" indent="1828800" algn="ctr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4012591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0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8" r:id="rId6"/>
    <p:sldLayoutId id="2147483660" r:id="rId7"/>
    <p:sldLayoutId id="2147483662" r:id="rId8"/>
    <p:sldLayoutId id="2147483663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траиваем на работу подростка">
            <a:extLst>
              <a:ext uri="{FF2B5EF4-FFF2-40B4-BE49-F238E27FC236}">
                <a16:creationId xmlns:a16="http://schemas.microsoft.com/office/drawing/2014/main" id="{270AD48A-2DB7-900E-EF9C-5D732DB45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62" y="914401"/>
            <a:ext cx="7254536" cy="411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ítulo 1">
            <a:extLst>
              <a:ext uri="{FF2B5EF4-FFF2-40B4-BE49-F238E27FC236}">
                <a16:creationId xmlns:a16="http://schemas.microsoft.com/office/drawing/2014/main" id="{8FC948E7-FD02-6700-EF9D-A6264582F160}"/>
              </a:ext>
            </a:extLst>
          </p:cNvPr>
          <p:cNvGrpSpPr/>
          <p:nvPr/>
        </p:nvGrpSpPr>
        <p:grpSpPr>
          <a:xfrm>
            <a:off x="307102" y="1686514"/>
            <a:ext cx="5573193" cy="2627462"/>
            <a:chOff x="0" y="158908"/>
            <a:chExt cx="7854543" cy="4487864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3B70CE45-F183-D025-FF45-B95F481C0122}"/>
                </a:ext>
              </a:extLst>
            </p:cNvPr>
            <p:cNvSpPr/>
            <p:nvPr/>
          </p:nvSpPr>
          <p:spPr>
            <a:xfrm>
              <a:off x="0" y="158908"/>
              <a:ext cx="7590773" cy="4487864"/>
            </a:xfrm>
            <a:prstGeom prst="rect">
              <a:avLst/>
            </a:prstGeom>
            <a:solidFill>
              <a:srgbClr val="0000FF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5" name="1…">
              <a:extLst>
                <a:ext uri="{FF2B5EF4-FFF2-40B4-BE49-F238E27FC236}">
                  <a16:creationId xmlns:a16="http://schemas.microsoft.com/office/drawing/2014/main" id="{E1D67A8E-A998-F810-42D1-1042162583E2}"/>
                </a:ext>
              </a:extLst>
            </p:cNvPr>
            <p:cNvSpPr txBox="1"/>
            <p:nvPr/>
          </p:nvSpPr>
          <p:spPr>
            <a:xfrm>
              <a:off x="355210" y="161984"/>
              <a:ext cx="7499333" cy="4334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rPr lang="ru-RU" sz="4400" dirty="0"/>
                <a:t>Перспективы развития служения детям, подросткам и молодежи</a:t>
              </a:r>
              <a:endParaRPr sz="4400" dirty="0"/>
            </a:p>
          </p:txBody>
        </p:sp>
      </p:grpSp>
      <p:sp>
        <p:nvSpPr>
          <p:cNvPr id="6" name="Текст 4">
            <a:extLst>
              <a:ext uri="{FF2B5EF4-FFF2-40B4-BE49-F238E27FC236}">
                <a16:creationId xmlns:a16="http://schemas.microsoft.com/office/drawing/2014/main" id="{FFBD732A-1562-0D60-1372-3E8E212D3EF2}"/>
              </a:ext>
            </a:extLst>
          </p:cNvPr>
          <p:cNvSpPr txBox="1">
            <a:spLocks/>
          </p:cNvSpPr>
          <p:nvPr/>
        </p:nvSpPr>
        <p:spPr>
          <a:xfrm>
            <a:off x="1104038" y="4356363"/>
            <a:ext cx="3792162" cy="929927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/>
              <a:t>ОАМС ЕАД, 2024 </a:t>
            </a:r>
          </a:p>
        </p:txBody>
      </p:sp>
    </p:spTree>
    <p:extLst>
      <p:ext uri="{BB962C8B-B14F-4D97-AF65-F5344CB8AC3E}">
        <p14:creationId xmlns:p14="http://schemas.microsoft.com/office/powerpoint/2010/main" val="29183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90"/>
                </a:solidFill>
              </a:defRPr>
            </a:lvl1pPr>
          </a:lstStyle>
          <a:p>
            <a:r>
              <a:t>Покидают церковь</a:t>
            </a:r>
          </a:p>
        </p:txBody>
      </p:sp>
      <p:sp>
        <p:nvSpPr>
          <p:cNvPr id="513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538959" y="1825625"/>
            <a:ext cx="4151028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 b="1">
                <a:solidFill>
                  <a:srgbClr val="000090"/>
                </a:solidFill>
              </a:defRPr>
            </a:pPr>
            <a:endParaRPr dirty="0"/>
          </a:p>
          <a:p>
            <a:pPr>
              <a:defRPr sz="3200" b="1">
                <a:solidFill>
                  <a:srgbClr val="000090"/>
                </a:solidFill>
              </a:defRPr>
            </a:pPr>
            <a:r>
              <a:rPr dirty="0"/>
              <a:t>6,64 % </a:t>
            </a:r>
            <a:r>
              <a:rPr dirty="0" err="1"/>
              <a:t>Искателей</a:t>
            </a:r>
            <a:endParaRPr dirty="0"/>
          </a:p>
          <a:p>
            <a:pPr>
              <a:defRPr sz="3200" b="1">
                <a:solidFill>
                  <a:srgbClr val="000090"/>
                </a:solidFill>
              </a:defRPr>
            </a:pPr>
            <a:r>
              <a:rPr dirty="0"/>
              <a:t>0,58 % </a:t>
            </a:r>
            <a:r>
              <a:rPr dirty="0" err="1"/>
              <a:t>Следопытов</a:t>
            </a:r>
            <a:endParaRPr dirty="0"/>
          </a:p>
          <a:p>
            <a:pPr marL="0" indent="0">
              <a:buSzTx/>
              <a:buNone/>
              <a:defRPr sz="3200" b="1">
                <a:solidFill>
                  <a:srgbClr val="000090"/>
                </a:solidFill>
              </a:defRPr>
            </a:pPr>
            <a:endParaRPr dirty="0"/>
          </a:p>
          <a:p>
            <a:pPr>
              <a:defRPr sz="3200" b="1">
                <a:solidFill>
                  <a:srgbClr val="000090"/>
                </a:solidFill>
              </a:defRPr>
            </a:pPr>
            <a:r>
              <a:rPr dirty="0"/>
              <a:t>11,6 % </a:t>
            </a:r>
            <a:r>
              <a:rPr dirty="0" err="1"/>
              <a:t>Подростки</a:t>
            </a:r>
            <a:r>
              <a:rPr dirty="0"/>
              <a:t> </a:t>
            </a:r>
          </a:p>
          <a:p>
            <a:pPr>
              <a:defRPr sz="3200" b="1">
                <a:solidFill>
                  <a:srgbClr val="FF0000"/>
                </a:solidFill>
              </a:defRPr>
            </a:pPr>
            <a:r>
              <a:rPr dirty="0"/>
              <a:t>0,58 %</a:t>
            </a:r>
            <a:r>
              <a:rPr dirty="0">
                <a:solidFill>
                  <a:srgbClr val="000090"/>
                </a:solidFill>
              </a:rPr>
              <a:t> </a:t>
            </a:r>
            <a:r>
              <a:rPr lang="ru-RU" dirty="0">
                <a:solidFill>
                  <a:schemeClr val="accent2"/>
                </a:solidFill>
              </a:rPr>
              <a:t>Следопыты</a:t>
            </a:r>
            <a:r>
              <a:rPr lang="ru-RU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14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46644" y="6485922"/>
            <a:ext cx="128564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517" name="Рисунок 8"/>
          <p:cNvGrpSpPr/>
          <p:nvPr/>
        </p:nvGrpSpPr>
        <p:grpSpPr>
          <a:xfrm>
            <a:off x="5264711" y="986576"/>
            <a:ext cx="4884849" cy="4884848"/>
            <a:chOff x="0" y="0"/>
            <a:chExt cx="4884847" cy="4884847"/>
          </a:xfrm>
        </p:grpSpPr>
        <p:sp>
          <p:nvSpPr>
            <p:cNvPr id="515" name="Square"/>
            <p:cNvSpPr/>
            <p:nvPr/>
          </p:nvSpPr>
          <p:spPr>
            <a:xfrm>
              <a:off x="0" y="0"/>
              <a:ext cx="4884848" cy="488484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16" name="image20.jpeg" descr="image20.jpeg"/>
            <p:cNvPicPr>
              <a:picLocks noChangeAspect="1"/>
            </p:cNvPicPr>
            <p:nvPr/>
          </p:nvPicPr>
          <p:blipFill>
            <a:blip r:embed="rId3"/>
            <a:srcRect l="29297" r="29297"/>
            <a:stretch>
              <a:fillRect/>
            </a:stretch>
          </p:blipFill>
          <p:spPr>
            <a:xfrm>
              <a:off x="0" y="0"/>
              <a:ext cx="4884848" cy="4884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8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63" y="5581534"/>
            <a:ext cx="19939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Заголовок 1"/>
          <p:cNvSpPr txBox="1">
            <a:spLocks noGrp="1"/>
          </p:cNvSpPr>
          <p:nvPr>
            <p:ph type="title"/>
          </p:nvPr>
        </p:nvSpPr>
        <p:spPr>
          <a:xfrm>
            <a:off x="492915" y="844690"/>
            <a:ext cx="4937213" cy="1325564"/>
          </a:xfrm>
          <a:prstGeom prst="rect">
            <a:avLst/>
          </a:prstGeom>
        </p:spPr>
        <p:txBody>
          <a:bodyPr/>
          <a:lstStyle/>
          <a:p>
            <a:pPr>
              <a:defRPr u="sng">
                <a:solidFill>
                  <a:srgbClr val="000090"/>
                </a:solidFill>
              </a:defRPr>
            </a:pPr>
            <a:r>
              <a:rPr dirty="0" err="1"/>
              <a:t>Подростки</a:t>
            </a:r>
            <a:r>
              <a:rPr dirty="0"/>
              <a:t>, </a:t>
            </a:r>
            <a:r>
              <a:rPr dirty="0" err="1"/>
              <a:t>покидающие</a:t>
            </a:r>
            <a:r>
              <a:rPr dirty="0"/>
              <a:t> </a:t>
            </a:r>
            <a:r>
              <a:rPr dirty="0" err="1"/>
              <a:t>церковь</a:t>
            </a:r>
            <a:br>
              <a:rPr dirty="0"/>
            </a:br>
            <a:endParaRPr dirty="0"/>
          </a:p>
        </p:txBody>
      </p:sp>
      <p:sp>
        <p:nvSpPr>
          <p:cNvPr id="521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515937" y="2007067"/>
            <a:ext cx="4914191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000090"/>
                </a:solidFill>
              </a:defRPr>
            </a:pPr>
            <a:endParaRPr/>
          </a:p>
          <a:p>
            <a:pPr marL="0" indent="0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t>Следопыты и искатели приключений в 16 раз</a:t>
            </a:r>
          </a:p>
          <a:p>
            <a:pPr marL="0" indent="0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t>меньше разочаровываются и покидают церковь, чем у адвентисты-подростки</a:t>
            </a:r>
          </a:p>
        </p:txBody>
      </p:sp>
      <p:sp>
        <p:nvSpPr>
          <p:cNvPr id="522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46644" y="6485922"/>
            <a:ext cx="128564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523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6159175"/>
            <a:ext cx="1898650" cy="698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6" name="Рисунок 14"/>
          <p:cNvGrpSpPr/>
          <p:nvPr/>
        </p:nvGrpSpPr>
        <p:grpSpPr>
          <a:xfrm>
            <a:off x="5455211" y="988535"/>
            <a:ext cx="4884849" cy="4884849"/>
            <a:chOff x="0" y="0"/>
            <a:chExt cx="4884847" cy="4884847"/>
          </a:xfrm>
        </p:grpSpPr>
        <p:sp>
          <p:nvSpPr>
            <p:cNvPr id="524" name="Square"/>
            <p:cNvSpPr/>
            <p:nvPr/>
          </p:nvSpPr>
          <p:spPr>
            <a:xfrm>
              <a:off x="0" y="0"/>
              <a:ext cx="4884848" cy="488484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25" name="image32.jpeg" descr="image32.jpeg"/>
            <p:cNvPicPr>
              <a:picLocks noChangeAspect="1"/>
            </p:cNvPicPr>
            <p:nvPr/>
          </p:nvPicPr>
          <p:blipFill>
            <a:blip r:embed="rId3"/>
            <a:srcRect t="21875" b="21875"/>
            <a:stretch>
              <a:fillRect/>
            </a:stretch>
          </p:blipFill>
          <p:spPr>
            <a:xfrm>
              <a:off x="0" y="0"/>
              <a:ext cx="4884848" cy="4884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Imagem 4" descr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8238"/>
            <a:ext cx="9144000" cy="514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agem 6" descr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58238"/>
            <a:ext cx="9143999" cy="51415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2" name="Title 1"/>
          <p:cNvGrpSpPr/>
          <p:nvPr/>
        </p:nvGrpSpPr>
        <p:grpSpPr>
          <a:xfrm>
            <a:off x="114818" y="-1"/>
            <a:ext cx="5981183" cy="6829460"/>
            <a:chOff x="0" y="0"/>
            <a:chExt cx="5981181" cy="6829458"/>
          </a:xfrm>
        </p:grpSpPr>
        <p:sp>
          <p:nvSpPr>
            <p:cNvPr id="530" name="Rectangle"/>
            <p:cNvSpPr/>
            <p:nvPr/>
          </p:nvSpPr>
          <p:spPr>
            <a:xfrm>
              <a:off x="-1" y="-1"/>
              <a:ext cx="5981183" cy="682946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531" name="На 1000 подростков…"/>
            <p:cNvSpPr txBox="1"/>
            <p:nvPr/>
          </p:nvSpPr>
          <p:spPr>
            <a:xfrm>
              <a:off x="50482" y="4762"/>
              <a:ext cx="5880217" cy="6819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На 1000 подростков </a:t>
              </a:r>
            </a:p>
            <a:p>
              <a:pPr algn="ctr">
                <a:defRPr sz="6000" u="sng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116</a:t>
              </a:r>
              <a:r>
                <a:rPr sz="4400" u="none"/>
                <a:t> </a:t>
              </a:r>
              <a:endParaRPr sz="440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покидают церковь</a:t>
              </a:r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На 1000 следопытов и искателей</a:t>
              </a:r>
            </a:p>
            <a:p>
              <a:pPr algn="ctr">
                <a:defRPr sz="5400" u="sng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6</a:t>
              </a:r>
              <a:r>
                <a:rPr sz="3600" u="none"/>
                <a:t> </a:t>
              </a:r>
              <a:endParaRPr sz="360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покидают церковь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Title 1"/>
          <p:cNvGrpSpPr/>
          <p:nvPr/>
        </p:nvGrpSpPr>
        <p:grpSpPr>
          <a:xfrm>
            <a:off x="114818" y="-1"/>
            <a:ext cx="5981183" cy="6829460"/>
            <a:chOff x="0" y="0"/>
            <a:chExt cx="5981181" cy="6829458"/>
          </a:xfrm>
        </p:grpSpPr>
        <p:sp>
          <p:nvSpPr>
            <p:cNvPr id="536" name="Rectangle"/>
            <p:cNvSpPr/>
            <p:nvPr/>
          </p:nvSpPr>
          <p:spPr>
            <a:xfrm>
              <a:off x="-1" y="-1"/>
              <a:ext cx="5981183" cy="682946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537" name="Потребность церкви…"/>
            <p:cNvSpPr txBox="1"/>
            <p:nvPr/>
          </p:nvSpPr>
          <p:spPr>
            <a:xfrm>
              <a:off x="50482" y="4762"/>
              <a:ext cx="5880217" cy="6819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Потребность церкви </a:t>
              </a:r>
              <a:endParaRPr sz="440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 sz="440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ОТКРЫТИЕ </a:t>
              </a:r>
              <a:endParaRPr sz="440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новых церквей </a:t>
              </a:r>
            </a:p>
          </p:txBody>
        </p:sp>
      </p:grpSp>
      <p:pic>
        <p:nvPicPr>
          <p:cNvPr id="539" name="Рисунок 1" descr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622298"/>
            <a:ext cx="5171353" cy="5359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Объект 2"/>
          <p:cNvSpPr txBox="1">
            <a:spLocks noGrp="1"/>
          </p:cNvSpPr>
          <p:nvPr>
            <p:ph type="body" idx="1"/>
          </p:nvPr>
        </p:nvSpPr>
        <p:spPr>
          <a:xfrm>
            <a:off x="414337" y="403224"/>
            <a:ext cx="10837864" cy="608269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охватить</a:t>
            </a:r>
            <a:r>
              <a:rPr dirty="0"/>
              <a:t> </a:t>
            </a:r>
            <a:r>
              <a:rPr dirty="0" err="1"/>
              <a:t>новые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,</a:t>
            </a:r>
          </a:p>
          <a:p>
            <a:pPr marL="0" indent="0" algn="ctr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rPr dirty="0" err="1"/>
              <a:t>Клуб</a:t>
            </a:r>
            <a:r>
              <a:rPr dirty="0"/>
              <a:t> </a:t>
            </a:r>
            <a:r>
              <a:rPr dirty="0" err="1"/>
              <a:t>следопытов</a:t>
            </a:r>
            <a:endParaRPr dirty="0"/>
          </a:p>
          <a:p>
            <a:pPr marL="0" indent="0" algn="ctr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rPr dirty="0" err="1"/>
              <a:t>разрушает</a:t>
            </a:r>
            <a:r>
              <a:rPr dirty="0"/>
              <a:t> </a:t>
            </a:r>
            <a:r>
              <a:rPr dirty="0" err="1"/>
              <a:t>предрассудки</a:t>
            </a:r>
            <a:r>
              <a:rPr dirty="0"/>
              <a:t>.</a:t>
            </a:r>
            <a:endParaRPr lang="ru-RU" dirty="0"/>
          </a:p>
          <a:p>
            <a:pPr marL="0" indent="0" algn="ctr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rPr lang="ru-RU" sz="2400" dirty="0"/>
              <a:t>Работа с детьми открывает двери для работы с родителями!</a:t>
            </a:r>
            <a:endParaRPr sz="2400" dirty="0"/>
          </a:p>
          <a:p>
            <a:pPr marL="0" indent="0" algn="ctr">
              <a:buSzTx/>
              <a:buNone/>
              <a:defRPr sz="3600" b="1">
                <a:solidFill>
                  <a:srgbClr val="000090"/>
                </a:solidFill>
              </a:defRPr>
            </a:pPr>
            <a:endParaRPr dirty="0"/>
          </a:p>
          <a:p>
            <a:pPr>
              <a:defRPr b="1">
                <a:solidFill>
                  <a:srgbClr val="000090"/>
                </a:solidFill>
              </a:defRPr>
            </a:pPr>
            <a:endParaRPr dirty="0"/>
          </a:p>
          <a:p>
            <a:pPr marL="0" indent="0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rPr sz="3200" dirty="0" err="1"/>
              <a:t>Этап</a:t>
            </a:r>
            <a:r>
              <a:rPr sz="3200" dirty="0"/>
              <a:t> 1: </a:t>
            </a:r>
            <a:r>
              <a:rPr lang="ru-RU" sz="3200" dirty="0"/>
              <a:t>Открытие КС на новых территориях</a:t>
            </a:r>
            <a:endParaRPr sz="3200" dirty="0"/>
          </a:p>
          <a:p>
            <a:pPr marL="0" indent="0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rPr sz="3200" dirty="0" err="1"/>
              <a:t>Этап</a:t>
            </a:r>
            <a:r>
              <a:rPr sz="3200" dirty="0"/>
              <a:t> 2: </a:t>
            </a:r>
            <a:r>
              <a:rPr lang="ru-RU" sz="3200" dirty="0"/>
              <a:t>Проведение Евангельских программ </a:t>
            </a:r>
            <a:endParaRPr sz="3200" dirty="0"/>
          </a:p>
          <a:p>
            <a:pPr marL="0" indent="0">
              <a:buSzTx/>
              <a:buNone/>
              <a:defRPr sz="3600" b="1">
                <a:solidFill>
                  <a:srgbClr val="000090"/>
                </a:solidFill>
              </a:defRPr>
            </a:pPr>
            <a:r>
              <a:rPr sz="3200" dirty="0" err="1"/>
              <a:t>Этап</a:t>
            </a:r>
            <a:r>
              <a:rPr sz="3200" dirty="0"/>
              <a:t> 3: </a:t>
            </a:r>
            <a:r>
              <a:rPr lang="ru-RU" sz="3200" dirty="0"/>
              <a:t>Создание малых групп/церквей </a:t>
            </a:r>
            <a:endParaRPr sz="3200" dirty="0"/>
          </a:p>
        </p:txBody>
      </p:sp>
      <p:pic>
        <p:nvPicPr>
          <p:cNvPr id="545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5816600"/>
            <a:ext cx="1955800" cy="10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TextBox 8"/>
          <p:cNvSpPr txBox="1"/>
          <p:nvPr/>
        </p:nvSpPr>
        <p:spPr>
          <a:xfrm rot="19424745">
            <a:off x="967563" y="1616575"/>
            <a:ext cx="1570991" cy="444759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t>Решение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Title 1"/>
          <p:cNvGrpSpPr/>
          <p:nvPr/>
        </p:nvGrpSpPr>
        <p:grpSpPr>
          <a:xfrm>
            <a:off x="-1" y="-1"/>
            <a:ext cx="5981183" cy="6829460"/>
            <a:chOff x="0" y="0"/>
            <a:chExt cx="5981181" cy="6829458"/>
          </a:xfrm>
        </p:grpSpPr>
        <p:sp>
          <p:nvSpPr>
            <p:cNvPr id="552" name="Rectangle"/>
            <p:cNvSpPr/>
            <p:nvPr/>
          </p:nvSpPr>
          <p:spPr>
            <a:xfrm>
              <a:off x="-1" y="-1"/>
              <a:ext cx="5981183" cy="682946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553" name="Потребность церкви…"/>
            <p:cNvSpPr txBox="1"/>
            <p:nvPr/>
          </p:nvSpPr>
          <p:spPr>
            <a:xfrm>
              <a:off x="50482" y="4762"/>
              <a:ext cx="5880217" cy="6819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rPr dirty="0" err="1"/>
                <a:t>Потребность</a:t>
              </a:r>
              <a:r>
                <a:rPr dirty="0"/>
                <a:t> </a:t>
              </a:r>
              <a:r>
                <a:rPr dirty="0" err="1"/>
                <a:t>церкви</a:t>
              </a:r>
              <a:r>
                <a:rPr dirty="0"/>
                <a:t> </a:t>
              </a:r>
              <a:endParaRPr sz="4400" dirty="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 sz="4400" dirty="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rPr dirty="0" err="1">
                  <a:highlight>
                    <a:srgbClr val="FFFF00"/>
                  </a:highlight>
                </a:rPr>
                <a:t>Больше</a:t>
              </a:r>
              <a:r>
                <a:rPr dirty="0">
                  <a:highlight>
                    <a:srgbClr val="FFFF00"/>
                  </a:highlight>
                </a:rPr>
                <a:t> ЛИДЕРОВ</a:t>
              </a:r>
            </a:p>
          </p:txBody>
        </p:sp>
      </p:grpSp>
      <p:pic>
        <p:nvPicPr>
          <p:cNvPr id="555" name="Рисунок 2" descr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98" y="3946097"/>
            <a:ext cx="4665336" cy="2617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Рисунок 5" descr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034" y="294130"/>
            <a:ext cx="5181600" cy="345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2. </a:t>
            </a:r>
            <a:r>
              <a:rPr dirty="0" err="1"/>
              <a:t>Воспитание</a:t>
            </a:r>
            <a:r>
              <a:rPr dirty="0"/>
              <a:t> </a:t>
            </a:r>
            <a:r>
              <a:rPr dirty="0" err="1"/>
              <a:t>лидеров</a:t>
            </a:r>
            <a:br>
              <a:rPr lang="ru-RU" dirty="0"/>
            </a:br>
            <a:r>
              <a:rPr dirty="0"/>
              <a:t> </a:t>
            </a:r>
          </a:p>
        </p:txBody>
      </p:sp>
      <p:sp>
        <p:nvSpPr>
          <p:cNvPr id="561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562" name="Текст 4"/>
          <p:cNvSpPr txBox="1">
            <a:spLocks noGrp="1"/>
          </p:cNvSpPr>
          <p:nvPr>
            <p:ph type="body" sz="quarter" idx="1"/>
          </p:nvPr>
        </p:nvSpPr>
        <p:spPr>
          <a:xfrm>
            <a:off x="830065" y="1898650"/>
            <a:ext cx="10515601" cy="701675"/>
          </a:xfrm>
          <a:prstGeom prst="rect">
            <a:avLst/>
          </a:prstGeom>
        </p:spPr>
        <p:txBody>
          <a:bodyPr/>
          <a:lstStyle>
            <a:lvl1pPr algn="ctr" defTabSz="822959">
              <a:spcBef>
                <a:spcPts val="900"/>
              </a:spcBef>
              <a:defRPr sz="486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СЛЕДОПЫТАМИ СТАЛИ </a:t>
            </a:r>
          </a:p>
        </p:txBody>
      </p:sp>
      <p:sp>
        <p:nvSpPr>
          <p:cNvPr id="563" name="Текст 6"/>
          <p:cNvSpPr>
            <a:spLocks noGrp="1"/>
          </p:cNvSpPr>
          <p:nvPr>
            <p:ph type="body" idx="23"/>
          </p:nvPr>
        </p:nvSpPr>
        <p:spPr>
          <a:xfrm>
            <a:off x="1364504" y="2879725"/>
            <a:ext cx="9462991" cy="23336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indent="0" defTabSz="658368">
              <a:spcBef>
                <a:spcPts val="400"/>
              </a:spcBef>
              <a:buClr>
                <a:schemeClr val="accent3"/>
              </a:buClr>
              <a:buSzTx/>
              <a:buNone/>
              <a:defRPr sz="2304" b="1">
                <a:solidFill>
                  <a:srgbClr val="000090"/>
                </a:solidFill>
              </a:defRPr>
            </a:pPr>
            <a:r>
              <a:rPr dirty="0" err="1"/>
              <a:t>Южно</a:t>
            </a:r>
            <a:r>
              <a:rPr lang="ru-RU" dirty="0"/>
              <a:t>-</a:t>
            </a:r>
            <a:r>
              <a:rPr dirty="0" err="1"/>
              <a:t>американский</a:t>
            </a:r>
            <a:r>
              <a:rPr dirty="0"/>
              <a:t> </a:t>
            </a:r>
            <a:r>
              <a:rPr dirty="0" err="1"/>
              <a:t>дивизион</a:t>
            </a:r>
            <a:endParaRPr dirty="0"/>
          </a:p>
          <a:p>
            <a:pPr marL="0" indent="0" defTabSz="658368">
              <a:spcBef>
                <a:spcPts val="400"/>
              </a:spcBef>
              <a:buClr>
                <a:schemeClr val="accent3"/>
              </a:buClr>
              <a:buSzTx/>
              <a:buNone/>
              <a:defRPr sz="2304" b="1">
                <a:solidFill>
                  <a:srgbClr val="000090"/>
                </a:solidFill>
              </a:defRPr>
            </a:pPr>
            <a:endParaRPr dirty="0"/>
          </a:p>
          <a:p>
            <a:pPr marL="129599" indent="-129599" defTabSz="658368">
              <a:spcBef>
                <a:spcPts val="400"/>
              </a:spcBef>
              <a:buClr>
                <a:schemeClr val="accent3"/>
              </a:buClr>
              <a:defRPr sz="2304" b="1">
                <a:solidFill>
                  <a:srgbClr val="000090"/>
                </a:solidFill>
              </a:defRPr>
            </a:pPr>
            <a:r>
              <a:rPr dirty="0"/>
              <a:t>90% </a:t>
            </a:r>
            <a:r>
              <a:rPr dirty="0" err="1"/>
              <a:t>Пасторов</a:t>
            </a:r>
            <a:endParaRPr dirty="0"/>
          </a:p>
          <a:p>
            <a:pPr marL="129599" indent="-129599" defTabSz="658368">
              <a:spcBef>
                <a:spcPts val="400"/>
              </a:spcBef>
              <a:buClr>
                <a:schemeClr val="accent3"/>
              </a:buClr>
              <a:defRPr sz="2304" b="1">
                <a:solidFill>
                  <a:srgbClr val="000090"/>
                </a:solidFill>
              </a:defRPr>
            </a:pPr>
            <a:r>
              <a:rPr dirty="0"/>
              <a:t>70-85% </a:t>
            </a:r>
            <a:r>
              <a:rPr dirty="0" err="1"/>
              <a:t>Пресвитеров</a:t>
            </a:r>
            <a:endParaRPr dirty="0"/>
          </a:p>
          <a:p>
            <a:pPr marL="129599" indent="-129599" defTabSz="658368">
              <a:spcBef>
                <a:spcPts val="400"/>
              </a:spcBef>
              <a:buClr>
                <a:schemeClr val="accent3"/>
              </a:buClr>
              <a:defRPr sz="2304" b="1">
                <a:solidFill>
                  <a:srgbClr val="000090"/>
                </a:solidFill>
              </a:defRPr>
            </a:pPr>
            <a:r>
              <a:rPr dirty="0"/>
              <a:t>75-85% </a:t>
            </a:r>
            <a:r>
              <a:rPr dirty="0" err="1"/>
              <a:t>Лидеров</a:t>
            </a:r>
            <a:r>
              <a:rPr dirty="0"/>
              <a:t> </a:t>
            </a:r>
            <a:r>
              <a:rPr dirty="0" err="1"/>
              <a:t>малых</a:t>
            </a:r>
            <a:r>
              <a:rPr dirty="0"/>
              <a:t> </a:t>
            </a:r>
            <a:r>
              <a:rPr dirty="0" err="1"/>
              <a:t>групп</a:t>
            </a:r>
            <a:endParaRPr dirty="0"/>
          </a:p>
          <a:p>
            <a:pPr marL="129599" indent="-129599" defTabSz="658368">
              <a:spcBef>
                <a:spcPts val="400"/>
              </a:spcBef>
              <a:buClr>
                <a:schemeClr val="accent3"/>
              </a:buClr>
              <a:defRPr sz="2304" b="1">
                <a:solidFill>
                  <a:srgbClr val="000090"/>
                </a:solidFill>
              </a:defRPr>
            </a:pPr>
            <a:r>
              <a:rPr dirty="0"/>
              <a:t>99% </a:t>
            </a:r>
            <a:r>
              <a:rPr dirty="0" err="1"/>
              <a:t>волонтеров</a:t>
            </a:r>
            <a:r>
              <a:rPr dirty="0"/>
              <a:t> </a:t>
            </a:r>
            <a:r>
              <a:rPr dirty="0" err="1"/>
              <a:t>мисс</a:t>
            </a:r>
            <a:r>
              <a:rPr dirty="0"/>
              <a:t> </a:t>
            </a:r>
            <a:r>
              <a:rPr dirty="0" err="1"/>
              <a:t>проектов</a:t>
            </a:r>
            <a:endParaRPr dirty="0"/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558E1DF3-4C22-072F-4C05-A23CCD309DC0}"/>
              </a:ext>
            </a:extLst>
          </p:cNvPr>
          <p:cNvSpPr txBox="1">
            <a:spLocks/>
          </p:cNvSpPr>
          <p:nvPr/>
        </p:nvSpPr>
        <p:spPr>
          <a:xfrm>
            <a:off x="1133622" y="5557852"/>
            <a:ext cx="9462991" cy="85690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8368"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304" b="1">
                <a:solidFill>
                  <a:srgbClr val="000090"/>
                </a:solidFill>
              </a:defRPr>
            </a:pPr>
            <a:r>
              <a:rPr lang="ru-RU" sz="2304" b="1" dirty="0">
                <a:solidFill>
                  <a:srgbClr val="000090"/>
                </a:solidFill>
              </a:rPr>
              <a:t>Работа с детьми подготовит для церкви в будущем больше лидеров!</a:t>
            </a:r>
          </a:p>
          <a:p>
            <a:pPr marL="0" indent="0" algn="ctr" defTabSz="658368"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304" b="1">
                <a:solidFill>
                  <a:srgbClr val="000090"/>
                </a:solidFill>
              </a:defRPr>
            </a:pPr>
            <a:r>
              <a:rPr lang="ru-RU" sz="2304" b="1" dirty="0">
                <a:solidFill>
                  <a:srgbClr val="000090"/>
                </a:solidFill>
              </a:rPr>
              <a:t>Но сегодня важно найти лидеров для подростков!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Следопытские клубы </a:t>
            </a:r>
          </a:p>
        </p:txBody>
      </p:sp>
      <p:sp>
        <p:nvSpPr>
          <p:cNvPr id="56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567" name="Текст 4"/>
          <p:cNvSpPr txBox="1">
            <a:spLocks noGrp="1"/>
          </p:cNvSpPr>
          <p:nvPr>
            <p:ph type="body" sz="quarter" idx="1"/>
          </p:nvPr>
        </p:nvSpPr>
        <p:spPr>
          <a:xfrm>
            <a:off x="830065" y="1898650"/>
            <a:ext cx="10515601" cy="701675"/>
          </a:xfrm>
          <a:prstGeom prst="rect">
            <a:avLst/>
          </a:prstGeom>
        </p:spPr>
        <p:txBody>
          <a:bodyPr/>
          <a:lstStyle>
            <a:lvl1pPr algn="ctr" defTabSz="822959">
              <a:spcBef>
                <a:spcPts val="900"/>
              </a:spcBef>
              <a:defRPr sz="486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ФАБРИКА ЛИДЕРОВ </a:t>
            </a:r>
          </a:p>
        </p:txBody>
      </p:sp>
      <p:pic>
        <p:nvPicPr>
          <p:cNvPr id="2" name="Рисунок 8" descr="Рисунок 8">
            <a:extLst>
              <a:ext uri="{FF2B5EF4-FFF2-40B4-BE49-F238E27FC236}">
                <a16:creationId xmlns:a16="http://schemas.microsoft.com/office/drawing/2014/main" id="{8CECE56C-59D4-543C-BEC8-662D6345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65" y="2761373"/>
            <a:ext cx="5121822" cy="3417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 descr="Рисунок 2">
            <a:extLst>
              <a:ext uri="{FF2B5EF4-FFF2-40B4-BE49-F238E27FC236}">
                <a16:creationId xmlns:a16="http://schemas.microsoft.com/office/drawing/2014/main" id="{B7181203-D247-8BA3-2050-E7D44F008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491" y="2761373"/>
            <a:ext cx="5130837" cy="3417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Title 1"/>
          <p:cNvGrpSpPr/>
          <p:nvPr/>
        </p:nvGrpSpPr>
        <p:grpSpPr>
          <a:xfrm>
            <a:off x="114818" y="-1"/>
            <a:ext cx="5981183" cy="6829460"/>
            <a:chOff x="0" y="0"/>
            <a:chExt cx="5981181" cy="6829458"/>
          </a:xfrm>
        </p:grpSpPr>
        <p:sp>
          <p:nvSpPr>
            <p:cNvPr id="585" name="Rectangle"/>
            <p:cNvSpPr/>
            <p:nvPr/>
          </p:nvSpPr>
          <p:spPr>
            <a:xfrm>
              <a:off x="-1" y="-1"/>
              <a:ext cx="5981183" cy="682946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586" name="Потребность церкви…"/>
            <p:cNvSpPr txBox="1"/>
            <p:nvPr/>
          </p:nvSpPr>
          <p:spPr>
            <a:xfrm>
              <a:off x="50482" y="4762"/>
              <a:ext cx="5880217" cy="6819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Потребность церкви </a:t>
              </a:r>
              <a:endParaRPr sz="440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 sz="4400"/>
            </a:p>
            <a:p>
              <a:pPr algn="ctr">
                <a:defRPr sz="3600">
                  <a:solidFill>
                    <a:srgbClr val="000090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r>
                <a:t>Больше верных членов церкви в приношениях и десятинах</a:t>
              </a:r>
            </a:p>
          </p:txBody>
        </p:sp>
      </p:grpSp>
      <p:pic>
        <p:nvPicPr>
          <p:cNvPr id="588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3950"/>
            <a:ext cx="4610100" cy="461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2" name="Gráfico 2"/>
          <p:cNvGraphicFramePr/>
          <p:nvPr/>
        </p:nvGraphicFramePr>
        <p:xfrm>
          <a:off x="1354201" y="2136542"/>
          <a:ext cx="9135252" cy="422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95" name="Seta para a Direita Entalhada 1"/>
          <p:cNvGrpSpPr/>
          <p:nvPr/>
        </p:nvGrpSpPr>
        <p:grpSpPr>
          <a:xfrm>
            <a:off x="2468311" y="4438887"/>
            <a:ext cx="1093315" cy="713384"/>
            <a:chOff x="0" y="0"/>
            <a:chExt cx="1093313" cy="713383"/>
          </a:xfrm>
        </p:grpSpPr>
        <p:sp>
          <p:nvSpPr>
            <p:cNvPr id="593" name="Shape"/>
            <p:cNvSpPr/>
            <p:nvPr/>
          </p:nvSpPr>
          <p:spPr>
            <a:xfrm rot="20925948">
              <a:off x="41628" y="93343"/>
              <a:ext cx="1010057" cy="52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968" y="5400"/>
                  </a:lnTo>
                  <a:lnTo>
                    <a:pt x="15968" y="0"/>
                  </a:lnTo>
                  <a:lnTo>
                    <a:pt x="21600" y="10800"/>
                  </a:lnTo>
                  <a:lnTo>
                    <a:pt x="15968" y="21600"/>
                  </a:lnTo>
                  <a:lnTo>
                    <a:pt x="15968" y="16200"/>
                  </a:lnTo>
                  <a:lnTo>
                    <a:pt x="0" y="16200"/>
                  </a:lnTo>
                  <a:lnTo>
                    <a:pt x="2816" y="108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4" name="75%"/>
            <p:cNvSpPr txBox="1"/>
            <p:nvPr/>
          </p:nvSpPr>
          <p:spPr>
            <a:xfrm rot="20925948">
              <a:off x="225372" y="232539"/>
              <a:ext cx="642569" cy="248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t>75%</a:t>
              </a:r>
            </a:p>
          </p:txBody>
        </p:sp>
      </p:grpSp>
      <p:grpSp>
        <p:nvGrpSpPr>
          <p:cNvPr id="598" name="Seta para a Direita Entalhada 2"/>
          <p:cNvGrpSpPr/>
          <p:nvPr/>
        </p:nvGrpSpPr>
        <p:grpSpPr>
          <a:xfrm>
            <a:off x="4128246" y="4040222"/>
            <a:ext cx="1113481" cy="775119"/>
            <a:chOff x="0" y="0"/>
            <a:chExt cx="1113480" cy="775117"/>
          </a:xfrm>
        </p:grpSpPr>
        <p:sp>
          <p:nvSpPr>
            <p:cNvPr id="596" name="Shape"/>
            <p:cNvSpPr/>
            <p:nvPr/>
          </p:nvSpPr>
          <p:spPr>
            <a:xfrm rot="20679783">
              <a:off x="51667" y="124210"/>
              <a:ext cx="1010147" cy="52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969" y="5400"/>
                  </a:lnTo>
                  <a:lnTo>
                    <a:pt x="15969" y="0"/>
                  </a:lnTo>
                  <a:lnTo>
                    <a:pt x="21600" y="10800"/>
                  </a:lnTo>
                  <a:lnTo>
                    <a:pt x="15969" y="21600"/>
                  </a:lnTo>
                  <a:lnTo>
                    <a:pt x="15969" y="16200"/>
                  </a:lnTo>
                  <a:lnTo>
                    <a:pt x="0" y="16200"/>
                  </a:lnTo>
                  <a:lnTo>
                    <a:pt x="2816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03F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24%"/>
            <p:cNvSpPr txBox="1"/>
            <p:nvPr/>
          </p:nvSpPr>
          <p:spPr>
            <a:xfrm rot="20679783">
              <a:off x="235411" y="263406"/>
              <a:ext cx="642659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24%</a:t>
              </a:r>
            </a:p>
          </p:txBody>
        </p:sp>
      </p:grpSp>
      <p:grpSp>
        <p:nvGrpSpPr>
          <p:cNvPr id="601" name="Seta para a Direita Entalhada 3"/>
          <p:cNvGrpSpPr/>
          <p:nvPr/>
        </p:nvGrpSpPr>
        <p:grpSpPr>
          <a:xfrm>
            <a:off x="9277812" y="2134555"/>
            <a:ext cx="1096630" cy="722486"/>
            <a:chOff x="0" y="0"/>
            <a:chExt cx="1096628" cy="722484"/>
          </a:xfrm>
        </p:grpSpPr>
        <p:sp>
          <p:nvSpPr>
            <p:cNvPr id="599" name="Shape"/>
            <p:cNvSpPr/>
            <p:nvPr/>
          </p:nvSpPr>
          <p:spPr>
            <a:xfrm rot="709360">
              <a:off x="43241" y="97894"/>
              <a:ext cx="1010147" cy="52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969" y="5400"/>
                  </a:lnTo>
                  <a:lnTo>
                    <a:pt x="15969" y="0"/>
                  </a:lnTo>
                  <a:lnTo>
                    <a:pt x="21600" y="10800"/>
                  </a:lnTo>
                  <a:lnTo>
                    <a:pt x="15969" y="21600"/>
                  </a:lnTo>
                  <a:lnTo>
                    <a:pt x="15969" y="16200"/>
                  </a:lnTo>
                  <a:lnTo>
                    <a:pt x="0" y="16200"/>
                  </a:lnTo>
                  <a:lnTo>
                    <a:pt x="2816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03F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0" name="-16%"/>
            <p:cNvSpPr txBox="1"/>
            <p:nvPr/>
          </p:nvSpPr>
          <p:spPr>
            <a:xfrm rot="709360">
              <a:off x="226985" y="237090"/>
              <a:ext cx="642659" cy="248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-16%</a:t>
              </a:r>
            </a:p>
          </p:txBody>
        </p:sp>
      </p:grpSp>
      <p:grpSp>
        <p:nvGrpSpPr>
          <p:cNvPr id="604" name="Seta para a Direita Entalhada 4"/>
          <p:cNvGrpSpPr/>
          <p:nvPr/>
        </p:nvGrpSpPr>
        <p:grpSpPr>
          <a:xfrm>
            <a:off x="5791170" y="2786682"/>
            <a:ext cx="1074274" cy="663960"/>
            <a:chOff x="0" y="0"/>
            <a:chExt cx="1074272" cy="663958"/>
          </a:xfrm>
        </p:grpSpPr>
        <p:sp>
          <p:nvSpPr>
            <p:cNvPr id="602" name="Shape"/>
            <p:cNvSpPr/>
            <p:nvPr/>
          </p:nvSpPr>
          <p:spPr>
            <a:xfrm rot="21113262">
              <a:off x="32108" y="68631"/>
              <a:ext cx="1010057" cy="52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968" y="5400"/>
                  </a:lnTo>
                  <a:lnTo>
                    <a:pt x="15968" y="0"/>
                  </a:lnTo>
                  <a:lnTo>
                    <a:pt x="21600" y="10800"/>
                  </a:lnTo>
                  <a:lnTo>
                    <a:pt x="15968" y="21600"/>
                  </a:lnTo>
                  <a:lnTo>
                    <a:pt x="15968" y="16200"/>
                  </a:lnTo>
                  <a:lnTo>
                    <a:pt x="0" y="16200"/>
                  </a:lnTo>
                  <a:lnTo>
                    <a:pt x="2816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03F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3" name="4%"/>
            <p:cNvSpPr txBox="1"/>
            <p:nvPr/>
          </p:nvSpPr>
          <p:spPr>
            <a:xfrm rot="21113262">
              <a:off x="215852" y="207826"/>
              <a:ext cx="642569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4%</a:t>
              </a:r>
            </a:p>
          </p:txBody>
        </p:sp>
      </p:grpSp>
      <p:grpSp>
        <p:nvGrpSpPr>
          <p:cNvPr id="607" name="Seta para a Direita Entalhada 5"/>
          <p:cNvGrpSpPr/>
          <p:nvPr/>
        </p:nvGrpSpPr>
        <p:grpSpPr>
          <a:xfrm>
            <a:off x="7479138" y="3415474"/>
            <a:ext cx="1056203" cy="621751"/>
            <a:chOff x="0" y="0"/>
            <a:chExt cx="1056202" cy="621750"/>
          </a:xfrm>
        </p:grpSpPr>
        <p:sp>
          <p:nvSpPr>
            <p:cNvPr id="605" name="Shape"/>
            <p:cNvSpPr/>
            <p:nvPr/>
          </p:nvSpPr>
          <p:spPr>
            <a:xfrm rot="332569">
              <a:off x="23073" y="47549"/>
              <a:ext cx="1010057" cy="526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969" y="5400"/>
                  </a:lnTo>
                  <a:lnTo>
                    <a:pt x="15969" y="0"/>
                  </a:lnTo>
                  <a:lnTo>
                    <a:pt x="21600" y="10800"/>
                  </a:lnTo>
                  <a:lnTo>
                    <a:pt x="15969" y="21600"/>
                  </a:lnTo>
                  <a:lnTo>
                    <a:pt x="15969" y="16200"/>
                  </a:lnTo>
                  <a:lnTo>
                    <a:pt x="0" y="16200"/>
                  </a:lnTo>
                  <a:lnTo>
                    <a:pt x="2816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03F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6" name="-6%"/>
            <p:cNvSpPr txBox="1"/>
            <p:nvPr/>
          </p:nvSpPr>
          <p:spPr>
            <a:xfrm rot="332569">
              <a:off x="206806" y="186722"/>
              <a:ext cx="642591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-6%</a:t>
              </a:r>
            </a:p>
          </p:txBody>
        </p:sp>
      </p:grpSp>
      <p:sp>
        <p:nvSpPr>
          <p:cNvPr id="608" name="Quadro 4"/>
          <p:cNvSpPr/>
          <p:nvPr/>
        </p:nvSpPr>
        <p:spPr>
          <a:xfrm>
            <a:off x="1779491" y="4182035"/>
            <a:ext cx="2299449" cy="227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68" y="2700"/>
                </a:moveTo>
                <a:lnTo>
                  <a:pt x="2668" y="18900"/>
                </a:lnTo>
                <a:lnTo>
                  <a:pt x="18932" y="18900"/>
                </a:lnTo>
                <a:lnTo>
                  <a:pt x="18932" y="2700"/>
                </a:lnTo>
                <a:close/>
              </a:path>
            </a:pathLst>
          </a:custGeom>
          <a:solidFill>
            <a:srgbClr val="FFFF00"/>
          </a:solidFill>
          <a:ln w="63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09" name="Título 1"/>
          <p:cNvSpPr txBox="1"/>
          <p:nvPr/>
        </p:nvSpPr>
        <p:spPr>
          <a:xfrm>
            <a:off x="2294045" y="856251"/>
            <a:ext cx="748921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ru-RU" dirty="0"/>
              <a:t>Отчет ЮАД -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десятины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возрастам</a:t>
            </a:r>
            <a:endParaRPr dirty="0"/>
          </a:p>
        </p:txBody>
      </p:sp>
      <p:pic>
        <p:nvPicPr>
          <p:cNvPr id="610" name="Рисунок 3" descr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77" y="5994400"/>
            <a:ext cx="1193801" cy="86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41" name="Текст 4"/>
          <p:cNvSpPr txBox="1">
            <a:spLocks noGrp="1"/>
          </p:cNvSpPr>
          <p:nvPr>
            <p:ph type="body" sz="quarter" idx="1"/>
          </p:nvPr>
        </p:nvSpPr>
        <p:spPr>
          <a:xfrm>
            <a:off x="838199" y="458787"/>
            <a:ext cx="10515601" cy="70167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6000" dirty="0" err="1"/>
              <a:t>В</a:t>
            </a:r>
            <a:r>
              <a:rPr sz="6000" dirty="0"/>
              <a:t> </a:t>
            </a:r>
            <a:r>
              <a:rPr sz="6000" dirty="0" err="1"/>
              <a:t>чем</a:t>
            </a:r>
            <a:r>
              <a:rPr sz="6000" dirty="0"/>
              <a:t> </a:t>
            </a:r>
            <a:r>
              <a:rPr sz="6000" dirty="0" err="1"/>
              <a:t>нуждается</a:t>
            </a:r>
            <a:r>
              <a:rPr sz="6000" dirty="0"/>
              <a:t> </a:t>
            </a:r>
            <a:r>
              <a:rPr sz="6000" dirty="0" err="1"/>
              <a:t>церковь</a:t>
            </a:r>
            <a:r>
              <a:rPr sz="6000" dirty="0"/>
              <a:t>? </a:t>
            </a:r>
          </a:p>
        </p:txBody>
      </p:sp>
      <p:sp>
        <p:nvSpPr>
          <p:cNvPr id="442" name="Текст 6"/>
          <p:cNvSpPr>
            <a:spLocks noGrp="1"/>
          </p:cNvSpPr>
          <p:nvPr>
            <p:ph type="body" idx="23"/>
          </p:nvPr>
        </p:nvSpPr>
        <p:spPr>
          <a:xfrm>
            <a:off x="1632186" y="2088697"/>
            <a:ext cx="9462990" cy="23336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indent="0" algn="ctr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 u="sng">
                <a:solidFill>
                  <a:srgbClr val="000090"/>
                </a:solidFill>
              </a:defRPr>
            </a:pPr>
            <a:r>
              <a:rPr sz="4800" dirty="0" err="1"/>
              <a:t>Потребности</a:t>
            </a:r>
            <a:r>
              <a:rPr sz="4800" dirty="0"/>
              <a:t> </a:t>
            </a:r>
            <a:r>
              <a:rPr sz="4800" dirty="0" err="1"/>
              <a:t>церкви</a:t>
            </a:r>
            <a:endParaRPr sz="4800" dirty="0"/>
          </a:p>
          <a:p>
            <a:pPr marL="113399" indent="-113399" defTabSz="576072">
              <a:spcBef>
                <a:spcPts val="300"/>
              </a:spcBef>
              <a:buClr>
                <a:schemeClr val="accent3"/>
              </a:buClr>
              <a:defRPr sz="2016" b="1" u="sng">
                <a:solidFill>
                  <a:srgbClr val="000090"/>
                </a:solidFill>
              </a:defRPr>
            </a:pPr>
            <a:endParaRPr dirty="0"/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rPr sz="3600" dirty="0"/>
              <a:t>1. </a:t>
            </a:r>
            <a:r>
              <a:rPr sz="3600" dirty="0" err="1"/>
              <a:t>Евангелизм</a:t>
            </a:r>
            <a:r>
              <a:rPr sz="3600" dirty="0"/>
              <a:t> </a:t>
            </a:r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rPr sz="3600" dirty="0"/>
              <a:t>2. </a:t>
            </a:r>
            <a:r>
              <a:rPr sz="3600" dirty="0" err="1"/>
              <a:t>Сохранение</a:t>
            </a:r>
            <a:endParaRPr sz="3600" dirty="0"/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rPr sz="3600" dirty="0"/>
              <a:t>3. </a:t>
            </a:r>
            <a:r>
              <a:rPr sz="3600" dirty="0" err="1"/>
              <a:t>Организация</a:t>
            </a:r>
            <a:r>
              <a:rPr sz="3600" dirty="0"/>
              <a:t> </a:t>
            </a:r>
            <a:r>
              <a:rPr sz="3600" dirty="0" err="1"/>
              <a:t>новых</a:t>
            </a:r>
            <a:r>
              <a:rPr sz="3600" dirty="0"/>
              <a:t> </a:t>
            </a:r>
            <a:r>
              <a:rPr sz="3600" dirty="0" err="1"/>
              <a:t>церквей</a:t>
            </a:r>
            <a:r>
              <a:rPr sz="3600" dirty="0"/>
              <a:t> </a:t>
            </a:r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rPr sz="3600" dirty="0"/>
              <a:t>4. </a:t>
            </a:r>
            <a:r>
              <a:rPr sz="3600" dirty="0" err="1"/>
              <a:t>Больше</a:t>
            </a:r>
            <a:r>
              <a:rPr sz="3600" dirty="0"/>
              <a:t> </a:t>
            </a:r>
            <a:r>
              <a:rPr sz="3600" dirty="0" err="1"/>
              <a:t>лидеров</a:t>
            </a:r>
            <a:endParaRPr sz="3600" dirty="0"/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rPr sz="3600" dirty="0"/>
              <a:t>5. </a:t>
            </a:r>
            <a:r>
              <a:rPr sz="3600" dirty="0" err="1"/>
              <a:t>Больше</a:t>
            </a:r>
            <a:r>
              <a:rPr sz="3600" dirty="0"/>
              <a:t> </a:t>
            </a:r>
            <a:r>
              <a:rPr sz="3600" dirty="0" err="1"/>
              <a:t>верных</a:t>
            </a:r>
            <a:r>
              <a:rPr sz="3600" dirty="0"/>
              <a:t> </a:t>
            </a:r>
            <a:r>
              <a:rPr sz="3600" dirty="0" err="1"/>
              <a:t>членов</a:t>
            </a:r>
            <a:r>
              <a:rPr sz="3600" dirty="0"/>
              <a:t> </a:t>
            </a:r>
            <a:r>
              <a:rPr sz="3600" dirty="0" err="1"/>
              <a:t>церкви</a:t>
            </a:r>
            <a:endParaRPr sz="36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2" name="Gráfico 3"/>
          <p:cNvGraphicFramePr/>
          <p:nvPr/>
        </p:nvGraphicFramePr>
        <p:xfrm>
          <a:off x="1222222" y="1995170"/>
          <a:ext cx="9280678" cy="439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15" name="Seta para a Direita Entalhada 1"/>
          <p:cNvGrpSpPr/>
          <p:nvPr/>
        </p:nvGrpSpPr>
        <p:grpSpPr>
          <a:xfrm>
            <a:off x="4522057" y="4038798"/>
            <a:ext cx="1107403" cy="744024"/>
            <a:chOff x="0" y="0"/>
            <a:chExt cx="1107401" cy="744023"/>
          </a:xfrm>
        </p:grpSpPr>
        <p:sp>
          <p:nvSpPr>
            <p:cNvPr id="613" name="Shape"/>
            <p:cNvSpPr/>
            <p:nvPr/>
          </p:nvSpPr>
          <p:spPr>
            <a:xfrm rot="20925948">
              <a:off x="44425" y="93887"/>
              <a:ext cx="1018551" cy="55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702" y="5400"/>
                  </a:lnTo>
                  <a:lnTo>
                    <a:pt x="15702" y="0"/>
                  </a:lnTo>
                  <a:lnTo>
                    <a:pt x="21600" y="10800"/>
                  </a:lnTo>
                  <a:lnTo>
                    <a:pt x="15702" y="21600"/>
                  </a:lnTo>
                  <a:lnTo>
                    <a:pt x="15702" y="16200"/>
                  </a:lnTo>
                  <a:lnTo>
                    <a:pt x="0" y="16200"/>
                  </a:lnTo>
                  <a:lnTo>
                    <a:pt x="2949" y="108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4" name="719%"/>
            <p:cNvSpPr txBox="1"/>
            <p:nvPr/>
          </p:nvSpPr>
          <p:spPr>
            <a:xfrm rot="20925948">
              <a:off x="235557" y="247859"/>
              <a:ext cx="636287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t>719%</a:t>
              </a:r>
            </a:p>
          </p:txBody>
        </p:sp>
      </p:grpSp>
      <p:grpSp>
        <p:nvGrpSpPr>
          <p:cNvPr id="618" name="Seta para a Direita Entalhada 2"/>
          <p:cNvGrpSpPr/>
          <p:nvPr/>
        </p:nvGrpSpPr>
        <p:grpSpPr>
          <a:xfrm>
            <a:off x="6583479" y="3496197"/>
            <a:ext cx="1107313" cy="744007"/>
            <a:chOff x="0" y="0"/>
            <a:chExt cx="1107311" cy="744005"/>
          </a:xfrm>
        </p:grpSpPr>
        <p:sp>
          <p:nvSpPr>
            <p:cNvPr id="616" name="Shape"/>
            <p:cNvSpPr/>
            <p:nvPr/>
          </p:nvSpPr>
          <p:spPr>
            <a:xfrm rot="20925948">
              <a:off x="44426" y="93878"/>
              <a:ext cx="1018459" cy="55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701" y="5400"/>
                  </a:lnTo>
                  <a:lnTo>
                    <a:pt x="15701" y="0"/>
                  </a:lnTo>
                  <a:lnTo>
                    <a:pt x="21600" y="10800"/>
                  </a:lnTo>
                  <a:lnTo>
                    <a:pt x="15701" y="21600"/>
                  </a:lnTo>
                  <a:lnTo>
                    <a:pt x="15701" y="16200"/>
                  </a:lnTo>
                  <a:lnTo>
                    <a:pt x="0" y="16200"/>
                  </a:lnTo>
                  <a:lnTo>
                    <a:pt x="2949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03F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7" name="52%"/>
            <p:cNvSpPr txBox="1"/>
            <p:nvPr/>
          </p:nvSpPr>
          <p:spPr>
            <a:xfrm rot="20925948">
              <a:off x="235558" y="247850"/>
              <a:ext cx="636195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52%</a:t>
              </a:r>
            </a:p>
          </p:txBody>
        </p:sp>
      </p:grpSp>
      <p:grpSp>
        <p:nvGrpSpPr>
          <p:cNvPr id="621" name="Seta para a Direita Entalhada 3"/>
          <p:cNvGrpSpPr/>
          <p:nvPr/>
        </p:nvGrpSpPr>
        <p:grpSpPr>
          <a:xfrm>
            <a:off x="8689709" y="2437412"/>
            <a:ext cx="1107403" cy="744024"/>
            <a:chOff x="0" y="0"/>
            <a:chExt cx="1107401" cy="744023"/>
          </a:xfrm>
        </p:grpSpPr>
        <p:sp>
          <p:nvSpPr>
            <p:cNvPr id="619" name="Shape"/>
            <p:cNvSpPr/>
            <p:nvPr/>
          </p:nvSpPr>
          <p:spPr>
            <a:xfrm rot="20925948">
              <a:off x="44425" y="93887"/>
              <a:ext cx="1018551" cy="55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702" y="5400"/>
                  </a:lnTo>
                  <a:lnTo>
                    <a:pt x="15702" y="0"/>
                  </a:lnTo>
                  <a:lnTo>
                    <a:pt x="21600" y="10800"/>
                  </a:lnTo>
                  <a:lnTo>
                    <a:pt x="15702" y="21600"/>
                  </a:lnTo>
                  <a:lnTo>
                    <a:pt x="15702" y="16200"/>
                  </a:lnTo>
                  <a:lnTo>
                    <a:pt x="0" y="16200"/>
                  </a:lnTo>
                  <a:lnTo>
                    <a:pt x="2949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03F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0" name="39%"/>
            <p:cNvSpPr txBox="1"/>
            <p:nvPr/>
          </p:nvSpPr>
          <p:spPr>
            <a:xfrm rot="20925948">
              <a:off x="235557" y="247859"/>
              <a:ext cx="636287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39%</a:t>
              </a:r>
            </a:p>
          </p:txBody>
        </p:sp>
      </p:grpSp>
      <p:grpSp>
        <p:nvGrpSpPr>
          <p:cNvPr id="624" name="Seta para a Direita Entalhada 4"/>
          <p:cNvGrpSpPr/>
          <p:nvPr/>
        </p:nvGrpSpPr>
        <p:grpSpPr>
          <a:xfrm>
            <a:off x="3010218" y="4462822"/>
            <a:ext cx="969065" cy="604219"/>
            <a:chOff x="0" y="0"/>
            <a:chExt cx="969063" cy="604217"/>
          </a:xfrm>
        </p:grpSpPr>
        <p:sp>
          <p:nvSpPr>
            <p:cNvPr id="622" name="Shape"/>
            <p:cNvSpPr/>
            <p:nvPr/>
          </p:nvSpPr>
          <p:spPr>
            <a:xfrm rot="20925948">
              <a:off x="33936" y="83598"/>
              <a:ext cx="901192" cy="437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6363" y="5400"/>
                  </a:lnTo>
                  <a:lnTo>
                    <a:pt x="16363" y="0"/>
                  </a:lnTo>
                  <a:lnTo>
                    <a:pt x="21600" y="10800"/>
                  </a:lnTo>
                  <a:lnTo>
                    <a:pt x="16363" y="21600"/>
                  </a:lnTo>
                  <a:lnTo>
                    <a:pt x="16363" y="16200"/>
                  </a:lnTo>
                  <a:lnTo>
                    <a:pt x="0" y="16200"/>
                  </a:lnTo>
                  <a:lnTo>
                    <a:pt x="2619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03F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3" name="377%"/>
            <p:cNvSpPr txBox="1"/>
            <p:nvPr/>
          </p:nvSpPr>
          <p:spPr>
            <a:xfrm rot="20925948">
              <a:off x="195261" y="177956"/>
              <a:ext cx="578542" cy="248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377%</a:t>
              </a:r>
            </a:p>
          </p:txBody>
        </p:sp>
      </p:grpSp>
      <p:sp>
        <p:nvSpPr>
          <p:cNvPr id="625" name="Quadro 5"/>
          <p:cNvSpPr/>
          <p:nvPr/>
        </p:nvSpPr>
        <p:spPr>
          <a:xfrm>
            <a:off x="4146167" y="3671048"/>
            <a:ext cx="2299448" cy="2810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209"/>
                </a:moveTo>
                <a:lnTo>
                  <a:pt x="2700" y="19391"/>
                </a:lnTo>
                <a:lnTo>
                  <a:pt x="18900" y="19391"/>
                </a:lnTo>
                <a:lnTo>
                  <a:pt x="18900" y="2209"/>
                </a:lnTo>
                <a:close/>
              </a:path>
            </a:pathLst>
          </a:custGeom>
          <a:solidFill>
            <a:srgbClr val="FFFF00"/>
          </a:solidFill>
          <a:ln w="63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26" name="Quadro 6"/>
          <p:cNvSpPr/>
          <p:nvPr/>
        </p:nvSpPr>
        <p:spPr>
          <a:xfrm>
            <a:off x="2465294" y="4182035"/>
            <a:ext cx="1721221" cy="227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045"/>
                </a:moveTo>
                <a:lnTo>
                  <a:pt x="2700" y="19555"/>
                </a:lnTo>
                <a:lnTo>
                  <a:pt x="18900" y="19555"/>
                </a:lnTo>
                <a:lnTo>
                  <a:pt x="18900" y="2045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27" name="Título 1"/>
          <p:cNvSpPr txBox="1"/>
          <p:nvPr/>
        </p:nvSpPr>
        <p:spPr>
          <a:xfrm>
            <a:off x="2006425" y="634986"/>
            <a:ext cx="779068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28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десятины</a:t>
            </a:r>
            <a:r>
              <a:rPr dirty="0"/>
              <a:t> </a:t>
            </a:r>
            <a:r>
              <a:rPr dirty="0" err="1"/>
              <a:t>среди</a:t>
            </a:r>
            <a:r>
              <a:rPr dirty="0"/>
              <a:t> </a:t>
            </a:r>
            <a:r>
              <a:rPr dirty="0" err="1"/>
              <a:t>подростков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молодежи</a:t>
            </a:r>
            <a:r>
              <a:rPr lang="ru-RU" dirty="0"/>
              <a:t>, ЮАД</a:t>
            </a:r>
            <a:endParaRPr dirty="0"/>
          </a:p>
        </p:txBody>
      </p:sp>
      <p:pic>
        <p:nvPicPr>
          <p:cNvPr id="628" name="Рисунок 2" descr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8641"/>
            <a:ext cx="1524000" cy="929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Объект 2"/>
          <p:cNvSpPr txBox="1">
            <a:spLocks noGrp="1"/>
          </p:cNvSpPr>
          <p:nvPr>
            <p:ph type="body" idx="1"/>
          </p:nvPr>
        </p:nvSpPr>
        <p:spPr>
          <a:xfrm>
            <a:off x="323059" y="238123"/>
            <a:ext cx="5430042" cy="640498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1 – Если вы желаете евангелизировать	КЛУБ СЛЕДОПЫТОВ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2 – Если вы желаете сохранить членов церкви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             КЛУБ СЛЕДОПЫТОВ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3 – Если вы желаете организовать 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новые церкви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	 КЛУБ СЛЕДОПЫТОВ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4 -  Если вам нужно больше лидеров 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	 КЛУБ СЛЕДОПЫТОВ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5 – Если вам нужно больше членов церкви</a:t>
            </a:r>
          </a:p>
          <a:p>
            <a:pPr marL="0" indent="0">
              <a:buSzTx/>
              <a:buNone/>
              <a:defRPr b="1">
                <a:solidFill>
                  <a:srgbClr val="000090"/>
                </a:solidFill>
              </a:defRPr>
            </a:pPr>
            <a:r>
              <a:t>	 КЛУБ СЛЕДОПЫТОВ</a:t>
            </a:r>
          </a:p>
        </p:txBody>
      </p:sp>
      <p:sp>
        <p:nvSpPr>
          <p:cNvPr id="634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46644" y="6485922"/>
            <a:ext cx="128564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637" name="Рисунок 8"/>
          <p:cNvGrpSpPr/>
          <p:nvPr/>
        </p:nvGrpSpPr>
        <p:grpSpPr>
          <a:xfrm>
            <a:off x="5455211" y="998190"/>
            <a:ext cx="4884849" cy="4884848"/>
            <a:chOff x="0" y="0"/>
            <a:chExt cx="4884847" cy="4884847"/>
          </a:xfrm>
        </p:grpSpPr>
        <p:sp>
          <p:nvSpPr>
            <p:cNvPr id="635" name="Square"/>
            <p:cNvSpPr/>
            <p:nvPr/>
          </p:nvSpPr>
          <p:spPr>
            <a:xfrm>
              <a:off x="0" y="0"/>
              <a:ext cx="4884848" cy="488484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636" name="image20.jpeg" descr="image20.jpeg"/>
            <p:cNvPicPr>
              <a:picLocks noChangeAspect="1"/>
            </p:cNvPicPr>
            <p:nvPr/>
          </p:nvPicPr>
          <p:blipFill>
            <a:blip r:embed="rId2"/>
            <a:srcRect l="29297" r="29297"/>
            <a:stretch>
              <a:fillRect/>
            </a:stretch>
          </p:blipFill>
          <p:spPr>
            <a:xfrm>
              <a:off x="0" y="0"/>
              <a:ext cx="4884848" cy="4884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3" y="5581534"/>
            <a:ext cx="19939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Объект 2"/>
          <p:cNvSpPr txBox="1">
            <a:spLocks noGrp="1"/>
          </p:cNvSpPr>
          <p:nvPr>
            <p:ph type="body" idx="1"/>
          </p:nvPr>
        </p:nvSpPr>
        <p:spPr>
          <a:xfrm>
            <a:off x="172444" y="1731929"/>
            <a:ext cx="5430042" cy="640498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4800" b="1">
                <a:solidFill>
                  <a:srgbClr val="000090"/>
                </a:solidFill>
              </a:defRPr>
            </a:pPr>
            <a:r>
              <a:rPr lang="ru-RU" dirty="0"/>
              <a:t>Необходимо в</a:t>
            </a:r>
            <a:r>
              <a:rPr dirty="0"/>
              <a:t> КАЖДОЙ </a:t>
            </a:r>
          </a:p>
          <a:p>
            <a:pPr marL="0" indent="0" algn="ctr">
              <a:buSzTx/>
              <a:buNone/>
              <a:defRPr sz="4800" b="1">
                <a:solidFill>
                  <a:srgbClr val="000090"/>
                </a:solidFill>
              </a:defRPr>
            </a:pPr>
            <a:r>
              <a:rPr dirty="0"/>
              <a:t>ЦЕРКВИ</a:t>
            </a:r>
            <a:r>
              <a:rPr lang="ru-RU" dirty="0"/>
              <a:t> открыть</a:t>
            </a:r>
            <a:r>
              <a:rPr dirty="0"/>
              <a:t> </a:t>
            </a:r>
          </a:p>
          <a:p>
            <a:pPr marL="0" indent="0" algn="ctr">
              <a:buSzTx/>
              <a:buNone/>
              <a:defRPr sz="4800" b="1">
                <a:solidFill>
                  <a:srgbClr val="000090"/>
                </a:solidFill>
              </a:defRPr>
            </a:pPr>
            <a:r>
              <a:rPr dirty="0"/>
              <a:t>КЛУБ</a:t>
            </a:r>
            <a:r>
              <a:rPr lang="ru-RU" dirty="0"/>
              <a:t>НОЕ </a:t>
            </a:r>
          </a:p>
          <a:p>
            <a:pPr marL="0" indent="0" algn="ctr">
              <a:buSzTx/>
              <a:buNone/>
              <a:defRPr sz="4800" b="1">
                <a:solidFill>
                  <a:srgbClr val="000090"/>
                </a:solidFill>
              </a:defRPr>
            </a:pPr>
            <a:r>
              <a:rPr lang="ru-RU" dirty="0"/>
              <a:t>Служение </a:t>
            </a:r>
            <a:endParaRPr dirty="0"/>
          </a:p>
          <a:p>
            <a:pPr marL="0" indent="0" algn="ctr">
              <a:buSzTx/>
              <a:buNone/>
              <a:defRPr sz="4800" b="1">
                <a:solidFill>
                  <a:srgbClr val="000090"/>
                </a:solidFill>
              </a:defRPr>
            </a:pPr>
            <a:r>
              <a:rPr lang="ru-RU" dirty="0"/>
              <a:t> </a:t>
            </a:r>
            <a:endParaRPr dirty="0"/>
          </a:p>
        </p:txBody>
      </p:sp>
      <p:sp>
        <p:nvSpPr>
          <p:cNvPr id="641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46644" y="6485922"/>
            <a:ext cx="128564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642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3" y="5581534"/>
            <a:ext cx="19939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Текст 4"/>
          <p:cNvSpPr txBox="1"/>
          <p:nvPr/>
        </p:nvSpPr>
        <p:spPr>
          <a:xfrm>
            <a:off x="-2324615" y="492514"/>
            <a:ext cx="10424160" cy="79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400"/>
            </a:lvl1pPr>
          </a:lstStyle>
          <a:p>
            <a:r>
              <a:t>НАША ЦЕЛЬ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1500"/>
            <a:ext cx="2463800" cy="12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931" y="-2"/>
            <a:ext cx="12319931" cy="6858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Título 1"/>
          <p:cNvGrpSpPr/>
          <p:nvPr/>
        </p:nvGrpSpPr>
        <p:grpSpPr>
          <a:xfrm>
            <a:off x="2070375" y="1588810"/>
            <a:ext cx="8051249" cy="3680377"/>
            <a:chOff x="0" y="0"/>
            <a:chExt cx="8051247" cy="3680376"/>
          </a:xfrm>
        </p:grpSpPr>
        <p:sp>
          <p:nvSpPr>
            <p:cNvPr id="650" name="Rectangle"/>
            <p:cNvSpPr/>
            <p:nvPr/>
          </p:nvSpPr>
          <p:spPr>
            <a:xfrm>
              <a:off x="-1" y="0"/>
              <a:ext cx="8051249" cy="3680377"/>
            </a:xfrm>
            <a:prstGeom prst="rect">
              <a:avLst/>
            </a:prstGeom>
            <a:solidFill>
              <a:srgbClr val="0000FF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51" name="МЫ предлагаем…"/>
            <p:cNvSpPr txBox="1"/>
            <p:nvPr/>
          </p:nvSpPr>
          <p:spPr>
            <a:xfrm>
              <a:off x="45719" y="1094698"/>
              <a:ext cx="7959809" cy="1490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МЫ предлагаем </a:t>
              </a:r>
              <a:endParaRPr sz="2400">
                <a:latin typeface="Arial"/>
                <a:ea typeface="Arial"/>
                <a:cs typeface="Arial"/>
                <a:sym typeface="Arial"/>
              </a:endParaRP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3 благословения</a:t>
              </a:r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6024107"/>
            <a:ext cx="1771650" cy="66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3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8" name="Título 1"/>
          <p:cNvGrpSpPr/>
          <p:nvPr/>
        </p:nvGrpSpPr>
        <p:grpSpPr>
          <a:xfrm>
            <a:off x="2438400" y="1099978"/>
            <a:ext cx="7590774" cy="4805681"/>
            <a:chOff x="0" y="0"/>
            <a:chExt cx="7590772" cy="4805679"/>
          </a:xfrm>
        </p:grpSpPr>
        <p:sp>
          <p:nvSpPr>
            <p:cNvPr id="656" name="Rectangle"/>
            <p:cNvSpPr/>
            <p:nvPr/>
          </p:nvSpPr>
          <p:spPr>
            <a:xfrm>
              <a:off x="0" y="158908"/>
              <a:ext cx="7590773" cy="4487864"/>
            </a:xfrm>
            <a:prstGeom prst="rect">
              <a:avLst/>
            </a:prstGeom>
            <a:solidFill>
              <a:srgbClr val="0000FF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57" name="1…"/>
            <p:cNvSpPr txBox="1"/>
            <p:nvPr/>
          </p:nvSpPr>
          <p:spPr>
            <a:xfrm>
              <a:off x="45719" y="-1"/>
              <a:ext cx="7499334" cy="4805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1</a:t>
              </a: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Наши клубы являются самым важным и последовательным источником евангелизации и крещений церкви.</a:t>
              </a: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5905500"/>
            <a:ext cx="1320800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9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7" name="Título 1"/>
          <p:cNvGrpSpPr/>
          <p:nvPr/>
        </p:nvGrpSpPr>
        <p:grpSpPr>
          <a:xfrm>
            <a:off x="2266950" y="850900"/>
            <a:ext cx="7658100" cy="4902200"/>
            <a:chOff x="0" y="0"/>
            <a:chExt cx="7658100" cy="4902200"/>
          </a:xfrm>
        </p:grpSpPr>
        <p:sp>
          <p:nvSpPr>
            <p:cNvPr id="665" name="Rectangle"/>
            <p:cNvSpPr/>
            <p:nvPr/>
          </p:nvSpPr>
          <p:spPr>
            <a:xfrm>
              <a:off x="0" y="0"/>
              <a:ext cx="7658100" cy="4902200"/>
            </a:xfrm>
            <a:prstGeom prst="rect">
              <a:avLst/>
            </a:prstGeom>
            <a:solidFill>
              <a:srgbClr val="FF0000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66" name="2…"/>
            <p:cNvSpPr txBox="1"/>
            <p:nvPr/>
          </p:nvSpPr>
          <p:spPr>
            <a:xfrm>
              <a:off x="45719" y="711200"/>
              <a:ext cx="7566661" cy="347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2 </a:t>
              </a: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Наши клубы </a:t>
              </a:r>
              <a:endParaRPr sz="2400">
                <a:latin typeface="Arial"/>
                <a:ea typeface="Arial"/>
                <a:cs typeface="Arial"/>
                <a:sym typeface="Arial"/>
              </a:endParaRP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 - отличный пример сохранения веры.</a:t>
              </a: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5727700"/>
            <a:ext cx="1549400" cy="113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3" name="Título 1"/>
          <p:cNvGrpSpPr/>
          <p:nvPr/>
        </p:nvGrpSpPr>
        <p:grpSpPr>
          <a:xfrm>
            <a:off x="2131764" y="919472"/>
            <a:ext cx="7928472" cy="5019056"/>
            <a:chOff x="0" y="0"/>
            <a:chExt cx="7928470" cy="5019054"/>
          </a:xfrm>
        </p:grpSpPr>
        <p:sp>
          <p:nvSpPr>
            <p:cNvPr id="671" name="Rectangle"/>
            <p:cNvSpPr/>
            <p:nvPr/>
          </p:nvSpPr>
          <p:spPr>
            <a:xfrm>
              <a:off x="-1" y="-1"/>
              <a:ext cx="7928472" cy="5019056"/>
            </a:xfrm>
            <a:prstGeom prst="rect">
              <a:avLst/>
            </a:prstGeom>
            <a:solidFill>
              <a:srgbClr val="00B050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54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72" name="3…"/>
            <p:cNvSpPr txBox="1"/>
            <p:nvPr/>
          </p:nvSpPr>
          <p:spPr>
            <a:xfrm>
              <a:off x="45719" y="565157"/>
              <a:ext cx="7837032" cy="3888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54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3 </a:t>
              </a:r>
            </a:p>
            <a:p>
              <a:pPr algn="ctr" defTabSz="685800">
                <a:lnSpc>
                  <a:spcPct val="90000"/>
                </a:lnSpc>
                <a:defRPr sz="54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Наши клубы - это крупнейшая</a:t>
              </a:r>
              <a:endParaRPr sz="2400">
                <a:latin typeface="Arial"/>
                <a:ea typeface="Arial"/>
                <a:cs typeface="Arial"/>
                <a:sym typeface="Arial"/>
              </a:endParaRPr>
            </a:p>
            <a:p>
              <a:pPr algn="ctr" defTabSz="685800">
                <a:lnSpc>
                  <a:spcPct val="90000"/>
                </a:lnSpc>
                <a:defRPr sz="54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“Фабрика лидеров”</a:t>
              </a:r>
              <a:endParaRPr sz="2400">
                <a:latin typeface="Arial"/>
                <a:ea typeface="Arial"/>
                <a:cs typeface="Arial"/>
                <a:sym typeface="Arial"/>
              </a:endParaRPr>
            </a:p>
            <a:p>
              <a:pPr algn="ctr" defTabSz="685800">
                <a:lnSpc>
                  <a:spcPct val="90000"/>
                </a:lnSpc>
                <a:defRPr sz="54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церкви.</a:t>
              </a:r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Título 1"/>
          <p:cNvGrpSpPr/>
          <p:nvPr/>
        </p:nvGrpSpPr>
        <p:grpSpPr>
          <a:xfrm>
            <a:off x="2711451" y="-112773"/>
            <a:ext cx="7129463" cy="1008381"/>
            <a:chOff x="0" y="0"/>
            <a:chExt cx="7129462" cy="1008380"/>
          </a:xfrm>
        </p:grpSpPr>
        <p:sp>
          <p:nvSpPr>
            <p:cNvPr id="675" name="Rectangle"/>
            <p:cNvSpPr/>
            <p:nvPr/>
          </p:nvSpPr>
          <p:spPr>
            <a:xfrm>
              <a:off x="0" y="169227"/>
              <a:ext cx="7129463" cy="669926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2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76" name="3 благословения клубного служения"/>
            <p:cNvSpPr txBox="1"/>
            <p:nvPr/>
          </p:nvSpPr>
          <p:spPr>
            <a:xfrm>
              <a:off x="45719" y="0"/>
              <a:ext cx="7038024" cy="1008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32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3 благословения клубного служения</a:t>
              </a:r>
            </a:p>
          </p:txBody>
        </p:sp>
      </p:grpSp>
      <p:grpSp>
        <p:nvGrpSpPr>
          <p:cNvPr id="680" name="Título 1"/>
          <p:cNvGrpSpPr/>
          <p:nvPr/>
        </p:nvGrpSpPr>
        <p:grpSpPr>
          <a:xfrm>
            <a:off x="3054350" y="1524318"/>
            <a:ext cx="6518276" cy="828040"/>
            <a:chOff x="0" y="0"/>
            <a:chExt cx="6518275" cy="828039"/>
          </a:xfrm>
        </p:grpSpPr>
        <p:sp>
          <p:nvSpPr>
            <p:cNvPr id="678" name="Rectangle"/>
            <p:cNvSpPr/>
            <p:nvPr/>
          </p:nvSpPr>
          <p:spPr>
            <a:xfrm>
              <a:off x="0" y="45719"/>
              <a:ext cx="6518275" cy="736601"/>
            </a:xfrm>
            <a:prstGeom prst="rect">
              <a:avLst/>
            </a:prstGeom>
            <a:solidFill>
              <a:srgbClr val="00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79" name="Евангелизм"/>
            <p:cNvSpPr txBox="1"/>
            <p:nvPr/>
          </p:nvSpPr>
          <p:spPr>
            <a:xfrm>
              <a:off x="45719" y="0"/>
              <a:ext cx="6426836" cy="828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lvl1pPr>
            </a:lstStyle>
            <a:p>
              <a:r>
                <a:t>Евангелизм</a:t>
              </a:r>
            </a:p>
          </p:txBody>
        </p:sp>
      </p:grpSp>
      <p:grpSp>
        <p:nvGrpSpPr>
          <p:cNvPr id="683" name="Título 1"/>
          <p:cNvGrpSpPr/>
          <p:nvPr/>
        </p:nvGrpSpPr>
        <p:grpSpPr>
          <a:xfrm>
            <a:off x="3054401" y="1555987"/>
            <a:ext cx="3881337" cy="5362103"/>
            <a:chOff x="0" y="0"/>
            <a:chExt cx="3881336" cy="5362102"/>
          </a:xfrm>
        </p:grpSpPr>
        <p:sp>
          <p:nvSpPr>
            <p:cNvPr id="681" name="Rectangle"/>
            <p:cNvSpPr/>
            <p:nvPr/>
          </p:nvSpPr>
          <p:spPr>
            <a:xfrm rot="3434412">
              <a:off x="-966045" y="2243695"/>
              <a:ext cx="5813426" cy="874713"/>
            </a:xfrm>
            <a:prstGeom prst="rect">
              <a:avLst/>
            </a:prstGeom>
            <a:solidFill>
              <a:srgbClr val="00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82" name="Сохранение"/>
            <p:cNvSpPr txBox="1"/>
            <p:nvPr/>
          </p:nvSpPr>
          <p:spPr>
            <a:xfrm rot="3434412">
              <a:off x="-920325" y="2267030"/>
              <a:ext cx="5721986" cy="82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lvl1pPr>
            </a:lstStyle>
            <a:p>
              <a:r>
                <a:t>Сохранение</a:t>
              </a:r>
            </a:p>
          </p:txBody>
        </p:sp>
      </p:grpSp>
      <p:grpSp>
        <p:nvGrpSpPr>
          <p:cNvPr id="686" name="Título 1"/>
          <p:cNvGrpSpPr/>
          <p:nvPr/>
        </p:nvGrpSpPr>
        <p:grpSpPr>
          <a:xfrm>
            <a:off x="5967498" y="1576856"/>
            <a:ext cx="3581232" cy="5418791"/>
            <a:chOff x="0" y="0"/>
            <a:chExt cx="3581230" cy="5418789"/>
          </a:xfrm>
        </p:grpSpPr>
        <p:sp>
          <p:nvSpPr>
            <p:cNvPr id="684" name="Rectangle"/>
            <p:cNvSpPr/>
            <p:nvPr/>
          </p:nvSpPr>
          <p:spPr>
            <a:xfrm rot="18002373">
              <a:off x="-1116097" y="2323632"/>
              <a:ext cx="5813426" cy="771526"/>
            </a:xfrm>
            <a:prstGeom prst="rect">
              <a:avLst/>
            </a:prstGeom>
            <a:solidFill>
              <a:srgbClr val="00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85" name="Фабрика лидеров"/>
            <p:cNvSpPr txBox="1"/>
            <p:nvPr/>
          </p:nvSpPr>
          <p:spPr>
            <a:xfrm rot="18002373">
              <a:off x="-1070377" y="2295374"/>
              <a:ext cx="5721986" cy="82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lvl1pPr>
            </a:lstStyle>
            <a:p>
              <a:r>
                <a:t>Фабрика лидеров</a:t>
              </a:r>
            </a:p>
          </p:txBody>
        </p:sp>
      </p:grpSp>
      <p:pic>
        <p:nvPicPr>
          <p:cNvPr id="687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5753100"/>
            <a:ext cx="1797050" cy="10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Título 1"/>
          <p:cNvGrpSpPr/>
          <p:nvPr/>
        </p:nvGrpSpPr>
        <p:grpSpPr>
          <a:xfrm>
            <a:off x="2418534" y="1897781"/>
            <a:ext cx="7602288" cy="2448751"/>
            <a:chOff x="0" y="0"/>
            <a:chExt cx="7602287" cy="2448750"/>
          </a:xfrm>
        </p:grpSpPr>
        <p:sp>
          <p:nvSpPr>
            <p:cNvPr id="695" name="Rectangle"/>
            <p:cNvSpPr/>
            <p:nvPr/>
          </p:nvSpPr>
          <p:spPr>
            <a:xfrm>
              <a:off x="0" y="0"/>
              <a:ext cx="7602288" cy="2448751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54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696" name="Стратегические вопросы"/>
            <p:cNvSpPr txBox="1"/>
            <p:nvPr/>
          </p:nvSpPr>
          <p:spPr>
            <a:xfrm>
              <a:off x="45720" y="394430"/>
              <a:ext cx="7510848" cy="1659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lnSpc>
                  <a:spcPct val="90000"/>
                </a:lnSpc>
                <a:defRPr sz="54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lvl1pPr>
            </a:lstStyle>
            <a:p>
              <a:r>
                <a:t>Стратегические вопросы </a:t>
              </a:r>
            </a:p>
          </p:txBody>
        </p:sp>
      </p:grpSp>
      <p:pic>
        <p:nvPicPr>
          <p:cNvPr id="698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5753100"/>
            <a:ext cx="1797050" cy="10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6024107"/>
            <a:ext cx="1771650" cy="66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3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Título 1"/>
          <p:cNvGrpSpPr/>
          <p:nvPr/>
        </p:nvGrpSpPr>
        <p:grpSpPr>
          <a:xfrm>
            <a:off x="2438400" y="1099978"/>
            <a:ext cx="7590774" cy="4805681"/>
            <a:chOff x="0" y="0"/>
            <a:chExt cx="7590772" cy="4805679"/>
          </a:xfrm>
        </p:grpSpPr>
        <p:sp>
          <p:nvSpPr>
            <p:cNvPr id="702" name="Rectangle"/>
            <p:cNvSpPr/>
            <p:nvPr/>
          </p:nvSpPr>
          <p:spPr>
            <a:xfrm>
              <a:off x="0" y="158908"/>
              <a:ext cx="7590773" cy="4487864"/>
            </a:xfrm>
            <a:prstGeom prst="rect">
              <a:avLst/>
            </a:prstGeom>
            <a:solidFill>
              <a:srgbClr val="0000FF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703" name="1…"/>
            <p:cNvSpPr txBox="1"/>
            <p:nvPr/>
          </p:nvSpPr>
          <p:spPr>
            <a:xfrm>
              <a:off x="45719" y="-1"/>
              <a:ext cx="7499334" cy="4805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 1</a:t>
              </a:r>
              <a:endParaRPr sz="2400">
                <a:latin typeface="Arial"/>
                <a:ea typeface="Arial"/>
                <a:cs typeface="Arial"/>
                <a:sym typeface="Arial"/>
              </a:endParaRP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t>Взаимодействие с советом церкви, пастором, вышестоящей организацией и общее видение дела. 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Потребности церкви</a:t>
            </a:r>
          </a:p>
        </p:txBody>
      </p:sp>
      <p:sp>
        <p:nvSpPr>
          <p:cNvPr id="445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538959" y="1825625"/>
            <a:ext cx="4151028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000" b="1" u="sng">
                <a:solidFill>
                  <a:srgbClr val="000090"/>
                </a:solidFill>
              </a:defRPr>
            </a:pPr>
            <a:r>
              <a:rPr dirty="0" err="1"/>
              <a:t>Какая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5 </a:t>
            </a:r>
            <a:r>
              <a:rPr dirty="0" err="1"/>
              <a:t>потребностей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вас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важна</a:t>
            </a:r>
            <a:r>
              <a:rPr dirty="0"/>
              <a:t>?</a:t>
            </a:r>
          </a:p>
          <a:p>
            <a:pPr marL="0" indent="0">
              <a:buSzTx/>
              <a:buNone/>
              <a:defRPr sz="2000" b="1" u="sng">
                <a:solidFill>
                  <a:srgbClr val="000090"/>
                </a:solidFill>
              </a:defRPr>
            </a:pPr>
            <a:r>
              <a:rPr dirty="0" err="1">
                <a:solidFill>
                  <a:srgbClr val="FF0000"/>
                </a:solidFill>
              </a:rPr>
              <a:t>Какая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из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этих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потребностей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может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помочь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вам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удовлетворить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остальные</a:t>
            </a:r>
            <a:r>
              <a:rPr dirty="0">
                <a:solidFill>
                  <a:srgbClr val="FF0000"/>
                </a:solidFill>
              </a:rPr>
              <a:t> 4?</a:t>
            </a:r>
          </a:p>
          <a:p>
            <a:pPr marL="0" indent="0">
              <a:buSzTx/>
              <a:buNone/>
              <a:defRPr sz="2000" b="1" u="sng">
                <a:solidFill>
                  <a:srgbClr val="000090"/>
                </a:solidFill>
              </a:defRPr>
            </a:pPr>
            <a:endParaRPr dirty="0"/>
          </a:p>
          <a:p>
            <a:pPr>
              <a:defRPr sz="1600" b="1">
                <a:solidFill>
                  <a:srgbClr val="000090"/>
                </a:solidFill>
              </a:defRPr>
            </a:pPr>
            <a:r>
              <a:rPr dirty="0"/>
              <a:t>1 – </a:t>
            </a:r>
            <a:r>
              <a:rPr dirty="0" err="1"/>
              <a:t>Евангелизм</a:t>
            </a:r>
            <a:r>
              <a:rPr dirty="0"/>
              <a:t> </a:t>
            </a:r>
          </a:p>
          <a:p>
            <a:pPr>
              <a:defRPr sz="1600" b="1">
                <a:solidFill>
                  <a:srgbClr val="000090"/>
                </a:solidFill>
              </a:defRPr>
            </a:pPr>
            <a:r>
              <a:rPr dirty="0"/>
              <a:t>2 – </a:t>
            </a:r>
            <a:r>
              <a:rPr dirty="0" err="1"/>
              <a:t>Сохранение</a:t>
            </a:r>
            <a:endParaRPr dirty="0"/>
          </a:p>
          <a:p>
            <a:pPr>
              <a:defRPr sz="1600" b="1">
                <a:solidFill>
                  <a:srgbClr val="000090"/>
                </a:solidFill>
              </a:defRPr>
            </a:pPr>
            <a:r>
              <a:rPr dirty="0"/>
              <a:t>3-Организация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церквей</a:t>
            </a:r>
            <a:r>
              <a:rPr dirty="0"/>
              <a:t> </a:t>
            </a:r>
          </a:p>
          <a:p>
            <a:pPr>
              <a:defRPr sz="1600" b="1">
                <a:solidFill>
                  <a:srgbClr val="000090"/>
                </a:solidFill>
              </a:defRPr>
            </a:pPr>
            <a:r>
              <a:rPr dirty="0"/>
              <a:t>4-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лидеров</a:t>
            </a:r>
            <a:r>
              <a:rPr dirty="0"/>
              <a:t> </a:t>
            </a:r>
          </a:p>
          <a:p>
            <a:pPr>
              <a:defRPr sz="1600" b="1">
                <a:solidFill>
                  <a:srgbClr val="000090"/>
                </a:solidFill>
              </a:defRPr>
            </a:pPr>
            <a:r>
              <a:rPr dirty="0"/>
              <a:t>5-Больше </a:t>
            </a:r>
            <a:r>
              <a:rPr dirty="0" err="1"/>
              <a:t>верных</a:t>
            </a:r>
            <a:r>
              <a:rPr dirty="0"/>
              <a:t> </a:t>
            </a:r>
            <a:r>
              <a:rPr dirty="0" err="1"/>
              <a:t>членов</a:t>
            </a:r>
            <a:r>
              <a:rPr dirty="0"/>
              <a:t> </a:t>
            </a:r>
            <a:r>
              <a:rPr dirty="0" err="1"/>
              <a:t>церкви</a:t>
            </a:r>
            <a:endParaRPr dirty="0"/>
          </a:p>
        </p:txBody>
      </p:sp>
      <p:sp>
        <p:nvSpPr>
          <p:cNvPr id="44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46644" y="6485922"/>
            <a:ext cx="128564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449" name="Рисунок 8"/>
          <p:cNvGrpSpPr/>
          <p:nvPr/>
        </p:nvGrpSpPr>
        <p:grpSpPr>
          <a:xfrm>
            <a:off x="5455211" y="988535"/>
            <a:ext cx="4884849" cy="4884849"/>
            <a:chOff x="0" y="0"/>
            <a:chExt cx="4884847" cy="4884847"/>
          </a:xfrm>
        </p:grpSpPr>
        <p:sp>
          <p:nvSpPr>
            <p:cNvPr id="447" name="Square"/>
            <p:cNvSpPr/>
            <p:nvPr/>
          </p:nvSpPr>
          <p:spPr>
            <a:xfrm>
              <a:off x="0" y="0"/>
              <a:ext cx="4884848" cy="488484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48" name="image20.jpeg" descr="image20.jpeg"/>
            <p:cNvPicPr>
              <a:picLocks noChangeAspect="1"/>
            </p:cNvPicPr>
            <p:nvPr/>
          </p:nvPicPr>
          <p:blipFill>
            <a:blip r:embed="rId3"/>
            <a:srcRect l="29297" r="29297"/>
            <a:stretch>
              <a:fillRect/>
            </a:stretch>
          </p:blipFill>
          <p:spPr>
            <a:xfrm>
              <a:off x="0" y="0"/>
              <a:ext cx="4884848" cy="4884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0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63" y="5581534"/>
            <a:ext cx="19939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5905500"/>
            <a:ext cx="1320800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9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0" name="Título 1"/>
          <p:cNvGrpSpPr/>
          <p:nvPr/>
        </p:nvGrpSpPr>
        <p:grpSpPr>
          <a:xfrm>
            <a:off x="2266950" y="592542"/>
            <a:ext cx="7658100" cy="5418917"/>
            <a:chOff x="0" y="-258358"/>
            <a:chExt cx="7658100" cy="5418917"/>
          </a:xfrm>
        </p:grpSpPr>
        <p:sp>
          <p:nvSpPr>
            <p:cNvPr id="708" name="Rectangle"/>
            <p:cNvSpPr/>
            <p:nvPr/>
          </p:nvSpPr>
          <p:spPr>
            <a:xfrm>
              <a:off x="0" y="0"/>
              <a:ext cx="7658100" cy="4902200"/>
            </a:xfrm>
            <a:prstGeom prst="rect">
              <a:avLst/>
            </a:prstGeom>
            <a:solidFill>
              <a:srgbClr val="FF0000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709" name="2…"/>
            <p:cNvSpPr txBox="1"/>
            <p:nvPr/>
          </p:nvSpPr>
          <p:spPr>
            <a:xfrm>
              <a:off x="45719" y="-258358"/>
              <a:ext cx="7566661" cy="5418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rPr dirty="0"/>
                <a:t>2 </a:t>
              </a: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 dirty="0"/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rPr dirty="0" err="1"/>
                <a:t>Понимание</a:t>
              </a:r>
              <a:r>
                <a:rPr dirty="0"/>
                <a:t> </a:t>
              </a:r>
              <a:r>
                <a:rPr dirty="0" err="1"/>
                <a:t>Миссии</a:t>
              </a:r>
              <a:r>
                <a:rPr dirty="0"/>
                <a:t>: </a:t>
              </a:r>
              <a:r>
                <a:rPr dirty="0" err="1"/>
                <a:t>открытие</a:t>
              </a:r>
              <a:r>
                <a:rPr dirty="0"/>
                <a:t> </a:t>
              </a:r>
              <a:r>
                <a:rPr dirty="0" err="1"/>
                <a:t>новых</a:t>
              </a:r>
              <a:r>
                <a:rPr dirty="0"/>
                <a:t> </a:t>
              </a:r>
              <a:r>
                <a:rPr dirty="0" err="1"/>
                <a:t>евангельских</a:t>
              </a:r>
              <a:r>
                <a:rPr dirty="0"/>
                <a:t> </a:t>
              </a:r>
              <a:r>
                <a:rPr dirty="0" err="1"/>
                <a:t>проектов</a:t>
              </a:r>
              <a:r>
                <a:rPr dirty="0"/>
                <a:t>, </a:t>
              </a:r>
              <a:r>
                <a:rPr lang="ru-RU" dirty="0"/>
                <a:t>проект «ГОЛОС МОЛОДЕЖИ» для подростков</a:t>
              </a:r>
              <a:r>
                <a:rPr dirty="0"/>
                <a:t>. </a:t>
              </a:r>
            </a:p>
          </p:txBody>
        </p:sp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6024107"/>
            <a:ext cx="1771650" cy="66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3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8" name="Título 1"/>
          <p:cNvGrpSpPr/>
          <p:nvPr/>
        </p:nvGrpSpPr>
        <p:grpSpPr>
          <a:xfrm>
            <a:off x="2438400" y="1258887"/>
            <a:ext cx="7590774" cy="4487864"/>
            <a:chOff x="0" y="0"/>
            <a:chExt cx="7590772" cy="4487862"/>
          </a:xfrm>
        </p:grpSpPr>
        <p:sp>
          <p:nvSpPr>
            <p:cNvPr id="726" name="Rectangle"/>
            <p:cNvSpPr/>
            <p:nvPr/>
          </p:nvSpPr>
          <p:spPr>
            <a:xfrm>
              <a:off x="-1" y="-1"/>
              <a:ext cx="7590774" cy="4487864"/>
            </a:xfrm>
            <a:prstGeom prst="rect">
              <a:avLst/>
            </a:prstGeom>
            <a:solidFill>
              <a:srgbClr val="0000FF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727" name="3…"/>
            <p:cNvSpPr txBox="1"/>
            <p:nvPr/>
          </p:nvSpPr>
          <p:spPr>
            <a:xfrm>
              <a:off x="45719" y="504031"/>
              <a:ext cx="7499334" cy="347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rPr dirty="0"/>
                <a:t>3</a:t>
              </a:r>
              <a:endParaRPr sz="2400" dirty="0">
                <a:latin typeface="Arial"/>
                <a:ea typeface="Arial"/>
                <a:cs typeface="Arial"/>
                <a:sym typeface="Arial"/>
              </a:endParaRP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rPr dirty="0" err="1"/>
                <a:t>Изучение</a:t>
              </a:r>
              <a:r>
                <a:rPr dirty="0"/>
                <a:t> </a:t>
              </a:r>
              <a:r>
                <a:rPr dirty="0" err="1"/>
                <a:t>Библии</a:t>
              </a:r>
              <a:r>
                <a:rPr dirty="0"/>
                <a:t> – </a:t>
              </a:r>
              <a:r>
                <a:rPr dirty="0" err="1"/>
                <a:t>главный</a:t>
              </a:r>
              <a:r>
                <a:rPr dirty="0"/>
                <a:t> </a:t>
              </a:r>
              <a:r>
                <a:rPr dirty="0" err="1"/>
                <a:t>приоритет</a:t>
              </a:r>
              <a:r>
                <a:rPr dirty="0"/>
                <a:t> </a:t>
              </a:r>
              <a:r>
                <a:rPr dirty="0" err="1"/>
                <a:t>всех</a:t>
              </a:r>
              <a:r>
                <a:rPr dirty="0"/>
                <a:t> </a:t>
              </a:r>
              <a:r>
                <a:rPr dirty="0" err="1"/>
                <a:t>направлений</a:t>
              </a:r>
              <a:r>
                <a:rPr dirty="0"/>
                <a:t> ОАМС.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5905500"/>
            <a:ext cx="1320800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9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2" name="Título 1"/>
          <p:cNvGrpSpPr/>
          <p:nvPr/>
        </p:nvGrpSpPr>
        <p:grpSpPr>
          <a:xfrm>
            <a:off x="2266950" y="850900"/>
            <a:ext cx="7658100" cy="4902200"/>
            <a:chOff x="0" y="0"/>
            <a:chExt cx="7658100" cy="4902200"/>
          </a:xfrm>
        </p:grpSpPr>
        <p:sp>
          <p:nvSpPr>
            <p:cNvPr id="720" name="Rectangle"/>
            <p:cNvSpPr/>
            <p:nvPr/>
          </p:nvSpPr>
          <p:spPr>
            <a:xfrm>
              <a:off x="0" y="0"/>
              <a:ext cx="7658100" cy="4902200"/>
            </a:xfrm>
            <a:prstGeom prst="rect">
              <a:avLst/>
            </a:prstGeom>
            <a:solidFill>
              <a:srgbClr val="FF0000">
                <a:alpha val="8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/>
            </a:p>
          </p:txBody>
        </p:sp>
        <p:sp>
          <p:nvSpPr>
            <p:cNvPr id="721" name="2…"/>
            <p:cNvSpPr txBox="1"/>
            <p:nvPr/>
          </p:nvSpPr>
          <p:spPr>
            <a:xfrm>
              <a:off x="45719" y="406438"/>
              <a:ext cx="7566661" cy="4089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rPr lang="ru-RU" dirty="0"/>
                <a:t>4</a:t>
              </a:r>
              <a:r>
                <a:rPr dirty="0"/>
                <a:t> </a:t>
              </a:r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endParaRPr dirty="0"/>
            </a:p>
            <a:p>
              <a:pPr algn="ctr" defTabSz="685800">
                <a:lnSpc>
                  <a:spcPct val="90000"/>
                </a:lnSpc>
                <a:defRPr sz="4800" b="1">
                  <a:solidFill>
                    <a:srgbClr val="FFFFFF"/>
                  </a:solidFill>
                  <a:latin typeface="Abadi MT Condensed Extra Bold"/>
                  <a:ea typeface="Abadi MT Condensed Extra Bold"/>
                  <a:cs typeface="Abadi MT Condensed Extra Bold"/>
                  <a:sym typeface="Abadi MT Condensed Extra Bold"/>
                </a:defRPr>
              </a:pPr>
              <a:r>
                <a:rPr dirty="0" err="1"/>
                <a:t>Сохранение</a:t>
              </a:r>
              <a:r>
                <a:rPr dirty="0"/>
                <a:t> </a:t>
              </a:r>
              <a:r>
                <a:rPr dirty="0" err="1"/>
                <a:t>адвентистской</a:t>
              </a:r>
              <a:r>
                <a:rPr dirty="0"/>
                <a:t> </a:t>
              </a:r>
              <a:r>
                <a:rPr dirty="0" err="1"/>
                <a:t>идентичности</a:t>
              </a:r>
              <a:r>
                <a:rPr dirty="0"/>
                <a:t> </a:t>
              </a:r>
              <a:r>
                <a:rPr dirty="0" err="1"/>
                <a:t>и</a:t>
              </a:r>
              <a:r>
                <a:rPr dirty="0"/>
                <a:t> </a:t>
              </a:r>
              <a:r>
                <a:rPr dirty="0" err="1"/>
                <a:t>библейского</a:t>
              </a:r>
              <a:r>
                <a:rPr dirty="0"/>
                <a:t> </a:t>
              </a:r>
              <a:r>
                <a:rPr dirty="0" err="1"/>
                <a:t>подхода</a:t>
              </a:r>
              <a:r>
                <a:rPr dirty="0"/>
                <a:t> </a:t>
              </a:r>
              <a:r>
                <a:rPr dirty="0" err="1"/>
                <a:t>к</a:t>
              </a:r>
              <a:r>
                <a:rPr dirty="0"/>
                <a:t> </a:t>
              </a:r>
              <a:r>
                <a:rPr dirty="0" err="1"/>
                <a:t>служению</a:t>
              </a:r>
              <a:r>
                <a:rPr dirty="0"/>
                <a:t>. </a:t>
              </a:r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7887149" y="3320737"/>
            <a:ext cx="4087784" cy="2927108"/>
            <a:chOff x="2642960" y="1996173"/>
            <a:chExt cx="4087784" cy="2927108"/>
          </a:xfrm>
          <a:solidFill>
            <a:schemeClr val="bg1">
              <a:lumMod val="95000"/>
              <a:alpha val="60000"/>
            </a:schemeClr>
          </a:solidFill>
        </p:grpSpPr>
        <p:sp>
          <p:nvSpPr>
            <p:cNvPr id="79" name="Oval 78"/>
            <p:cNvSpPr/>
            <p:nvPr/>
          </p:nvSpPr>
          <p:spPr>
            <a:xfrm>
              <a:off x="4483075" y="1996173"/>
              <a:ext cx="2247669" cy="22476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2642960" y="3460269"/>
              <a:ext cx="1236534" cy="12365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009999" y="3977131"/>
              <a:ext cx="946152" cy="946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5627" y="1443660"/>
            <a:ext cx="5381601" cy="76944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ru-RU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Как открыть клуб? 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2188" y="2517854"/>
            <a:ext cx="5282057" cy="369332"/>
            <a:chOff x="682188" y="2517854"/>
            <a:chExt cx="5282057" cy="369332"/>
          </a:xfrm>
        </p:grpSpPr>
        <p:sp>
          <p:nvSpPr>
            <p:cNvPr id="22" name="Rectangle 21"/>
            <p:cNvSpPr/>
            <p:nvPr/>
          </p:nvSpPr>
          <p:spPr>
            <a:xfrm>
              <a:off x="684392" y="2535769"/>
              <a:ext cx="333036" cy="3330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3200" b="1" dirty="0">
                <a:latin typeface="Montserrat" panose="00000500000000000000" pitchFamily="50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2188" y="2575552"/>
              <a:ext cx="332143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01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9254" y="2517854"/>
              <a:ext cx="4844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buClr>
                  <a:srgbClr val="00A6CA"/>
                </a:buClr>
                <a:buSzPct val="80000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ПРОЙТИ БАЗОВЫЙ КУРС 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82188" y="3544740"/>
            <a:ext cx="6323523" cy="646331"/>
            <a:chOff x="682188" y="2517854"/>
            <a:chExt cx="6323523" cy="646331"/>
          </a:xfrm>
        </p:grpSpPr>
        <p:sp>
          <p:nvSpPr>
            <p:cNvPr id="60" name="Rectangle 59"/>
            <p:cNvSpPr/>
            <p:nvPr/>
          </p:nvSpPr>
          <p:spPr>
            <a:xfrm>
              <a:off x="684392" y="2535769"/>
              <a:ext cx="333036" cy="3330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3200" b="1" dirty="0">
                <a:latin typeface="Montserrat" panose="00000500000000000000" pitchFamily="50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82188" y="2575552"/>
              <a:ext cx="33214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02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19254" y="2517854"/>
              <a:ext cx="58864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buClr>
                  <a:srgbClr val="00A6CA"/>
                </a:buClr>
                <a:buSzPct val="80000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ПОЛУЧИТЬ необходимые МАТЕРИАЛЫ в КОНФЕРЕНЦИИ / УНИОНЕ 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2188" y="4496415"/>
            <a:ext cx="8023159" cy="800219"/>
            <a:chOff x="682188" y="2442643"/>
            <a:chExt cx="8023159" cy="800219"/>
          </a:xfrm>
        </p:grpSpPr>
        <p:sp>
          <p:nvSpPr>
            <p:cNvPr id="82" name="Rectangle 81"/>
            <p:cNvSpPr/>
            <p:nvPr/>
          </p:nvSpPr>
          <p:spPr>
            <a:xfrm>
              <a:off x="684392" y="2535769"/>
              <a:ext cx="333036" cy="3330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3200" b="1" dirty="0">
                <a:latin typeface="Montserrat" panose="00000500000000000000" pitchFamily="50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82188" y="2575552"/>
              <a:ext cx="33214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03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144835" y="2442643"/>
              <a:ext cx="756051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buClr>
                  <a:srgbClr val="00A6CA"/>
                </a:buClr>
                <a:buSzPct val="80000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НАЧАТЬ ЗАНЯТИЯ, </a:t>
              </a:r>
            </a:p>
            <a:p>
              <a:pPr>
                <a:spcAft>
                  <a:spcPts val="1200"/>
                </a:spcAft>
                <a:buClr>
                  <a:srgbClr val="00A6CA"/>
                </a:buClr>
                <a:buSzPct val="80000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обучать лидеров – создавать преемственность 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527099" y="2842753"/>
              <a:ext cx="36254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buClr>
                  <a:srgbClr val="00A6CA"/>
                </a:buClr>
                <a:buSzPct val="80000"/>
              </a:pP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3BB64-4ED4-DC7C-E28A-84CF1C8658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r="27458"/>
          <a:stretch>
            <a:fillRect/>
          </a:stretch>
        </p:blipFill>
        <p:spPr>
          <a:xfrm>
            <a:off x="7413556" y="0"/>
            <a:ext cx="6497620" cy="6858000"/>
          </a:xfrm>
        </p:spPr>
      </p:pic>
    </p:spTree>
    <p:extLst>
      <p:ext uri="{BB962C8B-B14F-4D97-AF65-F5344CB8AC3E}">
        <p14:creationId xmlns:p14="http://schemas.microsoft.com/office/powerpoint/2010/main" val="13268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>
            <a:extLst>
              <a:ext uri="{FF2B5EF4-FFF2-40B4-BE49-F238E27FC236}">
                <a16:creationId xmlns:a16="http://schemas.microsoft.com/office/drawing/2014/main" id="{E8FE5EAA-5449-BD57-7B06-FF007E009461}"/>
              </a:ext>
            </a:extLst>
          </p:cNvPr>
          <p:cNvSpPr txBox="1">
            <a:spLocks/>
          </p:cNvSpPr>
          <p:nvPr/>
        </p:nvSpPr>
        <p:spPr>
          <a:xfrm>
            <a:off x="838199" y="585396"/>
            <a:ext cx="10515601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/>
                </a:solidFill>
              </a:rPr>
              <a:t>Опыты</a:t>
            </a:r>
            <a:r>
              <a:rPr lang="ru-RU" sz="6000" dirty="0"/>
              <a:t> клубов, состоящих  из детей не АСД 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8D1FD1E5-145C-0146-33D3-4210B1F3A22D}"/>
              </a:ext>
            </a:extLst>
          </p:cNvPr>
          <p:cNvSpPr txBox="1">
            <a:spLocks/>
          </p:cNvSpPr>
          <p:nvPr/>
        </p:nvSpPr>
        <p:spPr>
          <a:xfrm>
            <a:off x="838199" y="2271174"/>
            <a:ext cx="10515601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/>
                </a:solidFill>
              </a:rPr>
              <a:t>Опыты</a:t>
            </a:r>
            <a:r>
              <a:rPr lang="ru-RU" sz="6000" dirty="0"/>
              <a:t> крещения детей в клубах, но пришедших из семей не АСД</a:t>
            </a:r>
          </a:p>
          <a:p>
            <a:pPr marL="0" indent="0">
              <a:buNone/>
            </a:pPr>
            <a:endParaRPr lang="ru-RU" sz="6000" dirty="0"/>
          </a:p>
          <a:p>
            <a:pPr marL="0" indent="0">
              <a:buNone/>
            </a:pPr>
            <a:r>
              <a:rPr lang="ru-RU" sz="6000" dirty="0"/>
              <a:t>!!!!! </a:t>
            </a:r>
          </a:p>
        </p:txBody>
      </p:sp>
    </p:spTree>
    <p:extLst>
      <p:ext uri="{BB962C8B-B14F-4D97-AF65-F5344CB8AC3E}">
        <p14:creationId xmlns:p14="http://schemas.microsoft.com/office/powerpoint/2010/main" val="3727352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1A0573-4B29-A688-32FE-330B1ECE5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1179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B1A83C-0BFA-01FC-570C-BF523F83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79" y="1104900"/>
            <a:ext cx="6451600" cy="57531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F42355-5DF8-F2D3-D7AF-9E2C1F67DDA8}"/>
              </a:ext>
            </a:extLst>
          </p:cNvPr>
          <p:cNvSpPr/>
          <p:nvPr/>
        </p:nvSpPr>
        <p:spPr>
          <a:xfrm>
            <a:off x="4277648" y="636165"/>
            <a:ext cx="67795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Материалы ОАМС ЕАД</a:t>
            </a:r>
          </a:p>
        </p:txBody>
      </p:sp>
    </p:spTree>
    <p:extLst>
      <p:ext uri="{BB962C8B-B14F-4D97-AF65-F5344CB8AC3E}">
        <p14:creationId xmlns:p14="http://schemas.microsoft.com/office/powerpoint/2010/main" val="3608601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6B14C8-4DC6-1FF1-326E-C288F940E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1167619"/>
            <a:ext cx="7398209" cy="37561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492387-8066-F18A-09FD-4163D57CF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50831"/>
            <a:ext cx="7772400" cy="43915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EE1846-07F6-A6F3-2FC3-CD7F84815588}"/>
              </a:ext>
            </a:extLst>
          </p:cNvPr>
          <p:cNvSpPr/>
          <p:nvPr/>
        </p:nvSpPr>
        <p:spPr>
          <a:xfrm>
            <a:off x="4585204" y="459733"/>
            <a:ext cx="67795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Yamolod</a:t>
            </a:r>
            <a:r>
              <a:rPr lang="en-US" sz="400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.info</a:t>
            </a:r>
            <a:endParaRPr lang="ru-RU" sz="40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919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B074CABA-E372-56AC-765D-A7BC29E6D046}"/>
              </a:ext>
            </a:extLst>
          </p:cNvPr>
          <p:cNvSpPr txBox="1">
            <a:spLocks/>
          </p:cNvSpPr>
          <p:nvPr/>
        </p:nvSpPr>
        <p:spPr>
          <a:xfrm>
            <a:off x="838199" y="1989821"/>
            <a:ext cx="10515601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Сеяние – служение, основанное на общительности с подрастающим поколением. </a:t>
            </a:r>
          </a:p>
        </p:txBody>
      </p:sp>
    </p:spTree>
    <p:extLst>
      <p:ext uri="{BB962C8B-B14F-4D97-AF65-F5344CB8AC3E}">
        <p14:creationId xmlns:p14="http://schemas.microsoft.com/office/powerpoint/2010/main" val="1108773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>
            <a:extLst>
              <a:ext uri="{FF2B5EF4-FFF2-40B4-BE49-F238E27FC236}">
                <a16:creationId xmlns:a16="http://schemas.microsoft.com/office/drawing/2014/main" id="{E8FE5EAA-5449-BD57-7B06-FF007E009461}"/>
              </a:ext>
            </a:extLst>
          </p:cNvPr>
          <p:cNvSpPr txBox="1">
            <a:spLocks/>
          </p:cNvSpPr>
          <p:nvPr/>
        </p:nvSpPr>
        <p:spPr>
          <a:xfrm>
            <a:off x="838199" y="585396"/>
            <a:ext cx="10515601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6000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8D1FD1E5-145C-0146-33D3-4210B1F3A22D}"/>
              </a:ext>
            </a:extLst>
          </p:cNvPr>
          <p:cNvSpPr txBox="1">
            <a:spLocks/>
          </p:cNvSpPr>
          <p:nvPr/>
        </p:nvSpPr>
        <p:spPr>
          <a:xfrm>
            <a:off x="838198" y="1037264"/>
            <a:ext cx="10515601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/>
                </a:solidFill>
              </a:rPr>
              <a:t>Рассказать о конкретных шагах – обучение и открытие клуба на вашей территории</a:t>
            </a:r>
            <a:endParaRPr lang="ru-RU" sz="6000" dirty="0"/>
          </a:p>
          <a:p>
            <a:pPr marL="0" indent="0">
              <a:buNone/>
            </a:pPr>
            <a:r>
              <a:rPr lang="ru-RU" sz="6000" dirty="0"/>
              <a:t>!!!!! </a:t>
            </a:r>
          </a:p>
          <a:p>
            <a:pPr marL="0" indent="0">
              <a:buNone/>
            </a:pPr>
            <a:r>
              <a:rPr lang="ru-RU" sz="6000" dirty="0"/>
              <a:t>Рассказать о материалах, ресурсах</a:t>
            </a:r>
          </a:p>
        </p:txBody>
      </p:sp>
    </p:spTree>
    <p:extLst>
      <p:ext uri="{BB962C8B-B14F-4D97-AF65-F5344CB8AC3E}">
        <p14:creationId xmlns:p14="http://schemas.microsoft.com/office/powerpoint/2010/main" val="518489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D978D526-8700-F8E8-AA6C-8930CDEE8270}"/>
              </a:ext>
            </a:extLst>
          </p:cNvPr>
          <p:cNvSpPr txBox="1">
            <a:spLocks/>
          </p:cNvSpPr>
          <p:nvPr/>
        </p:nvSpPr>
        <p:spPr>
          <a:xfrm>
            <a:off x="5311726" y="667458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Вовлечение молодежи в распространение литературы, специальных флаеров </a:t>
            </a:r>
          </a:p>
        </p:txBody>
      </p:sp>
      <p:sp>
        <p:nvSpPr>
          <p:cNvPr id="3" name="Текст 4">
            <a:extLst>
              <a:ext uri="{FF2B5EF4-FFF2-40B4-BE49-F238E27FC236}">
                <a16:creationId xmlns:a16="http://schemas.microsoft.com/office/drawing/2014/main" id="{1ACC1677-226B-418D-D5B7-01B8ED0A272F}"/>
              </a:ext>
            </a:extLst>
          </p:cNvPr>
          <p:cNvSpPr txBox="1">
            <a:spLocks/>
          </p:cNvSpPr>
          <p:nvPr/>
        </p:nvSpPr>
        <p:spPr>
          <a:xfrm>
            <a:off x="-1035148" y="2727325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+Слайд</a:t>
            </a:r>
          </a:p>
        </p:txBody>
      </p:sp>
    </p:spTree>
    <p:extLst>
      <p:ext uri="{BB962C8B-B14F-4D97-AF65-F5344CB8AC3E}">
        <p14:creationId xmlns:p14="http://schemas.microsoft.com/office/powerpoint/2010/main" val="38037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ЕВАНГЕЛИЗМ: Решение </a:t>
            </a:r>
          </a:p>
        </p:txBody>
      </p:sp>
      <p:sp>
        <p:nvSpPr>
          <p:cNvPr id="455" name="Текст 2"/>
          <p:cNvSpPr txBox="1">
            <a:spLocks noGrp="1"/>
          </p:cNvSpPr>
          <p:nvPr>
            <p:ph type="body" sz="quarter" idx="1"/>
          </p:nvPr>
        </p:nvSpPr>
        <p:spPr>
          <a:xfrm>
            <a:off x="811310" y="2193221"/>
            <a:ext cx="4365626" cy="365126"/>
          </a:xfrm>
          <a:prstGeom prst="rect">
            <a:avLst/>
          </a:prstGeom>
        </p:spPr>
        <p:txBody>
          <a:bodyPr/>
          <a:lstStyle>
            <a:lvl1pPr algn="ctr" defTabSz="768095">
              <a:lnSpc>
                <a:spcPct val="72000"/>
              </a:lnSpc>
              <a:spcBef>
                <a:spcPts val="800"/>
              </a:spcBef>
              <a:defRPr sz="1932"/>
            </a:lvl1pPr>
          </a:lstStyle>
          <a:p>
            <a:r>
              <a:t>Искатели Приключений </a:t>
            </a:r>
          </a:p>
        </p:txBody>
      </p:sp>
      <p:sp>
        <p:nvSpPr>
          <p:cNvPr id="45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457" name="Текст 5"/>
          <p:cNvSpPr>
            <a:spLocks noGrp="1"/>
          </p:cNvSpPr>
          <p:nvPr>
            <p:ph type="body" idx="22"/>
          </p:nvPr>
        </p:nvSpPr>
        <p:spPr>
          <a:xfrm>
            <a:off x="6427787" y="2214745"/>
            <a:ext cx="4365626" cy="36512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 defTabSz="768095">
              <a:lnSpc>
                <a:spcPct val="72000"/>
              </a:lnSpc>
              <a:spcBef>
                <a:spcPts val="800"/>
              </a:spcBef>
              <a:defRPr sz="1932"/>
            </a:lvl1pPr>
          </a:lstStyle>
          <a:p>
            <a:r>
              <a:t>Следопыты </a:t>
            </a:r>
          </a:p>
        </p:txBody>
      </p:sp>
      <p:pic>
        <p:nvPicPr>
          <p:cNvPr id="458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64" y="2911411"/>
            <a:ext cx="4179986" cy="2784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2911411"/>
            <a:ext cx="4179986" cy="2776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EC219C83-5D86-59F3-5516-07867A92F149}"/>
              </a:ext>
            </a:extLst>
          </p:cNvPr>
          <p:cNvSpPr txBox="1">
            <a:spLocks/>
          </p:cNvSpPr>
          <p:nvPr/>
        </p:nvSpPr>
        <p:spPr>
          <a:xfrm>
            <a:off x="-1161757" y="2628851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+Слайд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C3046466-B4B6-56AA-38FA-49FA31A9C0C9}"/>
              </a:ext>
            </a:extLst>
          </p:cNvPr>
          <p:cNvSpPr txBox="1">
            <a:spLocks/>
          </p:cNvSpPr>
          <p:nvPr/>
        </p:nvSpPr>
        <p:spPr>
          <a:xfrm>
            <a:off x="4251959" y="2176878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Проекты – 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Сеяние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3075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38E68-667E-6991-0A94-4666FB5940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r="18418"/>
          <a:stretch>
            <a:fillRect/>
          </a:stretch>
        </p:blipFill>
        <p:spPr>
          <a:xfrm>
            <a:off x="6743700" y="182563"/>
            <a:ext cx="6497638" cy="6858000"/>
          </a:xfrm>
        </p:spPr>
      </p:pic>
      <p:sp>
        <p:nvSpPr>
          <p:cNvPr id="3" name="Текст 4">
            <a:extLst>
              <a:ext uri="{FF2B5EF4-FFF2-40B4-BE49-F238E27FC236}">
                <a16:creationId xmlns:a16="http://schemas.microsoft.com/office/drawing/2014/main" id="{F3139AF8-BB11-AF51-A6AF-24E6642074D3}"/>
              </a:ext>
            </a:extLst>
          </p:cNvPr>
          <p:cNvSpPr txBox="1">
            <a:spLocks/>
          </p:cNvSpPr>
          <p:nvPr/>
        </p:nvSpPr>
        <p:spPr>
          <a:xfrm>
            <a:off x="579134" y="2319867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Какая сеять истину среди молодежи?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2155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DCC470B-47ED-C285-3301-4B2DFA04A266}"/>
              </a:ext>
            </a:extLst>
          </p:cNvPr>
          <p:cNvSpPr txBox="1">
            <a:spLocks/>
          </p:cNvSpPr>
          <p:nvPr/>
        </p:nvSpPr>
        <p:spPr>
          <a:xfrm>
            <a:off x="2830883" y="2025794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6000" dirty="0">
                <a:solidFill>
                  <a:schemeClr val="tx1"/>
                </a:solidFill>
              </a:rPr>
              <a:t>Весть не меняется, но методы должны меняться 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58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30FCD-7FBA-6347-984A-5F8A6E6CC2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3" r="24693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DCC470B-47ED-C285-3301-4B2DFA04A266}"/>
              </a:ext>
            </a:extLst>
          </p:cNvPr>
          <p:cNvSpPr txBox="1">
            <a:spLocks/>
          </p:cNvSpPr>
          <p:nvPr/>
        </p:nvSpPr>
        <p:spPr>
          <a:xfrm>
            <a:off x="0" y="1712644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1. Послушай их историю  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6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D3BB-2B55-386C-47F2-774DA943F0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r="23404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DCC470B-47ED-C285-3301-4B2DFA04A266}"/>
              </a:ext>
            </a:extLst>
          </p:cNvPr>
          <p:cNvSpPr txBox="1">
            <a:spLocks/>
          </p:cNvSpPr>
          <p:nvPr/>
        </p:nvSpPr>
        <p:spPr>
          <a:xfrm>
            <a:off x="0" y="1712644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2. Расскажи им свою историю  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864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ABA27F-9FF8-D787-5E2E-944E5B8181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r="14538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DCC470B-47ED-C285-3301-4B2DFA04A266}"/>
              </a:ext>
            </a:extLst>
          </p:cNvPr>
          <p:cNvSpPr txBox="1">
            <a:spLocks/>
          </p:cNvSpPr>
          <p:nvPr/>
        </p:nvSpPr>
        <p:spPr>
          <a:xfrm>
            <a:off x="0" y="1712644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3. Найди точки для соприкосновения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892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5A959C-5B7F-4B44-8030-79FFC8E66D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16578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DCC470B-47ED-C285-3301-4B2DFA04A266}"/>
              </a:ext>
            </a:extLst>
          </p:cNvPr>
          <p:cNvSpPr txBox="1">
            <a:spLocks/>
          </p:cNvSpPr>
          <p:nvPr/>
        </p:nvSpPr>
        <p:spPr>
          <a:xfrm>
            <a:off x="0" y="1712644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4. Стройте отношения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5636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934489-D22B-6A22-F584-4B05A1AC6C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r="18418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DCC470B-47ED-C285-3301-4B2DFA04A266}"/>
              </a:ext>
            </a:extLst>
          </p:cNvPr>
          <p:cNvSpPr txBox="1">
            <a:spLocks/>
          </p:cNvSpPr>
          <p:nvPr/>
        </p:nvSpPr>
        <p:spPr>
          <a:xfrm>
            <a:off x="0" y="1712644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5. Время для отношений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066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DCC470B-47ED-C285-3301-4B2DFA04A266}"/>
              </a:ext>
            </a:extLst>
          </p:cNvPr>
          <p:cNvSpPr txBox="1">
            <a:spLocks/>
          </p:cNvSpPr>
          <p:nvPr/>
        </p:nvSpPr>
        <p:spPr>
          <a:xfrm>
            <a:off x="-618978" y="2275351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6. Будь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настоящим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155C6-E1D4-1C4F-52B9-0ADBDC22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282" y="1164004"/>
            <a:ext cx="5866357" cy="43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83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CE807E-7DC9-4EB9-9832-A7DEF700AA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r="2627"/>
          <a:stretch>
            <a:fillRect/>
          </a:stretch>
        </p:blipFill>
        <p:spPr/>
      </p:pic>
      <p:sp>
        <p:nvSpPr>
          <p:cNvPr id="3" name="Текст 4">
            <a:extLst>
              <a:ext uri="{FF2B5EF4-FFF2-40B4-BE49-F238E27FC236}">
                <a16:creationId xmlns:a16="http://schemas.microsoft.com/office/drawing/2014/main" id="{D84D161F-A52F-38FE-9D7B-42B18DA56205}"/>
              </a:ext>
            </a:extLst>
          </p:cNvPr>
          <p:cNvSpPr txBox="1">
            <a:spLocks/>
          </p:cNvSpPr>
          <p:nvPr/>
        </p:nvSpPr>
        <p:spPr>
          <a:xfrm>
            <a:off x="-126609" y="910786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7. Поделись евангелием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ответив на 3 вопроса  </a:t>
            </a:r>
          </a:p>
          <a:p>
            <a:pPr marL="0" indent="0">
              <a:buNone/>
            </a:pPr>
            <a:r>
              <a:rPr lang="ru-RU" sz="2000" dirty="0"/>
              <a:t>1) Откуда мы взялись?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/>
              <a:t>(2) Почему мы здесь?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/>
              <a:t>(3) Куда мы идем?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АКЦЕНТЫ</a:t>
            </a:r>
            <a:br>
              <a:rPr dirty="0"/>
            </a:br>
            <a:endParaRPr dirty="0"/>
          </a:p>
        </p:txBody>
      </p:sp>
      <p:sp>
        <p:nvSpPr>
          <p:cNvPr id="462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538959" y="1825625"/>
            <a:ext cx="4151028" cy="4351338"/>
          </a:xfrm>
          <a:prstGeom prst="rect">
            <a:avLst/>
          </a:prstGeom>
        </p:spPr>
        <p:txBody>
          <a:bodyPr/>
          <a:lstStyle/>
          <a:p>
            <a:pPr>
              <a:defRPr sz="2000" b="1">
                <a:solidFill>
                  <a:srgbClr val="000090"/>
                </a:solidFill>
              </a:defRPr>
            </a:pPr>
            <a:r>
              <a:t>Следопытские клубы растут в 3 раза быстрее чем Адвентистская церковь. </a:t>
            </a:r>
          </a:p>
          <a:p>
            <a:pPr>
              <a:defRPr sz="2000" b="1">
                <a:solidFill>
                  <a:srgbClr val="000090"/>
                </a:solidFill>
              </a:defRPr>
            </a:pPr>
            <a:r>
              <a:t>Клубы Искателей растут в 5 раз быстрее чем адвентистская церковь. </a:t>
            </a:r>
            <a:endParaRPr u="sng"/>
          </a:p>
          <a:p>
            <a:pPr>
              <a:defRPr sz="2000" b="1">
                <a:solidFill>
                  <a:srgbClr val="000090"/>
                </a:solidFill>
              </a:defRPr>
            </a:pPr>
            <a:r>
              <a:t>Рост количества Следопытов происходит в 6 раз быстрее чем рост членства в церкви АСД.</a:t>
            </a:r>
          </a:p>
          <a:p>
            <a:pPr>
              <a:defRPr sz="2000" b="1">
                <a:solidFill>
                  <a:srgbClr val="000090"/>
                </a:solidFill>
              </a:defRPr>
            </a:pPr>
            <a:r>
              <a:t>Рост количества Искателей происходит в 13 раз быстрее чем рост членства в церкви АСД. </a:t>
            </a:r>
          </a:p>
        </p:txBody>
      </p:sp>
      <p:sp>
        <p:nvSpPr>
          <p:cNvPr id="463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46644" y="6485922"/>
            <a:ext cx="128564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466" name="Рисунок 8"/>
          <p:cNvGrpSpPr/>
          <p:nvPr/>
        </p:nvGrpSpPr>
        <p:grpSpPr>
          <a:xfrm>
            <a:off x="5455211" y="988535"/>
            <a:ext cx="4884849" cy="4884849"/>
            <a:chOff x="0" y="0"/>
            <a:chExt cx="4884847" cy="4884847"/>
          </a:xfrm>
        </p:grpSpPr>
        <p:sp>
          <p:nvSpPr>
            <p:cNvPr id="464" name="Square"/>
            <p:cNvSpPr/>
            <p:nvPr/>
          </p:nvSpPr>
          <p:spPr>
            <a:xfrm>
              <a:off x="0" y="0"/>
              <a:ext cx="4884848" cy="488484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65" name="image20.jpeg" descr="image20.jpeg"/>
            <p:cNvPicPr>
              <a:picLocks noChangeAspect="1"/>
            </p:cNvPicPr>
            <p:nvPr/>
          </p:nvPicPr>
          <p:blipFill>
            <a:blip r:embed="rId2"/>
            <a:srcRect l="29297" r="29297"/>
            <a:stretch>
              <a:fillRect/>
            </a:stretch>
          </p:blipFill>
          <p:spPr>
            <a:xfrm>
              <a:off x="0" y="0"/>
              <a:ext cx="4884848" cy="4884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7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3" y="5581534"/>
            <a:ext cx="19939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15827B50-E1F1-FA6B-66BD-A069E5401313}"/>
              </a:ext>
            </a:extLst>
          </p:cNvPr>
          <p:cNvSpPr txBox="1">
            <a:spLocks/>
          </p:cNvSpPr>
          <p:nvPr/>
        </p:nvSpPr>
        <p:spPr>
          <a:xfrm>
            <a:off x="-3362178" y="0"/>
            <a:ext cx="18653760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6. Избегай религиозный </a:t>
            </a:r>
          </a:p>
          <a:p>
            <a:pPr marL="0" indent="0">
              <a:buNone/>
            </a:pPr>
            <a:r>
              <a:rPr lang="ru-RU" sz="6000" dirty="0" err="1">
                <a:solidFill>
                  <a:schemeClr val="accent2">
                    <a:lumMod val="50000"/>
                  </a:schemeClr>
                </a:solidFill>
              </a:rPr>
              <a:t>слэнг</a:t>
            </a:r>
            <a:endParaRPr lang="ru-RU" sz="6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C34AAEB-3839-593F-C371-EC9B5B950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798864"/>
              </p:ext>
            </p:extLst>
          </p:nvPr>
        </p:nvGraphicFramePr>
        <p:xfrm>
          <a:off x="1307514" y="1745957"/>
          <a:ext cx="9834098" cy="488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7049">
                  <a:extLst>
                    <a:ext uri="{9D8B030D-6E8A-4147-A177-3AD203B41FA5}">
                      <a16:colId xmlns:a16="http://schemas.microsoft.com/office/drawing/2014/main" val="2962547149"/>
                    </a:ext>
                  </a:extLst>
                </a:gridCol>
                <a:gridCol w="4917049">
                  <a:extLst>
                    <a:ext uri="{9D8B030D-6E8A-4147-A177-3AD203B41FA5}">
                      <a16:colId xmlns:a16="http://schemas.microsoft.com/office/drawing/2014/main" val="3189690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Вы говорите обычно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Как правильно говорить молодежи 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517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Примите Иисуса в сердце!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Попросите Иисуса управлять вашей жизнью //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479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Верьте!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Верьте услышанному и следуйте этому в жизни!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70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Истина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Знание того, что является правдой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515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Иисус прощает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Иисус снимает с вас вину за все что вы совершили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846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Молитва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Разговор с Богом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13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Иисус спас меня/искупил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Христос освободил меня от того образа жизни, который я вел.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5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Иисус принес Себя в жертву  за грехи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Иисус заплатил цену за все, что я сделал.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00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Грех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Неправильные поступки, неправильные мысли, бунтарское отношение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633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93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6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117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46CC6-85B8-391A-0E3A-7296A365A7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r="18418"/>
          <a:stretch>
            <a:fillRect/>
          </a:stretch>
        </p:blipFill>
        <p:spPr/>
      </p:pic>
      <p:sp>
        <p:nvSpPr>
          <p:cNvPr id="3" name="Текст 4">
            <a:extLst>
              <a:ext uri="{FF2B5EF4-FFF2-40B4-BE49-F238E27FC236}">
                <a16:creationId xmlns:a16="http://schemas.microsoft.com/office/drawing/2014/main" id="{044D440A-B70E-BAE9-BCDA-EA3B50067F4E}"/>
              </a:ext>
            </a:extLst>
          </p:cNvPr>
          <p:cNvSpPr txBox="1">
            <a:spLocks/>
          </p:cNvSpPr>
          <p:nvPr/>
        </p:nvSpPr>
        <p:spPr>
          <a:xfrm>
            <a:off x="-590843" y="1164004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8. Интегрируйте молодежь 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в группу 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5051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E38B26-FC59-2CCA-516A-E1A17EDFA8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r="2627"/>
          <a:stretch>
            <a:fillRect/>
          </a:stretch>
        </p:blipFill>
        <p:spPr/>
      </p:pic>
      <p:sp>
        <p:nvSpPr>
          <p:cNvPr id="3" name="Текст 4">
            <a:extLst>
              <a:ext uri="{FF2B5EF4-FFF2-40B4-BE49-F238E27FC236}">
                <a16:creationId xmlns:a16="http://schemas.microsoft.com/office/drawing/2014/main" id="{DD8388CA-BF8B-D285-2C18-DF6F62F4785D}"/>
              </a:ext>
            </a:extLst>
          </p:cNvPr>
          <p:cNvSpPr txBox="1">
            <a:spLocks/>
          </p:cNvSpPr>
          <p:nvPr/>
        </p:nvSpPr>
        <p:spPr>
          <a:xfrm>
            <a:off x="0" y="812312"/>
            <a:ext cx="6880274" cy="7016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8. Доверьтесь Богу в этом служении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14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Заголовок 1"/>
          <p:cNvSpPr txBox="1">
            <a:spLocks noGrp="1"/>
          </p:cNvSpPr>
          <p:nvPr>
            <p:ph type="title"/>
          </p:nvPr>
        </p:nvSpPr>
        <p:spPr>
          <a:xfrm>
            <a:off x="838200" y="656440"/>
            <a:ext cx="10515600" cy="676276"/>
          </a:xfrm>
          <a:prstGeom prst="rect">
            <a:avLst/>
          </a:prstGeom>
        </p:spPr>
        <p:txBody>
          <a:bodyPr/>
          <a:lstStyle/>
          <a:p>
            <a:pPr defTabSz="548640">
              <a:defRPr sz="2160"/>
            </a:pPr>
            <a:r>
              <a:rPr lang="ru-RU" dirty="0"/>
              <a:t>Акцент на формировании отношений и подготовке ко крещению подростков</a:t>
            </a:r>
            <a:endParaRPr dirty="0"/>
          </a:p>
        </p:txBody>
      </p:sp>
      <p:sp>
        <p:nvSpPr>
          <p:cNvPr id="470" name="Текст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68095">
              <a:lnSpc>
                <a:spcPct val="72000"/>
              </a:lnSpc>
              <a:spcBef>
                <a:spcPts val="800"/>
              </a:spcBef>
              <a:defRPr sz="1932"/>
            </a:pPr>
            <a:endParaRPr/>
          </a:p>
        </p:txBody>
      </p:sp>
      <p:sp>
        <p:nvSpPr>
          <p:cNvPr id="471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472" name="Текст 4"/>
          <p:cNvSpPr>
            <a:spLocks noGrp="1"/>
          </p:cNvSpPr>
          <p:nvPr>
            <p:ph type="body" idx="21"/>
          </p:nvPr>
        </p:nvSpPr>
        <p:spPr>
          <a:xfrm>
            <a:off x="838200" y="1799699"/>
            <a:ext cx="10515601" cy="7016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2000" b="1"/>
            </a:lvl1pPr>
          </a:lstStyle>
          <a:p>
            <a:r>
              <a:rPr lang="ru-RU" dirty="0"/>
              <a:t>Развивать служение для родителей </a:t>
            </a:r>
            <a:endParaRPr dirty="0"/>
          </a:p>
        </p:txBody>
      </p:sp>
      <p:sp>
        <p:nvSpPr>
          <p:cNvPr id="473" name="Текст 5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defTabSz="768095">
              <a:lnSpc>
                <a:spcPct val="72000"/>
              </a:lnSpc>
              <a:spcBef>
                <a:spcPts val="800"/>
              </a:spcBef>
              <a:defRPr sz="1932"/>
            </a:pPr>
            <a:endParaRPr/>
          </a:p>
        </p:txBody>
      </p:sp>
      <p:sp>
        <p:nvSpPr>
          <p:cNvPr id="474" name="Текст 6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179999" indent="-179999">
              <a:spcBef>
                <a:spcPts val="600"/>
              </a:spcBef>
              <a:buClr>
                <a:schemeClr val="accent3"/>
              </a:buClr>
              <a:defRPr sz="14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475" name="Текст 7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pPr marL="179999" indent="-179999">
              <a:spcBef>
                <a:spcPts val="600"/>
              </a:spcBef>
              <a:buClr>
                <a:schemeClr val="accent3"/>
              </a:buClr>
              <a:defRPr sz="1400">
                <a:solidFill>
                  <a:srgbClr val="595959"/>
                </a:solidFill>
              </a:defRPr>
            </a:pPr>
            <a:endParaRPr/>
          </a:p>
        </p:txBody>
      </p:sp>
      <p:pic>
        <p:nvPicPr>
          <p:cNvPr id="47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8" y="2276722"/>
            <a:ext cx="5452168" cy="3961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Рисунок 10" descr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077" y="2276722"/>
            <a:ext cx="5314531" cy="3996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Заголовок 1"/>
          <p:cNvSpPr txBox="1">
            <a:spLocks noGrp="1"/>
          </p:cNvSpPr>
          <p:nvPr>
            <p:ph type="title"/>
          </p:nvPr>
        </p:nvSpPr>
        <p:spPr>
          <a:xfrm>
            <a:off x="515937" y="246621"/>
            <a:ext cx="11150601" cy="920336"/>
          </a:xfrm>
          <a:prstGeom prst="rect">
            <a:avLst/>
          </a:prstGeom>
        </p:spPr>
        <p:txBody>
          <a:bodyPr/>
          <a:lstStyle/>
          <a:p>
            <a:r>
              <a:t>5 Фактов </a:t>
            </a:r>
          </a:p>
        </p:txBody>
      </p:sp>
      <p:sp>
        <p:nvSpPr>
          <p:cNvPr id="480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11446644" y="6485922"/>
            <a:ext cx="128564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481" name="Объект 8"/>
          <p:cNvSpPr txBox="1">
            <a:spLocks noGrp="1"/>
          </p:cNvSpPr>
          <p:nvPr>
            <p:ph type="body" sz="quarter" idx="1"/>
          </p:nvPr>
        </p:nvSpPr>
        <p:spPr>
          <a:xfrm>
            <a:off x="524453" y="3539268"/>
            <a:ext cx="2588706" cy="495390"/>
          </a:xfrm>
          <a:prstGeom prst="rect">
            <a:avLst/>
          </a:prstGeom>
        </p:spPr>
        <p:txBody>
          <a:bodyPr anchor="ctr"/>
          <a:lstStyle>
            <a:lvl1pPr defTabSz="813816">
              <a:spcBef>
                <a:spcPts val="800"/>
              </a:spcBef>
              <a:defRPr sz="1424" cap="all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b="1" dirty="0" err="1">
                <a:solidFill>
                  <a:schemeClr val="tx1"/>
                </a:solidFill>
              </a:rPr>
              <a:t>Подростки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легче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принимают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решение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82" name="Объект 10"/>
          <p:cNvSpPr txBox="1"/>
          <p:nvPr/>
        </p:nvSpPr>
        <p:spPr>
          <a:xfrm>
            <a:off x="3377853" y="3539268"/>
            <a:ext cx="2588706" cy="495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877823">
              <a:lnSpc>
                <a:spcPct val="90000"/>
              </a:lnSpc>
              <a:spcBef>
                <a:spcPts val="900"/>
              </a:spcBef>
              <a:defRPr sz="1536" cap="all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b="1" dirty="0" err="1">
                <a:solidFill>
                  <a:schemeClr val="tx1"/>
                </a:solidFill>
              </a:rPr>
              <a:t>Подростки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легче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заводят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друзей</a:t>
            </a:r>
            <a:r>
              <a:rPr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83" name="Объект 12"/>
          <p:cNvSpPr txBox="1"/>
          <p:nvPr/>
        </p:nvSpPr>
        <p:spPr>
          <a:xfrm>
            <a:off x="6216589" y="3539268"/>
            <a:ext cx="2588706" cy="495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786384">
              <a:lnSpc>
                <a:spcPct val="90000"/>
              </a:lnSpc>
              <a:spcBef>
                <a:spcPts val="800"/>
              </a:spcBef>
              <a:defRPr sz="1376" cap="all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b="1" dirty="0" err="1">
                <a:solidFill>
                  <a:schemeClr val="tx1"/>
                </a:solidFill>
              </a:rPr>
              <a:t>Подростки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легче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меняют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сообщество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84" name="Объект 14"/>
          <p:cNvSpPr txBox="1"/>
          <p:nvPr/>
        </p:nvSpPr>
        <p:spPr>
          <a:xfrm>
            <a:off x="9068972" y="3539268"/>
            <a:ext cx="2588705" cy="495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649223">
              <a:lnSpc>
                <a:spcPct val="90000"/>
              </a:lnSpc>
              <a:spcBef>
                <a:spcPts val="700"/>
              </a:spcBef>
              <a:defRPr sz="1136" cap="all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b="1" dirty="0" err="1">
                <a:solidFill>
                  <a:schemeClr val="tx1"/>
                </a:solidFill>
              </a:rPr>
              <a:t>Подростки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 имеют </a:t>
            </a:r>
            <a:r>
              <a:rPr b="1" dirty="0" err="1">
                <a:solidFill>
                  <a:schemeClr val="tx1"/>
                </a:solidFill>
              </a:rPr>
              <a:t>меньше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причин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не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соблюдать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субботу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85" name="TextBox 28"/>
          <p:cNvSpPr txBox="1"/>
          <p:nvPr/>
        </p:nvSpPr>
        <p:spPr>
          <a:xfrm>
            <a:off x="2009901" y="4462209"/>
            <a:ext cx="9022872" cy="16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/>
            </a:lvl1pPr>
          </a:lstStyle>
          <a:p>
            <a:r>
              <a:rPr dirty="0" err="1"/>
              <a:t>Крещенные</a:t>
            </a:r>
            <a:r>
              <a:rPr dirty="0"/>
              <a:t> </a:t>
            </a:r>
            <a:r>
              <a:rPr dirty="0" err="1"/>
              <a:t>подростки</a:t>
            </a:r>
            <a:r>
              <a:rPr dirty="0"/>
              <a:t> </a:t>
            </a:r>
            <a:r>
              <a:rPr dirty="0" err="1"/>
              <a:t>чаще</a:t>
            </a:r>
            <a:r>
              <a:rPr dirty="0"/>
              <a:t> </a:t>
            </a:r>
            <a:r>
              <a:rPr dirty="0" err="1"/>
              <a:t>остаются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церкви</a:t>
            </a:r>
            <a:r>
              <a:rPr dirty="0"/>
              <a:t> </a:t>
            </a:r>
          </a:p>
        </p:txBody>
      </p:sp>
      <p:pic>
        <p:nvPicPr>
          <p:cNvPr id="486" name="Рисунок 30" descr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3" y="5581534"/>
            <a:ext cx="1993901" cy="127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9" name="Рисунок 4"/>
          <p:cNvGrpSpPr/>
          <p:nvPr/>
        </p:nvGrpSpPr>
        <p:grpSpPr>
          <a:xfrm>
            <a:off x="1103637" y="1848535"/>
            <a:ext cx="1430338" cy="1430338"/>
            <a:chOff x="0" y="0"/>
            <a:chExt cx="1430337" cy="1430337"/>
          </a:xfrm>
        </p:grpSpPr>
        <p:sp>
          <p:nvSpPr>
            <p:cNvPr id="487" name="Square"/>
            <p:cNvSpPr/>
            <p:nvPr/>
          </p:nvSpPr>
          <p:spPr>
            <a:xfrm>
              <a:off x="0" y="0"/>
              <a:ext cx="1430338" cy="1430338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88" name="image25.jpeg" descr="image25.jpeg"/>
            <p:cNvPicPr>
              <a:picLocks noChangeAspect="1"/>
            </p:cNvPicPr>
            <p:nvPr/>
          </p:nvPicPr>
          <p:blipFill>
            <a:blip r:embed="rId3"/>
            <a:srcRect l="37421" r="37421"/>
            <a:stretch>
              <a:fillRect/>
            </a:stretch>
          </p:blipFill>
          <p:spPr>
            <a:xfrm>
              <a:off x="0" y="0"/>
              <a:ext cx="1430338" cy="1430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2" name="Рисунок 9"/>
          <p:cNvGrpSpPr/>
          <p:nvPr/>
        </p:nvGrpSpPr>
        <p:grpSpPr>
          <a:xfrm>
            <a:off x="3957037" y="1848535"/>
            <a:ext cx="1430338" cy="1430338"/>
            <a:chOff x="0" y="0"/>
            <a:chExt cx="1430337" cy="1430337"/>
          </a:xfrm>
        </p:grpSpPr>
        <p:sp>
          <p:nvSpPr>
            <p:cNvPr id="490" name="Square"/>
            <p:cNvSpPr/>
            <p:nvPr/>
          </p:nvSpPr>
          <p:spPr>
            <a:xfrm>
              <a:off x="0" y="0"/>
              <a:ext cx="1430338" cy="1430338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91" name="image26.png" descr="image26.png"/>
            <p:cNvPicPr>
              <a:picLocks noChangeAspect="1"/>
            </p:cNvPicPr>
            <p:nvPr/>
          </p:nvPicPr>
          <p:blipFill>
            <a:blip r:embed="rId4"/>
            <a:srcRect l="9022" r="9021"/>
            <a:stretch>
              <a:fillRect/>
            </a:stretch>
          </p:blipFill>
          <p:spPr>
            <a:xfrm>
              <a:off x="0" y="0"/>
              <a:ext cx="1430338" cy="1430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5" name="Рисунок 6"/>
          <p:cNvGrpSpPr/>
          <p:nvPr/>
        </p:nvGrpSpPr>
        <p:grpSpPr>
          <a:xfrm>
            <a:off x="6795772" y="1848535"/>
            <a:ext cx="1430338" cy="1430338"/>
            <a:chOff x="0" y="0"/>
            <a:chExt cx="1430337" cy="1430337"/>
          </a:xfrm>
        </p:grpSpPr>
        <p:sp>
          <p:nvSpPr>
            <p:cNvPr id="493" name="Square"/>
            <p:cNvSpPr/>
            <p:nvPr/>
          </p:nvSpPr>
          <p:spPr>
            <a:xfrm>
              <a:off x="0" y="0"/>
              <a:ext cx="1430338" cy="1430338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94" name="image27.jpeg" descr="image27.jpeg"/>
            <p:cNvPicPr>
              <a:picLocks noChangeAspect="1"/>
            </p:cNvPicPr>
            <p:nvPr/>
          </p:nvPicPr>
          <p:blipFill>
            <a:blip r:embed="rId5"/>
            <a:srcRect l="16788" r="16788"/>
            <a:stretch>
              <a:fillRect/>
            </a:stretch>
          </p:blipFill>
          <p:spPr>
            <a:xfrm>
              <a:off x="-1" y="0"/>
              <a:ext cx="1430338" cy="1430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8" name="Рисунок 13"/>
          <p:cNvGrpSpPr/>
          <p:nvPr/>
        </p:nvGrpSpPr>
        <p:grpSpPr>
          <a:xfrm>
            <a:off x="9648156" y="1848535"/>
            <a:ext cx="1430338" cy="1430338"/>
            <a:chOff x="0" y="0"/>
            <a:chExt cx="1430337" cy="1430337"/>
          </a:xfrm>
        </p:grpSpPr>
        <p:sp>
          <p:nvSpPr>
            <p:cNvPr id="496" name="Square"/>
            <p:cNvSpPr/>
            <p:nvPr/>
          </p:nvSpPr>
          <p:spPr>
            <a:xfrm>
              <a:off x="0" y="0"/>
              <a:ext cx="1430338" cy="1430338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97" name="image28.jpeg" descr="image28.jpeg"/>
            <p:cNvPicPr>
              <a:picLocks noChangeAspect="1"/>
            </p:cNvPicPr>
            <p:nvPr/>
          </p:nvPicPr>
          <p:blipFill>
            <a:blip r:embed="rId6"/>
            <a:srcRect l="10412" r="10411"/>
            <a:stretch>
              <a:fillRect/>
            </a:stretch>
          </p:blipFill>
          <p:spPr>
            <a:xfrm>
              <a:off x="0" y="0"/>
              <a:ext cx="1430338" cy="1430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СОХРАНЕНИЕ </a:t>
            </a:r>
          </a:p>
        </p:txBody>
      </p:sp>
      <p:sp>
        <p:nvSpPr>
          <p:cNvPr id="501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502" name="Текст 4"/>
          <p:cNvSpPr txBox="1">
            <a:spLocks noGrp="1"/>
          </p:cNvSpPr>
          <p:nvPr>
            <p:ph type="body" sz="quarter" idx="1"/>
          </p:nvPr>
        </p:nvSpPr>
        <p:spPr>
          <a:xfrm>
            <a:off x="830065" y="1898650"/>
            <a:ext cx="10515601" cy="70167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В чем нуждается церковь? </a:t>
            </a:r>
          </a:p>
        </p:txBody>
      </p:sp>
      <p:sp>
        <p:nvSpPr>
          <p:cNvPr id="503" name="Текст 6"/>
          <p:cNvSpPr>
            <a:spLocks noGrp="1"/>
          </p:cNvSpPr>
          <p:nvPr>
            <p:ph type="body" idx="23"/>
          </p:nvPr>
        </p:nvSpPr>
        <p:spPr>
          <a:xfrm>
            <a:off x="1484411" y="2168525"/>
            <a:ext cx="9462990" cy="23336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indent="0" algn="ctr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 u="sng">
                <a:solidFill>
                  <a:srgbClr val="000090"/>
                </a:solidFill>
              </a:defRPr>
            </a:pPr>
            <a:r>
              <a:t>Потребности церкви</a:t>
            </a:r>
          </a:p>
          <a:p>
            <a:pPr marL="113399" indent="-113399" defTabSz="576072">
              <a:spcBef>
                <a:spcPts val="300"/>
              </a:spcBef>
              <a:buClr>
                <a:schemeClr val="accent3"/>
              </a:buClr>
              <a:defRPr sz="2016" b="1" u="sng">
                <a:solidFill>
                  <a:srgbClr val="000090"/>
                </a:solidFill>
              </a:defRPr>
            </a:pPr>
            <a:endParaRPr/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t>1. Евангелизм </a:t>
            </a:r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t>2. Сохранение</a:t>
            </a:r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t>3. Организация новых церквей </a:t>
            </a:r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t>4. Больше лидеров </a:t>
            </a:r>
          </a:p>
          <a:p>
            <a:pPr marL="0" indent="0" defTabSz="576072">
              <a:spcBef>
                <a:spcPts val="300"/>
              </a:spcBef>
              <a:buClr>
                <a:schemeClr val="accent3"/>
              </a:buClr>
              <a:buSzTx/>
              <a:buNone/>
              <a:defRPr sz="2016" b="1">
                <a:solidFill>
                  <a:srgbClr val="000090"/>
                </a:solidFill>
              </a:defRPr>
            </a:pPr>
            <a:r>
              <a:t>5. Больше верных членов церкви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Изучение Библии</a:t>
            </a:r>
          </a:p>
        </p:txBody>
      </p:sp>
      <p:sp>
        <p:nvSpPr>
          <p:cNvPr id="506" name="Текст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768095">
              <a:lnSpc>
                <a:spcPct val="72000"/>
              </a:lnSpc>
              <a:spcBef>
                <a:spcPts val="800"/>
              </a:spcBef>
              <a:defRPr sz="1932"/>
            </a:lvl1pPr>
          </a:lstStyle>
          <a:p>
            <a:r>
              <a:t>Изучение Библии</a:t>
            </a:r>
          </a:p>
        </p:txBody>
      </p:sp>
      <p:sp>
        <p:nvSpPr>
          <p:cNvPr id="507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08" name="Текст 6"/>
          <p:cNvSpPr>
            <a:spLocks noGrp="1"/>
          </p:cNvSpPr>
          <p:nvPr>
            <p:ph type="body" idx="23"/>
          </p:nvPr>
        </p:nvSpPr>
        <p:spPr>
          <a:xfrm>
            <a:off x="811310" y="3429000"/>
            <a:ext cx="2810762" cy="30621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600"/>
              </a:spcBef>
              <a:buClr>
                <a:schemeClr val="accent3"/>
              </a:buClr>
              <a:buSzTx/>
              <a:buNone/>
              <a:defRPr sz="2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Важность преподавании Библии/серии уроков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изучению</a:t>
            </a:r>
            <a:r>
              <a:rPr dirty="0"/>
              <a:t> </a:t>
            </a:r>
            <a:r>
              <a:rPr lang="ru-RU" dirty="0"/>
              <a:t>Б</a:t>
            </a:r>
            <a:r>
              <a:rPr dirty="0" err="1"/>
              <a:t>иблии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lang="ru-RU" dirty="0"/>
              <a:t>приглашение к заключению завета с Богом</a:t>
            </a:r>
            <a:r>
              <a:rPr dirty="0"/>
              <a:t>. </a:t>
            </a:r>
          </a:p>
        </p:txBody>
      </p:sp>
      <p:pic>
        <p:nvPicPr>
          <p:cNvPr id="509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577" y="1830386"/>
            <a:ext cx="3040023" cy="4708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Espaço Reservado para Conteúdo 3" descr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575" y="2150296"/>
            <a:ext cx="3493003" cy="4388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Navy_Red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1C3750"/>
      </a:accent1>
      <a:accent2>
        <a:srgbClr val="E43434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1699</Words>
  <Application>Microsoft Macintosh PowerPoint</Application>
  <PresentationFormat>Широкоэкранный</PresentationFormat>
  <Paragraphs>283</Paragraphs>
  <Slides>52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Calibri Light</vt:lpstr>
      <vt:lpstr>Montserrat</vt:lpstr>
      <vt:lpstr>Arial</vt:lpstr>
      <vt:lpstr>Abadi MT Condensed Extra Bold</vt:lpstr>
      <vt:lpstr>Lato Black</vt:lpstr>
      <vt:lpstr>Merriweather</vt:lpstr>
      <vt:lpstr>Calibri</vt:lpstr>
      <vt:lpstr>Corbel</vt:lpstr>
      <vt:lpstr>Office Theme</vt:lpstr>
      <vt:lpstr>Презентация PowerPoint</vt:lpstr>
      <vt:lpstr>Презентация PowerPoint</vt:lpstr>
      <vt:lpstr>Потребности церкви</vt:lpstr>
      <vt:lpstr>ЕВАНГЕЛИЗМ: Решение </vt:lpstr>
      <vt:lpstr>АКЦЕНТЫ </vt:lpstr>
      <vt:lpstr>Акцент на формировании отношений и подготовке ко крещению подростков</vt:lpstr>
      <vt:lpstr>5 Фактов </vt:lpstr>
      <vt:lpstr>2. СОХРАНЕНИЕ </vt:lpstr>
      <vt:lpstr>Изучение Библии</vt:lpstr>
      <vt:lpstr>Покидают церковь</vt:lpstr>
      <vt:lpstr>Подростки, покидающие церковь </vt:lpstr>
      <vt:lpstr>Презентация PowerPoint</vt:lpstr>
      <vt:lpstr>Презентация PowerPoint</vt:lpstr>
      <vt:lpstr>Презентация PowerPoint</vt:lpstr>
      <vt:lpstr>Презентация PowerPoint</vt:lpstr>
      <vt:lpstr>2. Воспитание лидеров  </vt:lpstr>
      <vt:lpstr>Следопытские клубы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www.rrgraphdesign.com</dc:creator>
  <cp:lastModifiedBy>Microsoft Office User</cp:lastModifiedBy>
  <cp:revision>27</cp:revision>
  <dcterms:created xsi:type="dcterms:W3CDTF">2017-02-17T04:07:10Z</dcterms:created>
  <dcterms:modified xsi:type="dcterms:W3CDTF">2024-02-02T15:35:03Z</dcterms:modified>
</cp:coreProperties>
</file>