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688" r:id="rId4"/>
    <p:sldId id="689" r:id="rId5"/>
    <p:sldId id="690" r:id="rId6"/>
    <p:sldId id="264" r:id="rId7"/>
    <p:sldId id="271" r:id="rId8"/>
    <p:sldId id="258" r:id="rId9"/>
    <p:sldId id="272" r:id="rId10"/>
    <p:sldId id="259" r:id="rId11"/>
    <p:sldId id="263" r:id="rId12"/>
    <p:sldId id="266" r:id="rId13"/>
    <p:sldId id="261" r:id="rId14"/>
    <p:sldId id="293" r:id="rId15"/>
    <p:sldId id="289" r:id="rId16"/>
    <p:sldId id="294" r:id="rId17"/>
    <p:sldId id="292" r:id="rId18"/>
    <p:sldId id="696" r:id="rId19"/>
    <p:sldId id="288" r:id="rId20"/>
    <p:sldId id="291" r:id="rId21"/>
    <p:sldId id="697" r:id="rId22"/>
    <p:sldId id="297" r:id="rId23"/>
    <p:sldId id="299" r:id="rId24"/>
    <p:sldId id="298" r:id="rId25"/>
    <p:sldId id="300" r:id="rId26"/>
    <p:sldId id="303" r:id="rId27"/>
    <p:sldId id="301" r:id="rId28"/>
    <p:sldId id="698" r:id="rId29"/>
    <p:sldId id="699" r:id="rId30"/>
    <p:sldId id="302" r:id="rId31"/>
    <p:sldId id="306" r:id="rId32"/>
    <p:sldId id="308" r:id="rId33"/>
    <p:sldId id="309" r:id="rId34"/>
    <p:sldId id="270" r:id="rId35"/>
    <p:sldId id="304" r:id="rId36"/>
    <p:sldId id="312" r:id="rId37"/>
    <p:sldId id="305" r:id="rId38"/>
    <p:sldId id="310" r:id="rId39"/>
    <p:sldId id="311" r:id="rId40"/>
    <p:sldId id="672" r:id="rId41"/>
    <p:sldId id="673" r:id="rId42"/>
    <p:sldId id="675" r:id="rId43"/>
    <p:sldId id="676" r:id="rId44"/>
    <p:sldId id="295" r:id="rId45"/>
    <p:sldId id="680" r:id="rId46"/>
    <p:sldId id="296" r:id="rId47"/>
    <p:sldId id="684" r:id="rId48"/>
    <p:sldId id="692" r:id="rId49"/>
    <p:sldId id="693" r:id="rId50"/>
    <p:sldId id="694" r:id="rId51"/>
    <p:sldId id="69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63333"/>
  </p:normalViewPr>
  <p:slideViewPr>
    <p:cSldViewPr snapToGrid="0" showGuides="1">
      <p:cViewPr varScale="1">
        <p:scale>
          <a:sx n="71" d="100"/>
          <a:sy n="71" d="100"/>
        </p:scale>
        <p:origin x="2152" y="184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-67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22933-BA0B-764F-AD56-43C98CF76F78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C3197-DDAE-E44C-97FD-6EF130B92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2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Этот возраст мы теряем в первую очередь. </a:t>
            </a:r>
          </a:p>
          <a:p>
            <a:endParaRPr lang="ru-RU" dirty="0"/>
          </a:p>
          <a:p>
            <a:r>
              <a:rPr lang="ru-RU" dirty="0"/>
              <a:t>Не вовлекаются в служение.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C3197-DDAE-E44C-97FD-6EF130B925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418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Летом это перед летним лагерем объединения. Зимой дома здоровья или иные места.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4FC7CDC-8BCD-47E7-8CD0-DA77F5FED780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D85C827-F077-4A0D-ABC1-D4571950C408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6E72A5E-FFA7-438E-98D6-DCA1E3ACF0B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Название проекта!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A91DB32-F3B1-4B05-9058-1D8129D86A11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906A8DD-9712-40B8-86C7-38F5D0D8CB6D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75B6AD6-115C-4291-974D-2BBD43F9F3ED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FC5B8AB-1AB6-4D5C-913B-9F8B660677D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80B7C2B-6753-45A2-9913-63AFB7C9023A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1005A7A-3D16-4A7B-895A-BCB91EDE1C5E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CCF54ED-11CD-48E1-B7A9-D0A1CBC4C5A7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Важно смещение акцентов. </a:t>
            </a:r>
          </a:p>
          <a:p>
            <a:endParaRPr lang="ru-RU" dirty="0"/>
          </a:p>
          <a:p>
            <a:r>
              <a:rPr lang="ru-RU" dirty="0"/>
              <a:t>Однако обучать молодежь не все готовы. Поручать больше пасторов готово, а обучать сложнее.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C3197-DDAE-E44C-97FD-6EF130B9258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798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4B59EE6-2C3D-411A-8871-F8B8DFD8939F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0DD411E-A97D-47B8-8040-49342D1B78DD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6644535-CE9B-4F7C-9257-7EA2CD80A814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C1DAE9A-BDB3-499B-84B5-CD5EBBDAD9A8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3D39165-B17B-4FE3-8140-8CF672D98580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Это вторая ночевка с нерелигиозными Библия это База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49BB788-322D-4EC5-8531-6F52EA3142AF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C3197-DDAE-E44C-97FD-6EF130B9258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42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Принадлежность общине </a:t>
            </a:r>
            <a:r>
              <a:rPr lang="ru-RU" dirty="0" err="1"/>
              <a:t>вежнее</a:t>
            </a:r>
            <a:r>
              <a:rPr lang="ru-RU" dirty="0"/>
              <a:t>, принадлежность вере. </a:t>
            </a:r>
          </a:p>
        </p:txBody>
      </p:sp>
    </p:spTree>
    <p:extLst>
      <p:ext uri="{BB962C8B-B14F-4D97-AF65-F5344CB8AC3E}">
        <p14:creationId xmlns:p14="http://schemas.microsoft.com/office/powerpoint/2010/main" val="1962405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Моя история -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C3197-DDAE-E44C-97FD-6EF130B9258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69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То есть если </a:t>
            </a:r>
            <a:r>
              <a:rPr lang="ru-RU" dirty="0" err="1"/>
              <a:t>помоь</a:t>
            </a:r>
            <a:r>
              <a:rPr lang="ru-RU" dirty="0"/>
              <a:t> молодежи повысить самооценку, то они будут больше расположены слышать Евангелие. </a:t>
            </a: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ТО что человек почувствовал подталкивает его к действию. </a:t>
            </a: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Проводите время больше вне церкви, нежели с членами церкви. </a:t>
            </a:r>
          </a:p>
          <a:p>
            <a:endParaRPr lang="ru-RU" dirty="0"/>
          </a:p>
          <a:p>
            <a:r>
              <a:rPr lang="ru-RU" dirty="0"/>
              <a:t>Тогда мы сможем увидеть их нужды, помочь и привести в церковь. </a:t>
            </a:r>
          </a:p>
          <a:p>
            <a:endParaRPr lang="ru-RU" dirty="0"/>
          </a:p>
          <a:p>
            <a:r>
              <a:rPr lang="ru-RU" dirty="0"/>
              <a:t>Уайт: Служители церкви должны нести истину тем, кто ее не знает. </a:t>
            </a:r>
          </a:p>
          <a:p>
            <a:endParaRPr lang="ru-RU" dirty="0"/>
          </a:p>
          <a:p>
            <a:r>
              <a:rPr lang="ru-RU" dirty="0"/>
              <a:t>Опыт. Молодой человек в парке. </a:t>
            </a:r>
          </a:p>
          <a:p>
            <a:endParaRPr lang="ru-RU" dirty="0"/>
          </a:p>
          <a:p>
            <a:r>
              <a:rPr lang="ru-RU" dirty="0"/>
              <a:t>Выход в общество церкви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7647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Делайте лучшее. Креативно. </a:t>
            </a: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Особенность этих уроков, что их текст составлен для постмодерниста. </a:t>
            </a:r>
          </a:p>
          <a:p>
            <a:endParaRPr lang="ru-RU" dirty="0"/>
          </a:p>
          <a:p>
            <a:r>
              <a:rPr lang="ru-RU" dirty="0"/>
              <a:t>Есть много положительных отзывов.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C3197-DDAE-E44C-97FD-6EF130B9258A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59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Уровни 1-3 – это </a:t>
            </a:r>
            <a:r>
              <a:rPr lang="ru-RU" dirty="0" err="1"/>
              <a:t>безучасная</a:t>
            </a:r>
            <a:r>
              <a:rPr lang="ru-RU" dirty="0"/>
              <a:t> в жизни церкви молодежь </a:t>
            </a:r>
          </a:p>
          <a:p>
            <a:endParaRPr lang="ru-RU" dirty="0"/>
          </a:p>
          <a:p>
            <a:r>
              <a:rPr lang="ru-RU" dirty="0"/>
              <a:t>Легко заставить молодых людей принимать участие в таких вещах, как »конгрессы", "еда" или "игры", но насколько рискованно предоставлять молодым людям возможность участвовать и принимать решения, когда дело доходит до разговоров, программ, стилей поклонения или других аспектов молодежной группы. Насколько рискованно выглядела бы "молодежная" община с полным участием? Если молодежь не участвует в жизни церкви, то "молодежной" она является только по названию. Да, это рискованно, да, это требует больше усилий. Но это может стоить того, и процесс доверия к молодым людям может оказаться удивительным. Если молодые люди действительно будут церковью завтрашнего дня, то мы обязаны помочь им практиковать и репетировать реальную форму участия в церкви сегодня.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C3197-DDAE-E44C-97FD-6EF130B9258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8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Исследования Барна </a:t>
            </a:r>
            <a:r>
              <a:rPr lang="ru-RU" dirty="0" err="1"/>
              <a:t>Груп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C3197-DDAE-E44C-97FD-6EF130B9258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40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1 раз в месяц. Все на нейтральной территории лучше. Или убирать табличку церкви.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583BF53-C79D-4B51-8525-A86F9C2C1DB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596B75F-04DC-4A1F-9558-03610577E4C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Один раз в месяц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0E84F25-2CC8-46C3-8921-06589523F12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C56AE00-E07D-4206-8F20-6DDD661F95D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7576-8A57-4151-BF7B-B471A4EFB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F220F-CD41-4163-AE26-B573AA9AB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C003C-2BFC-4118-8510-E216AB0B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A71D9-A8D1-4D29-8355-283AE4C8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9F90D-0AC8-4806-9B6B-2AC18910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1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7DFE5C-CA63-4125-92D1-66E5517B56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8505" y="1780674"/>
            <a:ext cx="4588042" cy="2823410"/>
          </a:xfrm>
          <a:custGeom>
            <a:avLst/>
            <a:gdLst>
              <a:gd name="connsiteX0" fmla="*/ 0 w 4588042"/>
              <a:gd name="connsiteY0" fmla="*/ 0 h 2823410"/>
              <a:gd name="connsiteX1" fmla="*/ 4588042 w 4588042"/>
              <a:gd name="connsiteY1" fmla="*/ 0 h 2823410"/>
              <a:gd name="connsiteX2" fmla="*/ 4588042 w 4588042"/>
              <a:gd name="connsiteY2" fmla="*/ 2823410 h 2823410"/>
              <a:gd name="connsiteX3" fmla="*/ 0 w 4588042"/>
              <a:gd name="connsiteY3" fmla="*/ 2823410 h 282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042" h="2823410">
                <a:moveTo>
                  <a:pt x="0" y="0"/>
                </a:moveTo>
                <a:lnTo>
                  <a:pt x="4588042" y="0"/>
                </a:lnTo>
                <a:lnTo>
                  <a:pt x="4588042" y="2823410"/>
                </a:lnTo>
                <a:lnTo>
                  <a:pt x="0" y="282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5AF3EC-51ED-4D25-B5E9-312BA79B77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56290"/>
          </a:xfrm>
          <a:custGeom>
            <a:avLst/>
            <a:gdLst>
              <a:gd name="connsiteX0" fmla="*/ 0 w 12192000"/>
              <a:gd name="connsiteY0" fmla="*/ 0 h 3456290"/>
              <a:gd name="connsiteX1" fmla="*/ 12192000 w 12192000"/>
              <a:gd name="connsiteY1" fmla="*/ 0 h 3456290"/>
              <a:gd name="connsiteX2" fmla="*/ 12192000 w 12192000"/>
              <a:gd name="connsiteY2" fmla="*/ 3456290 h 3456290"/>
              <a:gd name="connsiteX3" fmla="*/ 0 w 12192000"/>
              <a:gd name="connsiteY3" fmla="*/ 3456290 h 345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56290">
                <a:moveTo>
                  <a:pt x="0" y="0"/>
                </a:moveTo>
                <a:lnTo>
                  <a:pt x="12192000" y="0"/>
                </a:lnTo>
                <a:lnTo>
                  <a:pt x="12192000" y="3456290"/>
                </a:lnTo>
                <a:lnTo>
                  <a:pt x="0" y="34562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FF462A-7785-45D2-A3BE-7C6B0B935A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8232" y="1102896"/>
            <a:ext cx="4395537" cy="4395537"/>
          </a:xfrm>
          <a:custGeom>
            <a:avLst/>
            <a:gdLst>
              <a:gd name="connsiteX0" fmla="*/ 0 w 4395537"/>
              <a:gd name="connsiteY0" fmla="*/ 0 h 4395537"/>
              <a:gd name="connsiteX1" fmla="*/ 4395537 w 4395537"/>
              <a:gd name="connsiteY1" fmla="*/ 0 h 4395537"/>
              <a:gd name="connsiteX2" fmla="*/ 4395537 w 4395537"/>
              <a:gd name="connsiteY2" fmla="*/ 4395537 h 4395537"/>
              <a:gd name="connsiteX3" fmla="*/ 0 w 4395537"/>
              <a:gd name="connsiteY3" fmla="*/ 4395537 h 439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5537" h="4395537">
                <a:moveTo>
                  <a:pt x="0" y="0"/>
                </a:moveTo>
                <a:lnTo>
                  <a:pt x="4395537" y="0"/>
                </a:lnTo>
                <a:lnTo>
                  <a:pt x="4395537" y="4395537"/>
                </a:lnTo>
                <a:lnTo>
                  <a:pt x="0" y="4395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6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FC50A0-4E0A-4234-8FBF-53DBB3602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1028" y="1082748"/>
            <a:ext cx="2570754" cy="4596252"/>
          </a:xfrm>
          <a:custGeom>
            <a:avLst/>
            <a:gdLst>
              <a:gd name="connsiteX0" fmla="*/ 0 w 2570754"/>
              <a:gd name="connsiteY0" fmla="*/ 0 h 4596252"/>
              <a:gd name="connsiteX1" fmla="*/ 2570754 w 2570754"/>
              <a:gd name="connsiteY1" fmla="*/ 0 h 4596252"/>
              <a:gd name="connsiteX2" fmla="*/ 2570754 w 2570754"/>
              <a:gd name="connsiteY2" fmla="*/ 4596252 h 4596252"/>
              <a:gd name="connsiteX3" fmla="*/ 0 w 2570754"/>
              <a:gd name="connsiteY3" fmla="*/ 4596252 h 459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754" h="4596252">
                <a:moveTo>
                  <a:pt x="0" y="0"/>
                </a:moveTo>
                <a:lnTo>
                  <a:pt x="2570754" y="0"/>
                </a:lnTo>
                <a:lnTo>
                  <a:pt x="2570754" y="4596252"/>
                </a:lnTo>
                <a:lnTo>
                  <a:pt x="0" y="45962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9181EFB-4AEC-448E-BD27-556446C3EF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1871" y="1082748"/>
            <a:ext cx="2570754" cy="4596252"/>
          </a:xfrm>
          <a:custGeom>
            <a:avLst/>
            <a:gdLst>
              <a:gd name="connsiteX0" fmla="*/ 0 w 2570754"/>
              <a:gd name="connsiteY0" fmla="*/ 0 h 4596252"/>
              <a:gd name="connsiteX1" fmla="*/ 2570754 w 2570754"/>
              <a:gd name="connsiteY1" fmla="*/ 0 h 4596252"/>
              <a:gd name="connsiteX2" fmla="*/ 2570754 w 2570754"/>
              <a:gd name="connsiteY2" fmla="*/ 4596252 h 4596252"/>
              <a:gd name="connsiteX3" fmla="*/ 0 w 2570754"/>
              <a:gd name="connsiteY3" fmla="*/ 4596252 h 459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754" h="4596252">
                <a:moveTo>
                  <a:pt x="0" y="0"/>
                </a:moveTo>
                <a:lnTo>
                  <a:pt x="2570754" y="0"/>
                </a:lnTo>
                <a:lnTo>
                  <a:pt x="2570754" y="4596252"/>
                </a:lnTo>
                <a:lnTo>
                  <a:pt x="0" y="45962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53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933CFAB-99B5-442A-BE77-E0593881FD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5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5A5B-572B-4F1D-9569-1FA5199B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04C3F-3C25-424D-9148-F83321494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A0E65-A636-4C38-950E-2C57B7CB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DCEA4-BD8F-42E9-877B-C0215CBA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FD67E-703C-4843-BBBB-1A05689E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0D1C-A194-473F-9925-972EB66F3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ABA93-B04F-4415-B2C4-87F85E6B8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3C9F2-D4AD-4194-BC30-13F72ACAB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C9F94-276F-4D50-ABF3-CF476A19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3C04E-7689-4DC4-80C3-1504D897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81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7F0F-A5A8-4071-95F9-CC2C2624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7522-802D-4CBD-A30B-19CDE0DAA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5DF70-4135-4F9C-A0D3-50A336FE9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AE9E8-1FED-4FEC-B45D-D7FEB906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53636-9B97-4961-86F4-FE793DD1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C2869-E155-4435-9148-76461B39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87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2206-79C1-4CAA-8DAD-85A6B31A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0757E-2BE9-4F42-9DA0-C700ADDB7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341C6-FB94-4A98-BCC8-681E6D937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17DA4-4FA0-4C95-94DC-6160837E4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FC79B5-0027-45AC-82B7-76D949B0C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3555D-9E0B-4454-B5B5-AE556B0FC2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F74C98-7BE6-4AFC-9DED-7D678182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81B42-F512-49CF-B42B-988756BEB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8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477D-5081-47AB-A505-38972962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38048-5F05-461F-8A47-69FAE08A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0325E-AB4F-4983-9F1C-7E48780A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0813D-DA53-4D53-B0F8-724E7443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9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B3F73-A46F-46E4-9ECD-D5013831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FE480-3261-4D86-B491-9826BE2E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04F23-0131-4876-88E7-CB0533C0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772494B-D34A-48EF-98AC-A18A47081A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1074" y="709864"/>
            <a:ext cx="5213684" cy="5245769"/>
          </a:xfrm>
          <a:custGeom>
            <a:avLst/>
            <a:gdLst>
              <a:gd name="connsiteX0" fmla="*/ 0 w 5213684"/>
              <a:gd name="connsiteY0" fmla="*/ 0 h 5245769"/>
              <a:gd name="connsiteX1" fmla="*/ 5213684 w 5213684"/>
              <a:gd name="connsiteY1" fmla="*/ 0 h 5245769"/>
              <a:gd name="connsiteX2" fmla="*/ 5213684 w 5213684"/>
              <a:gd name="connsiteY2" fmla="*/ 5245769 h 5245769"/>
              <a:gd name="connsiteX3" fmla="*/ 0 w 5213684"/>
              <a:gd name="connsiteY3" fmla="*/ 5245769 h 524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3684" h="5245769">
                <a:moveTo>
                  <a:pt x="0" y="0"/>
                </a:moveTo>
                <a:lnTo>
                  <a:pt x="5213684" y="0"/>
                </a:lnTo>
                <a:lnTo>
                  <a:pt x="5213684" y="5245769"/>
                </a:lnTo>
                <a:lnTo>
                  <a:pt x="0" y="52457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4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BE5A-C03C-4E6B-89D9-D58CC88AC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28DA9-6480-4C7B-B9A0-7CD9912BE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C9A03-ACC4-473B-9157-9606BA90D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CD808-6D4E-450E-B69D-1E144A054D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92B78-CD64-4B9A-8514-60E2BFC5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32C1F-1C98-4D8C-8E73-CA9C80FB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95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9736-E79F-4A08-B8A9-B39BF041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8087A-37FC-4BC9-BC43-558CF8DCF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BF1FA-9269-4C87-AAA9-AA5C10B89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B415D-7325-4A41-A4E8-0B6CAFAF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8AB0E-BE1F-43F1-B44C-FB1F497B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28F40-C415-4740-90B1-994EEF97F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7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B14C-F9B3-4266-ACA6-A3E0FD01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0C1F8-6CC3-4F55-8CAB-E56141424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A5EFF-EAB2-4DBB-9180-33B98D7E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BDCDF-4721-49F6-AA02-F08AB371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6A48D-F34D-485F-BD40-E8DCCC1F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01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44BCF-A66E-47F9-9861-CE703EB0E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8A77B-83F7-40C8-86D0-51B626DB6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808DA-F1FE-4639-B73B-C8E34CED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D279-A874-425D-8866-D5B9E90D8B9A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8638F-EE9E-492D-95DB-FAE06CFA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E082-58A3-49A6-89E0-51CD995A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DEA90-39B4-4B2A-9488-AEFB89EB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08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4077600" y="-393933"/>
            <a:ext cx="4036800" cy="40372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2365000" y="3228733"/>
            <a:ext cx="7462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365000" y="4599539"/>
            <a:ext cx="7462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4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886051" y="5317633"/>
            <a:ext cx="2748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10173533" y="3292833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502067" y="1518933"/>
            <a:ext cx="1304800" cy="1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9653700" y="6216933"/>
            <a:ext cx="876800" cy="876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308233" y="-762267"/>
            <a:ext cx="3045600" cy="30456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0010167" y="1223300"/>
            <a:ext cx="8768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754567" y="-393933"/>
            <a:ext cx="16104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89600" y="2736867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240667" y="5364333"/>
            <a:ext cx="18276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28061" y="4487395"/>
            <a:ext cx="608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9429767" y="5992967"/>
            <a:ext cx="1324800" cy="132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9827000" y="1040133"/>
            <a:ext cx="1243200" cy="12432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240667" y="4400000"/>
            <a:ext cx="782400" cy="7824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10311167" y="623067"/>
            <a:ext cx="2748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797567" y="-272933"/>
            <a:ext cx="2066800" cy="2066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1881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596633" y="-1070367"/>
            <a:ext cx="89988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11112600" y="5519500"/>
            <a:ext cx="566400" cy="56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744384" y="-1438200"/>
            <a:ext cx="3129600" cy="31296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5397000" y="1073500"/>
            <a:ext cx="1398000" cy="13980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2507800" y="2560400"/>
            <a:ext cx="7176400" cy="2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Char char="◎"/>
              <a:defRPr/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4791200" y="10418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28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305633" y="3984467"/>
            <a:ext cx="1070400" cy="1070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-589633" y="5333200"/>
            <a:ext cx="2261200" cy="22612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778700" y="-308967"/>
            <a:ext cx="2222400" cy="2222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734033" y="947067"/>
            <a:ext cx="642000" cy="6424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376033" y="5055267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2733" y="1748433"/>
            <a:ext cx="406400" cy="406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0325967" y="1964400"/>
            <a:ext cx="1398000" cy="1398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10734233" y="2722900"/>
            <a:ext cx="2026800" cy="20268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10626367" y="4951800"/>
            <a:ext cx="797200" cy="7976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78367" y="1589467"/>
            <a:ext cx="245600" cy="245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7548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7534465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478600" y="2925867"/>
            <a:ext cx="31296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7"/>
          <p:cNvSpPr/>
          <p:nvPr/>
        </p:nvSpPr>
        <p:spPr>
          <a:xfrm>
            <a:off x="264600" y="-428167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7"/>
          <p:cNvSpPr/>
          <p:nvPr/>
        </p:nvSpPr>
        <p:spPr>
          <a:xfrm>
            <a:off x="264600" y="560633"/>
            <a:ext cx="8768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7"/>
          <p:cNvSpPr/>
          <p:nvPr/>
        </p:nvSpPr>
        <p:spPr>
          <a:xfrm>
            <a:off x="1569401" y="876633"/>
            <a:ext cx="11292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7"/>
          <p:cNvSpPr/>
          <p:nvPr/>
        </p:nvSpPr>
        <p:spPr>
          <a:xfrm>
            <a:off x="1183533" y="5523067"/>
            <a:ext cx="16104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204900" y="6399467"/>
            <a:ext cx="7340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1563367" y="2262600"/>
            <a:ext cx="4064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10459000" y="825700"/>
            <a:ext cx="7340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10020667" y="-96667"/>
            <a:ext cx="5300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/>
          <p:nvPr/>
        </p:nvSpPr>
        <p:spPr>
          <a:xfrm>
            <a:off x="11535333" y="1374467"/>
            <a:ext cx="4064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7"/>
          <p:cNvSpPr/>
          <p:nvPr/>
        </p:nvSpPr>
        <p:spPr>
          <a:xfrm>
            <a:off x="10797200" y="223267"/>
            <a:ext cx="9888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7"/>
          <p:cNvSpPr/>
          <p:nvPr/>
        </p:nvSpPr>
        <p:spPr>
          <a:xfrm>
            <a:off x="11193000" y="2005833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-274167" y="3130300"/>
            <a:ext cx="27208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406833" y="-285933"/>
            <a:ext cx="10204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>
            <a:off x="11376800" y="1215933"/>
            <a:ext cx="7236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689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525600" y="3598100"/>
            <a:ext cx="11916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3914500" y="2034344"/>
            <a:ext cx="7034000" cy="37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346567" y="-275067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5"/>
          <p:cNvSpPr/>
          <p:nvPr/>
        </p:nvSpPr>
        <p:spPr>
          <a:xfrm>
            <a:off x="-203900" y="1813400"/>
            <a:ext cx="13048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3119467" y="324833"/>
            <a:ext cx="8768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1051633" y="3118200"/>
            <a:ext cx="10816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204900" y="5533267"/>
            <a:ext cx="16104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754400" y="5147967"/>
            <a:ext cx="7340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584767" y="3990700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10326467" y="560633"/>
            <a:ext cx="7340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1786000" y="1359700"/>
            <a:ext cx="5300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>
            <a:off x="11060467" y="-428167"/>
            <a:ext cx="9888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35333" y="2155100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2905467" y="110833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750433" y="918500"/>
            <a:ext cx="5996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6083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6096000" y="1212067"/>
            <a:ext cx="48528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6096000" y="2034339"/>
            <a:ext cx="4852800" cy="37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773700" y="1002600"/>
            <a:ext cx="4852800" cy="485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6"/>
          <p:cNvSpPr/>
          <p:nvPr/>
        </p:nvSpPr>
        <p:spPr>
          <a:xfrm>
            <a:off x="-394200" y="-475267"/>
            <a:ext cx="1410400" cy="14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6"/>
          <p:cNvSpPr/>
          <p:nvPr/>
        </p:nvSpPr>
        <p:spPr>
          <a:xfrm>
            <a:off x="3782133" y="239767"/>
            <a:ext cx="1304800" cy="13048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6"/>
          <p:cNvSpPr/>
          <p:nvPr/>
        </p:nvSpPr>
        <p:spPr>
          <a:xfrm>
            <a:off x="621300" y="4923667"/>
            <a:ext cx="1359200" cy="1359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6"/>
          <p:cNvSpPr/>
          <p:nvPr/>
        </p:nvSpPr>
        <p:spPr>
          <a:xfrm>
            <a:off x="1980500" y="6079667"/>
            <a:ext cx="482000" cy="4820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153067" y="462600"/>
            <a:ext cx="365600" cy="365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-630133" y="-711200"/>
            <a:ext cx="1882400" cy="1882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865333" y="322967"/>
            <a:ext cx="1138400" cy="1138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1414867" y="190600"/>
            <a:ext cx="718000" cy="71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1887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11518033" y="1963467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2267200" cy="4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◎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6297831" y="2066867"/>
            <a:ext cx="2267200" cy="4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◎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8681161" y="2066867"/>
            <a:ext cx="2267200" cy="4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◎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355300" y="3975467"/>
            <a:ext cx="587200" cy="5872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8"/>
          <p:cNvSpPr/>
          <p:nvPr/>
        </p:nvSpPr>
        <p:spPr>
          <a:xfrm>
            <a:off x="-91633" y="4461533"/>
            <a:ext cx="1092800" cy="10928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8"/>
          <p:cNvSpPr/>
          <p:nvPr/>
        </p:nvSpPr>
        <p:spPr>
          <a:xfrm>
            <a:off x="1815300" y="187633"/>
            <a:ext cx="1150400" cy="11512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8"/>
          <p:cNvSpPr/>
          <p:nvPr/>
        </p:nvSpPr>
        <p:spPr>
          <a:xfrm>
            <a:off x="1917500" y="4562667"/>
            <a:ext cx="1416000" cy="1416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8"/>
          <p:cNvSpPr/>
          <p:nvPr/>
        </p:nvSpPr>
        <p:spPr>
          <a:xfrm>
            <a:off x="2745900" y="1483300"/>
            <a:ext cx="406400" cy="406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8"/>
          <p:cNvSpPr/>
          <p:nvPr/>
        </p:nvSpPr>
        <p:spPr>
          <a:xfrm>
            <a:off x="11631333" y="360300"/>
            <a:ext cx="7340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8"/>
          <p:cNvSpPr/>
          <p:nvPr/>
        </p:nvSpPr>
        <p:spPr>
          <a:xfrm>
            <a:off x="11395733" y="811500"/>
            <a:ext cx="5300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8"/>
          <p:cNvSpPr/>
          <p:nvPr/>
        </p:nvSpPr>
        <p:spPr>
          <a:xfrm>
            <a:off x="10948367" y="1536867"/>
            <a:ext cx="530000" cy="530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10132800" y="-367000"/>
            <a:ext cx="9888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8"/>
          <p:cNvSpPr/>
          <p:nvPr/>
        </p:nvSpPr>
        <p:spPr>
          <a:xfrm>
            <a:off x="12045033" y="2490467"/>
            <a:ext cx="250800" cy="250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8"/>
          <p:cNvSpPr/>
          <p:nvPr/>
        </p:nvSpPr>
        <p:spPr>
          <a:xfrm>
            <a:off x="-640300" y="324833"/>
            <a:ext cx="3129600" cy="31296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8"/>
          <p:cNvSpPr/>
          <p:nvPr/>
        </p:nvSpPr>
        <p:spPr>
          <a:xfrm>
            <a:off x="1355300" y="5455600"/>
            <a:ext cx="1610400" cy="16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8"/>
          <p:cNvSpPr/>
          <p:nvPr/>
        </p:nvSpPr>
        <p:spPr>
          <a:xfrm>
            <a:off x="272100" y="1237233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756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E5E44E-A3A2-4198-AD8B-9B1A923B9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7477" y="1136908"/>
            <a:ext cx="2213812" cy="2213812"/>
          </a:xfrm>
          <a:custGeom>
            <a:avLst/>
            <a:gdLst>
              <a:gd name="connsiteX0" fmla="*/ 0 w 2213812"/>
              <a:gd name="connsiteY0" fmla="*/ 0 h 2213812"/>
              <a:gd name="connsiteX1" fmla="*/ 2213812 w 2213812"/>
              <a:gd name="connsiteY1" fmla="*/ 0 h 2213812"/>
              <a:gd name="connsiteX2" fmla="*/ 2213812 w 2213812"/>
              <a:gd name="connsiteY2" fmla="*/ 2213812 h 2213812"/>
              <a:gd name="connsiteX3" fmla="*/ 0 w 2213812"/>
              <a:gd name="connsiteY3" fmla="*/ 2213812 h 221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812" h="2213812">
                <a:moveTo>
                  <a:pt x="0" y="0"/>
                </a:moveTo>
                <a:lnTo>
                  <a:pt x="2213812" y="0"/>
                </a:lnTo>
                <a:lnTo>
                  <a:pt x="2213812" y="2213812"/>
                </a:lnTo>
                <a:lnTo>
                  <a:pt x="0" y="2213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5BCB5D7-6036-429D-A3AF-20BFE236CC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26727" y="1136908"/>
            <a:ext cx="2213812" cy="2213812"/>
          </a:xfrm>
          <a:custGeom>
            <a:avLst/>
            <a:gdLst>
              <a:gd name="connsiteX0" fmla="*/ 0 w 2213812"/>
              <a:gd name="connsiteY0" fmla="*/ 0 h 2213812"/>
              <a:gd name="connsiteX1" fmla="*/ 2213812 w 2213812"/>
              <a:gd name="connsiteY1" fmla="*/ 0 h 2213812"/>
              <a:gd name="connsiteX2" fmla="*/ 2213812 w 2213812"/>
              <a:gd name="connsiteY2" fmla="*/ 2213812 h 2213812"/>
              <a:gd name="connsiteX3" fmla="*/ 0 w 2213812"/>
              <a:gd name="connsiteY3" fmla="*/ 2213812 h 221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812" h="2213812">
                <a:moveTo>
                  <a:pt x="0" y="0"/>
                </a:moveTo>
                <a:lnTo>
                  <a:pt x="2213812" y="0"/>
                </a:lnTo>
                <a:lnTo>
                  <a:pt x="2213812" y="2213812"/>
                </a:lnTo>
                <a:lnTo>
                  <a:pt x="0" y="2213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C8390-D727-4C2D-BC0E-C7A45390A5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977" y="1136908"/>
            <a:ext cx="2213812" cy="2213812"/>
          </a:xfrm>
          <a:custGeom>
            <a:avLst/>
            <a:gdLst>
              <a:gd name="connsiteX0" fmla="*/ 0 w 2213812"/>
              <a:gd name="connsiteY0" fmla="*/ 0 h 2213812"/>
              <a:gd name="connsiteX1" fmla="*/ 2213812 w 2213812"/>
              <a:gd name="connsiteY1" fmla="*/ 0 h 2213812"/>
              <a:gd name="connsiteX2" fmla="*/ 2213812 w 2213812"/>
              <a:gd name="connsiteY2" fmla="*/ 2213812 h 2213812"/>
              <a:gd name="connsiteX3" fmla="*/ 0 w 2213812"/>
              <a:gd name="connsiteY3" fmla="*/ 2213812 h 221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812" h="2213812">
                <a:moveTo>
                  <a:pt x="0" y="0"/>
                </a:moveTo>
                <a:lnTo>
                  <a:pt x="2213812" y="0"/>
                </a:lnTo>
                <a:lnTo>
                  <a:pt x="2213812" y="2213812"/>
                </a:lnTo>
                <a:lnTo>
                  <a:pt x="0" y="2213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86524F9-CC27-47B0-9150-D11EECB6D5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2211" y="3488130"/>
            <a:ext cx="10507578" cy="2213812"/>
          </a:xfrm>
          <a:custGeom>
            <a:avLst/>
            <a:gdLst>
              <a:gd name="connsiteX0" fmla="*/ 0 w 10507578"/>
              <a:gd name="connsiteY0" fmla="*/ 0 h 2213812"/>
              <a:gd name="connsiteX1" fmla="*/ 10507578 w 10507578"/>
              <a:gd name="connsiteY1" fmla="*/ 0 h 2213812"/>
              <a:gd name="connsiteX2" fmla="*/ 10507578 w 10507578"/>
              <a:gd name="connsiteY2" fmla="*/ 2213812 h 2213812"/>
              <a:gd name="connsiteX3" fmla="*/ 0 w 10507578"/>
              <a:gd name="connsiteY3" fmla="*/ 2213812 h 221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07578" h="2213812">
                <a:moveTo>
                  <a:pt x="0" y="0"/>
                </a:moveTo>
                <a:lnTo>
                  <a:pt x="10507578" y="0"/>
                </a:lnTo>
                <a:lnTo>
                  <a:pt x="10507578" y="2213812"/>
                </a:lnTo>
                <a:lnTo>
                  <a:pt x="0" y="2213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72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558800" y="-2108200"/>
            <a:ext cx="110744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1552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>
            <a:spLocks noChangeAspect="1"/>
          </p:cNvSpPr>
          <p:nvPr userDrawn="1"/>
        </p:nvSpPr>
        <p:spPr>
          <a:xfrm>
            <a:off x="2100000" y="-567000"/>
            <a:ext cx="7992000" cy="79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G"/>
          </a:p>
        </p:txBody>
      </p:sp>
      <p:grpSp>
        <p:nvGrpSpPr>
          <p:cNvPr id="4" name="Group 3"/>
          <p:cNvGrpSpPr/>
          <p:nvPr/>
        </p:nvGrpSpPr>
        <p:grpSpPr>
          <a:xfrm>
            <a:off x="743903" y="-1923097"/>
            <a:ext cx="10704194" cy="10704194"/>
            <a:chOff x="969646" y="-1697354"/>
            <a:chExt cx="10252709" cy="10252709"/>
          </a:xfrm>
        </p:grpSpPr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1925334" y="-741666"/>
              <a:ext cx="8341335" cy="8341335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G" dirty="0"/>
            </a:p>
          </p:txBody>
        </p:sp>
        <p:sp>
          <p:nvSpPr>
            <p:cNvPr id="17" name="Oval 16"/>
            <p:cNvSpPr>
              <a:spLocks noChangeAspect="1"/>
            </p:cNvSpPr>
            <p:nvPr userDrawn="1"/>
          </p:nvSpPr>
          <p:spPr>
            <a:xfrm>
              <a:off x="1482091" y="-1184909"/>
              <a:ext cx="9227819" cy="92278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G"/>
            </a:p>
          </p:txBody>
        </p:sp>
        <p:sp>
          <p:nvSpPr>
            <p:cNvPr id="20" name="Oval 19"/>
            <p:cNvSpPr>
              <a:spLocks noChangeAspect="1"/>
            </p:cNvSpPr>
            <p:nvPr userDrawn="1"/>
          </p:nvSpPr>
          <p:spPr>
            <a:xfrm>
              <a:off x="969646" y="-1697354"/>
              <a:ext cx="10252709" cy="1025270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G"/>
            </a:p>
          </p:txBody>
        </p:sp>
      </p:grpSp>
      <p:sp>
        <p:nvSpPr>
          <p:cNvPr id="11" name="Title 1"/>
          <p:cNvSpPr>
            <a:spLocks noGrp="1" noEditPoints="1"/>
          </p:cNvSpPr>
          <p:nvPr>
            <p:ph type="ctrTitle" hasCustomPrompt="1"/>
          </p:nvPr>
        </p:nvSpPr>
        <p:spPr>
          <a:xfrm>
            <a:off x="1978374" y="2815393"/>
            <a:ext cx="8235253" cy="7940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12" name="Subtitle 2"/>
          <p:cNvSpPr>
            <a:spLocks noGrp="1" noEditPoints="1"/>
          </p:cNvSpPr>
          <p:nvPr>
            <p:ph type="subTitle" idx="1" hasCustomPrompt="1"/>
          </p:nvPr>
        </p:nvSpPr>
        <p:spPr>
          <a:xfrm>
            <a:off x="1978375" y="3762733"/>
            <a:ext cx="8235252" cy="530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343758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394EBC-1959-4033-B071-1E2499EE3E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212" y="970092"/>
            <a:ext cx="10507576" cy="2655423"/>
          </a:xfrm>
          <a:custGeom>
            <a:avLst/>
            <a:gdLst>
              <a:gd name="connsiteX0" fmla="*/ 0 w 7202905"/>
              <a:gd name="connsiteY0" fmla="*/ 0 h 3283136"/>
              <a:gd name="connsiteX1" fmla="*/ 7202905 w 7202905"/>
              <a:gd name="connsiteY1" fmla="*/ 0 h 3283136"/>
              <a:gd name="connsiteX2" fmla="*/ 7202905 w 7202905"/>
              <a:gd name="connsiteY2" fmla="*/ 3283136 h 3283136"/>
              <a:gd name="connsiteX3" fmla="*/ 0 w 7202905"/>
              <a:gd name="connsiteY3" fmla="*/ 3283136 h 32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2905" h="3283136">
                <a:moveTo>
                  <a:pt x="0" y="0"/>
                </a:moveTo>
                <a:lnTo>
                  <a:pt x="7202905" y="0"/>
                </a:lnTo>
                <a:lnTo>
                  <a:pt x="7202905" y="3283136"/>
                </a:lnTo>
                <a:lnTo>
                  <a:pt x="0" y="32831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5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4E4F10-BF43-4465-9F6D-F90A90392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18" y="906877"/>
            <a:ext cx="5630778" cy="4819659"/>
          </a:xfrm>
          <a:custGeom>
            <a:avLst/>
            <a:gdLst>
              <a:gd name="connsiteX0" fmla="*/ 0 w 5630778"/>
              <a:gd name="connsiteY0" fmla="*/ 0 h 4819659"/>
              <a:gd name="connsiteX1" fmla="*/ 5630778 w 5630778"/>
              <a:gd name="connsiteY1" fmla="*/ 0 h 4819659"/>
              <a:gd name="connsiteX2" fmla="*/ 5630778 w 5630778"/>
              <a:gd name="connsiteY2" fmla="*/ 4819659 h 4819659"/>
              <a:gd name="connsiteX3" fmla="*/ 0 w 5630778"/>
              <a:gd name="connsiteY3" fmla="*/ 4819659 h 481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0778" h="4819659">
                <a:moveTo>
                  <a:pt x="0" y="0"/>
                </a:moveTo>
                <a:lnTo>
                  <a:pt x="5630778" y="0"/>
                </a:lnTo>
                <a:lnTo>
                  <a:pt x="5630778" y="4819659"/>
                </a:lnTo>
                <a:lnTo>
                  <a:pt x="0" y="48196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3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5418CC-CF2E-4A6B-8C75-321CD05DFA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776513"/>
          </a:xfrm>
          <a:custGeom>
            <a:avLst/>
            <a:gdLst>
              <a:gd name="connsiteX0" fmla="*/ 0 w 12192000"/>
              <a:gd name="connsiteY0" fmla="*/ 0 h 4776513"/>
              <a:gd name="connsiteX1" fmla="*/ 12192000 w 12192000"/>
              <a:gd name="connsiteY1" fmla="*/ 0 h 4776513"/>
              <a:gd name="connsiteX2" fmla="*/ 12192000 w 12192000"/>
              <a:gd name="connsiteY2" fmla="*/ 4776513 h 4776513"/>
              <a:gd name="connsiteX3" fmla="*/ 0 w 12192000"/>
              <a:gd name="connsiteY3" fmla="*/ 4776513 h 477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76513">
                <a:moveTo>
                  <a:pt x="0" y="0"/>
                </a:moveTo>
                <a:lnTo>
                  <a:pt x="12192000" y="0"/>
                </a:lnTo>
                <a:lnTo>
                  <a:pt x="12192000" y="4776513"/>
                </a:lnTo>
                <a:lnTo>
                  <a:pt x="0" y="47765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4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4531A2-F29B-4967-8BEB-402BDC66C0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6274" y="0"/>
            <a:ext cx="3705726" cy="6858000"/>
          </a:xfrm>
          <a:custGeom>
            <a:avLst/>
            <a:gdLst>
              <a:gd name="connsiteX0" fmla="*/ 0 w 3705726"/>
              <a:gd name="connsiteY0" fmla="*/ 0 h 6858000"/>
              <a:gd name="connsiteX1" fmla="*/ 3705726 w 3705726"/>
              <a:gd name="connsiteY1" fmla="*/ 0 h 6858000"/>
              <a:gd name="connsiteX2" fmla="*/ 3705726 w 3705726"/>
              <a:gd name="connsiteY2" fmla="*/ 6858000 h 6858000"/>
              <a:gd name="connsiteX3" fmla="*/ 0 w 370572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5726" h="6858000">
                <a:moveTo>
                  <a:pt x="0" y="0"/>
                </a:moveTo>
                <a:lnTo>
                  <a:pt x="3705726" y="0"/>
                </a:lnTo>
                <a:lnTo>
                  <a:pt x="370572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75C141F-ABC8-4BA4-A3A1-B60892265B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8512" y="2025315"/>
            <a:ext cx="2155881" cy="2486527"/>
          </a:xfrm>
          <a:custGeom>
            <a:avLst/>
            <a:gdLst>
              <a:gd name="connsiteX0" fmla="*/ 108958 w 2155881"/>
              <a:gd name="connsiteY0" fmla="*/ 0 h 2486527"/>
              <a:gd name="connsiteX1" fmla="*/ 2046923 w 2155881"/>
              <a:gd name="connsiteY1" fmla="*/ 0 h 2486527"/>
              <a:gd name="connsiteX2" fmla="*/ 2155881 w 2155881"/>
              <a:gd name="connsiteY2" fmla="*/ 108958 h 2486527"/>
              <a:gd name="connsiteX3" fmla="*/ 2155881 w 2155881"/>
              <a:gd name="connsiteY3" fmla="*/ 2377569 h 2486527"/>
              <a:gd name="connsiteX4" fmla="*/ 2046923 w 2155881"/>
              <a:gd name="connsiteY4" fmla="*/ 2486527 h 2486527"/>
              <a:gd name="connsiteX5" fmla="*/ 108958 w 2155881"/>
              <a:gd name="connsiteY5" fmla="*/ 2486527 h 2486527"/>
              <a:gd name="connsiteX6" fmla="*/ 0 w 2155881"/>
              <a:gd name="connsiteY6" fmla="*/ 2377569 h 2486527"/>
              <a:gd name="connsiteX7" fmla="*/ 0 w 2155881"/>
              <a:gd name="connsiteY7" fmla="*/ 108958 h 2486527"/>
              <a:gd name="connsiteX8" fmla="*/ 108958 w 2155881"/>
              <a:gd name="connsiteY8" fmla="*/ 0 h 248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881" h="2486527">
                <a:moveTo>
                  <a:pt x="108958" y="0"/>
                </a:moveTo>
                <a:lnTo>
                  <a:pt x="2046923" y="0"/>
                </a:lnTo>
                <a:cubicBezTo>
                  <a:pt x="2107099" y="0"/>
                  <a:pt x="2155881" y="48782"/>
                  <a:pt x="2155881" y="108958"/>
                </a:cubicBezTo>
                <a:lnTo>
                  <a:pt x="2155881" y="2377569"/>
                </a:lnTo>
                <a:cubicBezTo>
                  <a:pt x="2155881" y="2437745"/>
                  <a:pt x="2107099" y="2486527"/>
                  <a:pt x="2046923" y="2486527"/>
                </a:cubicBezTo>
                <a:lnTo>
                  <a:pt x="108958" y="2486527"/>
                </a:lnTo>
                <a:cubicBezTo>
                  <a:pt x="48782" y="2486527"/>
                  <a:pt x="0" y="2437745"/>
                  <a:pt x="0" y="2377569"/>
                </a:cubicBezTo>
                <a:lnTo>
                  <a:pt x="0" y="108958"/>
                </a:lnTo>
                <a:cubicBezTo>
                  <a:pt x="0" y="48782"/>
                  <a:pt x="48782" y="0"/>
                  <a:pt x="108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6050A4-2DF8-46EB-8972-D4ECD92372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4754" y="2025315"/>
            <a:ext cx="2155881" cy="2486527"/>
          </a:xfrm>
          <a:custGeom>
            <a:avLst/>
            <a:gdLst>
              <a:gd name="connsiteX0" fmla="*/ 108958 w 2155881"/>
              <a:gd name="connsiteY0" fmla="*/ 0 h 2486527"/>
              <a:gd name="connsiteX1" fmla="*/ 2046923 w 2155881"/>
              <a:gd name="connsiteY1" fmla="*/ 0 h 2486527"/>
              <a:gd name="connsiteX2" fmla="*/ 2155881 w 2155881"/>
              <a:gd name="connsiteY2" fmla="*/ 108958 h 2486527"/>
              <a:gd name="connsiteX3" fmla="*/ 2155881 w 2155881"/>
              <a:gd name="connsiteY3" fmla="*/ 2377569 h 2486527"/>
              <a:gd name="connsiteX4" fmla="*/ 2046923 w 2155881"/>
              <a:gd name="connsiteY4" fmla="*/ 2486527 h 2486527"/>
              <a:gd name="connsiteX5" fmla="*/ 108958 w 2155881"/>
              <a:gd name="connsiteY5" fmla="*/ 2486527 h 2486527"/>
              <a:gd name="connsiteX6" fmla="*/ 0 w 2155881"/>
              <a:gd name="connsiteY6" fmla="*/ 2377569 h 2486527"/>
              <a:gd name="connsiteX7" fmla="*/ 0 w 2155881"/>
              <a:gd name="connsiteY7" fmla="*/ 108958 h 2486527"/>
              <a:gd name="connsiteX8" fmla="*/ 108958 w 2155881"/>
              <a:gd name="connsiteY8" fmla="*/ 0 h 248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881" h="2486527">
                <a:moveTo>
                  <a:pt x="108958" y="0"/>
                </a:moveTo>
                <a:lnTo>
                  <a:pt x="2046923" y="0"/>
                </a:lnTo>
                <a:cubicBezTo>
                  <a:pt x="2107099" y="0"/>
                  <a:pt x="2155881" y="48782"/>
                  <a:pt x="2155881" y="108958"/>
                </a:cubicBezTo>
                <a:lnTo>
                  <a:pt x="2155881" y="2377569"/>
                </a:lnTo>
                <a:cubicBezTo>
                  <a:pt x="2155881" y="2437745"/>
                  <a:pt x="2107099" y="2486527"/>
                  <a:pt x="2046923" y="2486527"/>
                </a:cubicBezTo>
                <a:lnTo>
                  <a:pt x="108958" y="2486527"/>
                </a:lnTo>
                <a:cubicBezTo>
                  <a:pt x="48782" y="2486527"/>
                  <a:pt x="0" y="2437745"/>
                  <a:pt x="0" y="2377569"/>
                </a:cubicBezTo>
                <a:lnTo>
                  <a:pt x="0" y="108958"/>
                </a:lnTo>
                <a:cubicBezTo>
                  <a:pt x="0" y="48782"/>
                  <a:pt x="48782" y="0"/>
                  <a:pt x="108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0452114-F3B5-4A45-9413-87EEB790D9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0996" y="2025315"/>
            <a:ext cx="2155881" cy="2486527"/>
          </a:xfrm>
          <a:custGeom>
            <a:avLst/>
            <a:gdLst>
              <a:gd name="connsiteX0" fmla="*/ 108958 w 2155881"/>
              <a:gd name="connsiteY0" fmla="*/ 0 h 2486527"/>
              <a:gd name="connsiteX1" fmla="*/ 2046923 w 2155881"/>
              <a:gd name="connsiteY1" fmla="*/ 0 h 2486527"/>
              <a:gd name="connsiteX2" fmla="*/ 2155881 w 2155881"/>
              <a:gd name="connsiteY2" fmla="*/ 108958 h 2486527"/>
              <a:gd name="connsiteX3" fmla="*/ 2155881 w 2155881"/>
              <a:gd name="connsiteY3" fmla="*/ 2377569 h 2486527"/>
              <a:gd name="connsiteX4" fmla="*/ 2046923 w 2155881"/>
              <a:gd name="connsiteY4" fmla="*/ 2486527 h 2486527"/>
              <a:gd name="connsiteX5" fmla="*/ 108958 w 2155881"/>
              <a:gd name="connsiteY5" fmla="*/ 2486527 h 2486527"/>
              <a:gd name="connsiteX6" fmla="*/ 0 w 2155881"/>
              <a:gd name="connsiteY6" fmla="*/ 2377569 h 2486527"/>
              <a:gd name="connsiteX7" fmla="*/ 0 w 2155881"/>
              <a:gd name="connsiteY7" fmla="*/ 108958 h 2486527"/>
              <a:gd name="connsiteX8" fmla="*/ 108958 w 2155881"/>
              <a:gd name="connsiteY8" fmla="*/ 0 h 248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881" h="2486527">
                <a:moveTo>
                  <a:pt x="108958" y="0"/>
                </a:moveTo>
                <a:lnTo>
                  <a:pt x="2046923" y="0"/>
                </a:lnTo>
                <a:cubicBezTo>
                  <a:pt x="2107099" y="0"/>
                  <a:pt x="2155881" y="48782"/>
                  <a:pt x="2155881" y="108958"/>
                </a:cubicBezTo>
                <a:lnTo>
                  <a:pt x="2155881" y="2377569"/>
                </a:lnTo>
                <a:cubicBezTo>
                  <a:pt x="2155881" y="2437745"/>
                  <a:pt x="2107099" y="2486527"/>
                  <a:pt x="2046923" y="2486527"/>
                </a:cubicBezTo>
                <a:lnTo>
                  <a:pt x="108958" y="2486527"/>
                </a:lnTo>
                <a:cubicBezTo>
                  <a:pt x="48782" y="2486527"/>
                  <a:pt x="0" y="2437745"/>
                  <a:pt x="0" y="2377569"/>
                </a:cubicBezTo>
                <a:lnTo>
                  <a:pt x="0" y="108958"/>
                </a:lnTo>
                <a:cubicBezTo>
                  <a:pt x="0" y="48782"/>
                  <a:pt x="48782" y="0"/>
                  <a:pt x="108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EC4F1E4-2034-40EF-9566-22B04A01D1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57238" y="2025315"/>
            <a:ext cx="2155881" cy="2486527"/>
          </a:xfrm>
          <a:custGeom>
            <a:avLst/>
            <a:gdLst>
              <a:gd name="connsiteX0" fmla="*/ 108958 w 2155881"/>
              <a:gd name="connsiteY0" fmla="*/ 0 h 2486527"/>
              <a:gd name="connsiteX1" fmla="*/ 2046923 w 2155881"/>
              <a:gd name="connsiteY1" fmla="*/ 0 h 2486527"/>
              <a:gd name="connsiteX2" fmla="*/ 2155881 w 2155881"/>
              <a:gd name="connsiteY2" fmla="*/ 108958 h 2486527"/>
              <a:gd name="connsiteX3" fmla="*/ 2155881 w 2155881"/>
              <a:gd name="connsiteY3" fmla="*/ 2377569 h 2486527"/>
              <a:gd name="connsiteX4" fmla="*/ 2046923 w 2155881"/>
              <a:gd name="connsiteY4" fmla="*/ 2486527 h 2486527"/>
              <a:gd name="connsiteX5" fmla="*/ 108958 w 2155881"/>
              <a:gd name="connsiteY5" fmla="*/ 2486527 h 2486527"/>
              <a:gd name="connsiteX6" fmla="*/ 0 w 2155881"/>
              <a:gd name="connsiteY6" fmla="*/ 2377569 h 2486527"/>
              <a:gd name="connsiteX7" fmla="*/ 0 w 2155881"/>
              <a:gd name="connsiteY7" fmla="*/ 108958 h 2486527"/>
              <a:gd name="connsiteX8" fmla="*/ 108958 w 2155881"/>
              <a:gd name="connsiteY8" fmla="*/ 0 h 248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881" h="2486527">
                <a:moveTo>
                  <a:pt x="108958" y="0"/>
                </a:moveTo>
                <a:lnTo>
                  <a:pt x="2046923" y="0"/>
                </a:lnTo>
                <a:cubicBezTo>
                  <a:pt x="2107099" y="0"/>
                  <a:pt x="2155881" y="48782"/>
                  <a:pt x="2155881" y="108958"/>
                </a:cubicBezTo>
                <a:lnTo>
                  <a:pt x="2155881" y="2377569"/>
                </a:lnTo>
                <a:cubicBezTo>
                  <a:pt x="2155881" y="2437745"/>
                  <a:pt x="2107099" y="2486527"/>
                  <a:pt x="2046923" y="2486527"/>
                </a:cubicBezTo>
                <a:lnTo>
                  <a:pt x="108958" y="2486527"/>
                </a:lnTo>
                <a:cubicBezTo>
                  <a:pt x="48782" y="2486527"/>
                  <a:pt x="0" y="2437745"/>
                  <a:pt x="0" y="2377569"/>
                </a:cubicBezTo>
                <a:lnTo>
                  <a:pt x="0" y="108958"/>
                </a:lnTo>
                <a:cubicBezTo>
                  <a:pt x="0" y="48782"/>
                  <a:pt x="48782" y="0"/>
                  <a:pt x="108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B8391C-2F9D-4D7C-A7A4-E90502CFA4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8368" y="2364062"/>
            <a:ext cx="7795644" cy="2250190"/>
          </a:xfrm>
          <a:custGeom>
            <a:avLst/>
            <a:gdLst>
              <a:gd name="connsiteX0" fmla="*/ 0 w 7795644"/>
              <a:gd name="connsiteY0" fmla="*/ 0 h 2250190"/>
              <a:gd name="connsiteX1" fmla="*/ 7795644 w 7795644"/>
              <a:gd name="connsiteY1" fmla="*/ 0 h 2250190"/>
              <a:gd name="connsiteX2" fmla="*/ 7795644 w 7795644"/>
              <a:gd name="connsiteY2" fmla="*/ 2250190 h 2250190"/>
              <a:gd name="connsiteX3" fmla="*/ 0 w 7795644"/>
              <a:gd name="connsiteY3" fmla="*/ 2250190 h 225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95644" h="2250190">
                <a:moveTo>
                  <a:pt x="0" y="0"/>
                </a:moveTo>
                <a:lnTo>
                  <a:pt x="7795644" y="0"/>
                </a:lnTo>
                <a:lnTo>
                  <a:pt x="7795644" y="2250190"/>
                </a:lnTo>
                <a:lnTo>
                  <a:pt x="0" y="2250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7BD8B33-56C7-403C-93CF-34C016195060}"/>
              </a:ext>
            </a:extLst>
          </p:cNvPr>
          <p:cNvSpPr txBox="1"/>
          <p:nvPr/>
        </p:nvSpPr>
        <p:spPr>
          <a:xfrm>
            <a:off x="165581" y="6428525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Minimalistic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94A47-F33B-497B-86C9-4467B2FAF913}"/>
              </a:ext>
            </a:extLst>
          </p:cNvPr>
          <p:cNvSpPr txBox="1"/>
          <p:nvPr/>
        </p:nvSpPr>
        <p:spPr>
          <a:xfrm>
            <a:off x="9725789" y="6455455"/>
            <a:ext cx="23006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Minimalist 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27359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64" r:id="rId5"/>
    <p:sldLayoutId id="2147483666" r:id="rId6"/>
    <p:sldLayoutId id="2147483667" r:id="rId7"/>
    <p:sldLayoutId id="2147483671" r:id="rId8"/>
    <p:sldLayoutId id="2147483669" r:id="rId9"/>
    <p:sldLayoutId id="2147483670" r:id="rId10"/>
    <p:sldLayoutId id="2147483668" r:id="rId11"/>
    <p:sldLayoutId id="2147483665" r:id="rId12"/>
    <p:sldLayoutId id="2147483661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73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421E0A6-85DD-43F4-BE0A-FD9DA1BDD6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799" b="8799"/>
          <a:stretch>
            <a:fillRect/>
          </a:stretch>
        </p:blipFill>
        <p:spPr>
          <a:xfrm>
            <a:off x="0" y="-448235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E27326-440A-41AE-AE21-00A6D0305D7F}"/>
              </a:ext>
            </a:extLst>
          </p:cNvPr>
          <p:cNvGrpSpPr/>
          <p:nvPr/>
        </p:nvGrpSpPr>
        <p:grpSpPr>
          <a:xfrm>
            <a:off x="2456046" y="384624"/>
            <a:ext cx="7061549" cy="3108544"/>
            <a:chOff x="2300888" y="1074508"/>
            <a:chExt cx="7061549" cy="31085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C90DFB-9003-43A4-B627-D5CF43080F9B}"/>
                </a:ext>
              </a:extLst>
            </p:cNvPr>
            <p:cNvSpPr txBox="1"/>
            <p:nvPr/>
          </p:nvSpPr>
          <p:spPr>
            <a:xfrm>
              <a:off x="2300888" y="1074508"/>
              <a:ext cx="7061549" cy="2800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7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Молодежный </a:t>
              </a:r>
            </a:p>
            <a:p>
              <a:pPr algn="ctr"/>
              <a:r>
                <a:rPr lang="ru-RU" sz="7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Евангелизм</a:t>
              </a:r>
            </a:p>
            <a:p>
              <a:pPr algn="ctr"/>
              <a:r>
                <a:rPr lang="ru-RU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ОАМС ЕАД 2024</a:t>
              </a:r>
              <a:endPara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3FAAB1-73E9-437A-B02F-6FFDEFC368D4}"/>
                </a:ext>
              </a:extLst>
            </p:cNvPr>
            <p:cNvSpPr txBox="1"/>
            <p:nvPr/>
          </p:nvSpPr>
          <p:spPr>
            <a:xfrm>
              <a:off x="3968685" y="3875275"/>
              <a:ext cx="37259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Приближаясь к ЖАТВЕ </a:t>
              </a:r>
              <a:endParaRPr lang="en-US" sz="14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262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6">
            <a:extLst>
              <a:ext uri="{FF2B5EF4-FFF2-40B4-BE49-F238E27FC236}">
                <a16:creationId xmlns:a16="http://schemas.microsoft.com/office/drawing/2014/main" id="{C521E4CD-2A00-4C4E-9465-9836232D5D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848" b="30848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5CA457-029E-437C-BA73-AB605D4803A0}"/>
              </a:ext>
            </a:extLst>
          </p:cNvPr>
          <p:cNvSpPr txBox="1"/>
          <p:nvPr/>
        </p:nvSpPr>
        <p:spPr>
          <a:xfrm>
            <a:off x="5574633" y="4813300"/>
            <a:ext cx="5775155" cy="8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Создайте пространство для приобретения новых друзей!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844B-F2AF-4195-8D06-0DAD5970BA31}"/>
              </a:ext>
            </a:extLst>
          </p:cNvPr>
          <p:cNvSpPr txBox="1"/>
          <p:nvPr/>
        </p:nvSpPr>
        <p:spPr>
          <a:xfrm>
            <a:off x="954507" y="4178069"/>
            <a:ext cx="4772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Дружба 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82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F48242-B939-4BBE-8961-7D5BD26D6BBB}"/>
              </a:ext>
            </a:extLst>
          </p:cNvPr>
          <p:cNvSpPr/>
          <p:nvPr/>
        </p:nvSpPr>
        <p:spPr>
          <a:xfrm>
            <a:off x="4780548" y="0"/>
            <a:ext cx="3705726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619FD2-3EA6-4A43-82F1-C33668E38009}"/>
              </a:ext>
            </a:extLst>
          </p:cNvPr>
          <p:cNvSpPr/>
          <p:nvPr/>
        </p:nvSpPr>
        <p:spPr>
          <a:xfrm>
            <a:off x="4780548" y="3429000"/>
            <a:ext cx="370572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489327E-AE75-4E61-B787-BD27756F41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913" r="8913"/>
          <a:stretch>
            <a:fillRect/>
          </a:stretch>
        </p:blipFill>
        <p:spPr>
          <a:xfrm>
            <a:off x="8486775" y="0"/>
            <a:ext cx="3705225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99609D-4422-485A-B5BE-D907DA8F29C7}"/>
              </a:ext>
            </a:extLst>
          </p:cNvPr>
          <p:cNvGrpSpPr/>
          <p:nvPr/>
        </p:nvGrpSpPr>
        <p:grpSpPr>
          <a:xfrm>
            <a:off x="401870" y="793686"/>
            <a:ext cx="4245288" cy="5515741"/>
            <a:chOff x="123284" y="902450"/>
            <a:chExt cx="4245288" cy="55157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DB70BC-4D2D-41D3-BB56-B08285DA8536}"/>
                </a:ext>
              </a:extLst>
            </p:cNvPr>
            <p:cNvSpPr txBox="1"/>
            <p:nvPr/>
          </p:nvSpPr>
          <p:spPr>
            <a:xfrm>
              <a:off x="236848" y="2225889"/>
              <a:ext cx="2930652" cy="419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Научите рассказывать историю своего обращения без использования религиозного </a:t>
              </a:r>
              <a:r>
                <a:rPr lang="ru-RU" sz="28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слэнга</a:t>
              </a:r>
              <a:r>
                <a:rPr lang="ru-RU" sz="2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endPara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7523DF-F50A-45A4-8639-B8C701003D40}"/>
                </a:ext>
              </a:extLst>
            </p:cNvPr>
            <p:cNvSpPr txBox="1"/>
            <p:nvPr/>
          </p:nvSpPr>
          <p:spPr>
            <a:xfrm>
              <a:off x="123284" y="902450"/>
              <a:ext cx="4245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 Свидетельство </a:t>
              </a:r>
              <a:endPara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E204077-935B-4FF6-A9D6-B19BE2ABC50C}"/>
              </a:ext>
            </a:extLst>
          </p:cNvPr>
          <p:cNvSpPr txBox="1"/>
          <p:nvPr/>
        </p:nvSpPr>
        <p:spPr>
          <a:xfrm>
            <a:off x="5042275" y="2037180"/>
            <a:ext cx="3310609" cy="64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Доступно</a:t>
            </a: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D7203D-D1F8-4D36-9EDA-9EA21E0BD3FE}"/>
              </a:ext>
            </a:extLst>
          </p:cNvPr>
          <p:cNvSpPr txBox="1"/>
          <p:nvPr/>
        </p:nvSpPr>
        <p:spPr>
          <a:xfrm>
            <a:off x="6697579" y="144782"/>
            <a:ext cx="1572127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6600" b="1" dirty="0">
                <a:solidFill>
                  <a:schemeClr val="bg1">
                    <a:alpha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F18C2E-4D84-4956-A138-37CFA884DF6A}"/>
              </a:ext>
            </a:extLst>
          </p:cNvPr>
          <p:cNvSpPr txBox="1"/>
          <p:nvPr/>
        </p:nvSpPr>
        <p:spPr>
          <a:xfrm>
            <a:off x="5042275" y="5535605"/>
            <a:ext cx="3310609" cy="64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Искренне </a:t>
            </a: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F32BFD-5095-4CAF-BF5D-FD104828E98A}"/>
              </a:ext>
            </a:extLst>
          </p:cNvPr>
          <p:cNvSpPr txBox="1"/>
          <p:nvPr/>
        </p:nvSpPr>
        <p:spPr>
          <a:xfrm>
            <a:off x="6697579" y="3643207"/>
            <a:ext cx="1572127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6600" b="1" dirty="0">
                <a:solidFill>
                  <a:schemeClr val="bg1">
                    <a:alpha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6224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A47108-EB04-4E0E-B112-10ACC8696066}"/>
              </a:ext>
            </a:extLst>
          </p:cNvPr>
          <p:cNvSpPr txBox="1"/>
          <p:nvPr/>
        </p:nvSpPr>
        <p:spPr>
          <a:xfrm>
            <a:off x="967988" y="943999"/>
            <a:ext cx="749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Приглашение 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33949-3876-450F-B7B4-808E23955E62}"/>
              </a:ext>
            </a:extLst>
          </p:cNvPr>
          <p:cNvSpPr txBox="1"/>
          <p:nvPr/>
        </p:nvSpPr>
        <p:spPr>
          <a:xfrm>
            <a:off x="3546389" y="5064345"/>
            <a:ext cx="7677624" cy="137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Качественная молодежная программа в церкви! 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CBBE1B-FF74-42A2-BD90-D3577C9BA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2" b="281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9769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EE598-30A3-40C6-A2BE-A98DFF8DC733}"/>
              </a:ext>
            </a:extLst>
          </p:cNvPr>
          <p:cNvSpPr txBox="1"/>
          <p:nvPr/>
        </p:nvSpPr>
        <p:spPr>
          <a:xfrm>
            <a:off x="6940835" y="1338323"/>
            <a:ext cx="38741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Начало изучения Библии в малой группе 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59607F-862F-CF10-6097-93EB10529B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7" r="35367"/>
          <a:stretch>
            <a:fillRect/>
          </a:stretch>
        </p:blipFill>
        <p:spPr/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8677B2-ABE9-2AB6-A290-A97296CBE9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9" r="31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053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978374" y="2321123"/>
            <a:ext cx="8235253" cy="1288350"/>
          </a:xfrm>
        </p:spPr>
        <p:txBody>
          <a:bodyPr/>
          <a:lstStyle/>
          <a:p>
            <a:r>
              <a:rPr lang="ru-RU">
                <a:solidFill>
                  <a:schemeClr val="tx2"/>
                </a:solidFill>
              </a:rPr>
              <a:t>Вечера Христианских фильмов</a:t>
            </a:r>
            <a:endParaRPr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Видео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r>
              <a:rPr lang="ru-RU">
                <a:solidFill>
                  <a:schemeClr val="tx2"/>
                </a:solidFill>
              </a:rPr>
              <a:t>Встречи за столом.</a:t>
            </a:r>
            <a:endParaRPr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r>
              <a:rPr lang="ru-RU">
                <a:solidFill>
                  <a:schemeClr val="tx2"/>
                </a:solidFill>
              </a:rPr>
              <a:t>Мини лагеря-ночевки</a:t>
            </a:r>
            <a:endParaRPr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3504" y="0"/>
            <a:ext cx="102849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432E5D4-6A0E-451F-99ED-77563273C6E3}"/>
              </a:ext>
            </a:extLst>
          </p:cNvPr>
          <p:cNvGrpSpPr/>
          <p:nvPr/>
        </p:nvGrpSpPr>
        <p:grpSpPr>
          <a:xfrm>
            <a:off x="7020220" y="997807"/>
            <a:ext cx="4149853" cy="3857396"/>
            <a:chOff x="6454798" y="1511621"/>
            <a:chExt cx="4149853" cy="38573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686927-55C7-4F59-8B25-324F9235EEE4}"/>
                </a:ext>
              </a:extLst>
            </p:cNvPr>
            <p:cNvSpPr txBox="1"/>
            <p:nvPr/>
          </p:nvSpPr>
          <p:spPr>
            <a:xfrm>
              <a:off x="6454798" y="1511621"/>
              <a:ext cx="4149853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Молодежь </a:t>
              </a:r>
            </a:p>
            <a:p>
              <a:r>
                <a:rPr lang="ru-RU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20-30 лет сегодня менее активна </a:t>
              </a:r>
            </a:p>
            <a:p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(черная дыра церкви)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EEE194-93F7-455B-BC2C-045AE22B6864}"/>
                </a:ext>
              </a:extLst>
            </p:cNvPr>
            <p:cNvSpPr txBox="1"/>
            <p:nvPr/>
          </p:nvSpPr>
          <p:spPr>
            <a:xfrm>
              <a:off x="6454798" y="4519361"/>
              <a:ext cx="3491307" cy="84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400" dirty="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Наилучшим временем для подготовке молодежи к ЖАТВЕ – до 20 лет. 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960716-3AF7-35C0-31EA-AFFE3E952B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24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4302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3504" y="0"/>
            <a:ext cx="102849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5986" y="17972"/>
            <a:ext cx="6840029" cy="684002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8107" y="0"/>
            <a:ext cx="112757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978374" y="1521431"/>
            <a:ext cx="8235253" cy="2713457"/>
          </a:xfrm>
        </p:spPr>
        <p:txBody>
          <a:bodyPr/>
          <a:lstStyle/>
          <a:p>
            <a:r>
              <a:rPr lang="ru-RU">
                <a:solidFill>
                  <a:schemeClr val="tx2"/>
                </a:solidFill>
              </a:rPr>
              <a:t>Ночевки-лагеря с нерелигиозными</a:t>
            </a:r>
          </a:p>
          <a:p>
            <a:r>
              <a:rPr lang="ru-RU">
                <a:solidFill>
                  <a:schemeClr val="tx2"/>
                </a:solidFill>
              </a:rPr>
              <a:t> (Библия это База)</a:t>
            </a:r>
            <a:endParaRPr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A3D8F6F7-FE4F-ADF3-6157-547176754D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Lato" panose="020F0502020204030203" pitchFamily="34" charset="0"/>
              </a:rPr>
              <a:t>Вовлечение молодежи в служение несет с собой риски. </a:t>
            </a:r>
            <a:r>
              <a:rPr lang="ru-RU" dirty="0">
                <a:solidFill>
                  <a:srgbClr val="111111"/>
                </a:solidFill>
                <a:latin typeface="Lato" panose="020F0502020204030203" pitchFamily="34" charset="0"/>
              </a:rPr>
              <a:t>О</a:t>
            </a:r>
            <a:r>
              <a:rPr lang="ru-RU" b="0" i="0" u="none" strike="noStrike" dirty="0">
                <a:solidFill>
                  <a:srgbClr val="111111"/>
                </a:solidFill>
                <a:effectLst/>
                <a:latin typeface="Lato" panose="020F0502020204030203" pitchFamily="34" charset="0"/>
              </a:rPr>
              <a:t>но подразумевает доверие к молодым людям, расширение их прав и возможностей. </a:t>
            </a:r>
          </a:p>
          <a:p>
            <a:endParaRPr lang="ru-RU" dirty="0">
              <a:solidFill>
                <a:srgbClr val="111111"/>
              </a:solidFill>
              <a:latin typeface="Lato" panose="020F0502020204030203" pitchFamily="34" charset="0"/>
            </a:endParaRPr>
          </a:p>
          <a:p>
            <a:r>
              <a:rPr lang="ru-RU" b="0" i="0" u="none" strike="noStrike" dirty="0">
                <a:solidFill>
                  <a:srgbClr val="111111"/>
                </a:solidFill>
                <a:effectLst/>
                <a:latin typeface="Lato" panose="020F0502020204030203" pitchFamily="34" charset="0"/>
              </a:rPr>
              <a:t>Это включает в себя создание сфер, где молодые люди могут вовлекаться в процессы.</a:t>
            </a:r>
            <a:endParaRPr lang="ru-RU" dirty="0"/>
          </a:p>
        </p:txBody>
      </p:sp>
      <p:sp>
        <p:nvSpPr>
          <p:cNvPr id="3" name="Рисунок 1">
            <a:extLst>
              <a:ext uri="{FF2B5EF4-FFF2-40B4-BE49-F238E27FC236}">
                <a16:creationId xmlns:a16="http://schemas.microsoft.com/office/drawing/2014/main" id="{077B9337-8629-9286-A063-63B027BE1895}"/>
              </a:ext>
            </a:extLst>
          </p:cNvPr>
          <p:cNvSpPr txBox="1">
            <a:spLocks/>
          </p:cNvSpPr>
          <p:nvPr/>
        </p:nvSpPr>
        <p:spPr>
          <a:xfrm>
            <a:off x="6723377" y="590415"/>
            <a:ext cx="5213684" cy="5245769"/>
          </a:xfrm>
          <a:custGeom>
            <a:avLst/>
            <a:gdLst>
              <a:gd name="connsiteX0" fmla="*/ 0 w 5213684"/>
              <a:gd name="connsiteY0" fmla="*/ 0 h 5245769"/>
              <a:gd name="connsiteX1" fmla="*/ 5213684 w 5213684"/>
              <a:gd name="connsiteY1" fmla="*/ 0 h 5245769"/>
              <a:gd name="connsiteX2" fmla="*/ 5213684 w 5213684"/>
              <a:gd name="connsiteY2" fmla="*/ 5245769 h 5245769"/>
              <a:gd name="connsiteX3" fmla="*/ 0 w 5213684"/>
              <a:gd name="connsiteY3" fmla="*/ 5245769 h 524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3684" h="5245769">
                <a:moveTo>
                  <a:pt x="0" y="0"/>
                </a:moveTo>
                <a:lnTo>
                  <a:pt x="5213684" y="0"/>
                </a:lnTo>
                <a:lnTo>
                  <a:pt x="5213684" y="5245769"/>
                </a:lnTo>
                <a:lnTo>
                  <a:pt x="0" y="52457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111111"/>
                </a:solidFill>
                <a:latin typeface="Lato" panose="020F0502020204030203" pitchFamily="34" charset="0"/>
              </a:rPr>
              <a:t>А если главное – развлечение, то у церкви есть серьезные конкуренты на этот счет. </a:t>
            </a:r>
          </a:p>
          <a:p>
            <a:pPr marL="0" indent="0">
              <a:buNone/>
            </a:pPr>
            <a:endParaRPr lang="ru-RU" dirty="0">
              <a:solidFill>
                <a:srgbClr val="111111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111111"/>
                </a:solidFill>
                <a:latin typeface="Lato" panose="020F0502020204030203" pitchFamily="34" charset="0"/>
              </a:rPr>
              <a:t>Как и любой клиент, они находят лучшее место для развлечения или, к сожалению, лучшее место, где чувствуют себя как дома, где их ценят и где к ним прислушиваются.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038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36937" y="-630062"/>
            <a:ext cx="8118128" cy="81181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80069" y="-586932"/>
            <a:ext cx="8031862" cy="80318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76C306BA-E8AB-432C-9DB1-51229E7F0D8C}"/>
              </a:ext>
            </a:extLst>
          </p:cNvPr>
          <p:cNvGrpSpPr/>
          <p:nvPr/>
        </p:nvGrpSpPr>
        <p:grpSpPr>
          <a:xfrm>
            <a:off x="1508307" y="1124083"/>
            <a:ext cx="9486392" cy="4353162"/>
            <a:chOff x="946833" y="1252419"/>
            <a:chExt cx="9486392" cy="4353162"/>
          </a:xfrm>
        </p:grpSpPr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E5EC1DB9-AC03-43DC-8084-5AEE7A5E89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46833" y="1252419"/>
              <a:ext cx="4836356" cy="4353162"/>
              <a:chOff x="1647" y="188"/>
              <a:chExt cx="4384" cy="3946"/>
            </a:xfrm>
          </p:grpSpPr>
          <p:sp>
            <p:nvSpPr>
              <p:cNvPr id="5" name="Freeform 45">
                <a:extLst>
                  <a:ext uri="{FF2B5EF4-FFF2-40B4-BE49-F238E27FC236}">
                    <a16:creationId xmlns:a16="http://schemas.microsoft.com/office/drawing/2014/main" id="{22A61306-80F6-4996-885F-F4060B346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2319"/>
                <a:ext cx="909" cy="1006"/>
              </a:xfrm>
              <a:custGeom>
                <a:avLst/>
                <a:gdLst>
                  <a:gd name="T0" fmla="*/ 371 w 384"/>
                  <a:gd name="T1" fmla="*/ 408 h 425"/>
                  <a:gd name="T2" fmla="*/ 98 w 384"/>
                  <a:gd name="T3" fmla="*/ 153 h 425"/>
                  <a:gd name="T4" fmla="*/ 245 w 384"/>
                  <a:gd name="T5" fmla="*/ 271 h 425"/>
                  <a:gd name="T6" fmla="*/ 118 w 384"/>
                  <a:gd name="T7" fmla="*/ 135 h 425"/>
                  <a:gd name="T8" fmla="*/ 371 w 384"/>
                  <a:gd name="T9" fmla="*/ 408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425">
                    <a:moveTo>
                      <a:pt x="371" y="408"/>
                    </a:moveTo>
                    <a:cubicBezTo>
                      <a:pt x="371" y="408"/>
                      <a:pt x="0" y="425"/>
                      <a:pt x="98" y="153"/>
                    </a:cubicBezTo>
                    <a:cubicBezTo>
                      <a:pt x="98" y="153"/>
                      <a:pt x="140" y="266"/>
                      <a:pt x="245" y="271"/>
                    </a:cubicBezTo>
                    <a:cubicBezTo>
                      <a:pt x="245" y="271"/>
                      <a:pt x="220" y="153"/>
                      <a:pt x="118" y="135"/>
                    </a:cubicBezTo>
                    <a:cubicBezTo>
                      <a:pt x="118" y="135"/>
                      <a:pt x="384" y="0"/>
                      <a:pt x="371" y="4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" name="Freeform 46">
                <a:extLst>
                  <a:ext uri="{FF2B5EF4-FFF2-40B4-BE49-F238E27FC236}">
                    <a16:creationId xmlns:a16="http://schemas.microsoft.com/office/drawing/2014/main" id="{8C3E8905-BE48-48AD-A50B-98A5154E9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1445"/>
                <a:ext cx="880" cy="1345"/>
              </a:xfrm>
              <a:custGeom>
                <a:avLst/>
                <a:gdLst>
                  <a:gd name="T0" fmla="*/ 372 w 372"/>
                  <a:gd name="T1" fmla="*/ 271 h 568"/>
                  <a:gd name="T2" fmla="*/ 1 w 372"/>
                  <a:gd name="T3" fmla="*/ 317 h 568"/>
                  <a:gd name="T4" fmla="*/ 186 w 372"/>
                  <a:gd name="T5" fmla="*/ 281 h 568"/>
                  <a:gd name="T6" fmla="*/ 0 w 372"/>
                  <a:gd name="T7" fmla="*/ 290 h 568"/>
                  <a:gd name="T8" fmla="*/ 372 w 372"/>
                  <a:gd name="T9" fmla="*/ 27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2" h="568">
                    <a:moveTo>
                      <a:pt x="372" y="271"/>
                    </a:moveTo>
                    <a:cubicBezTo>
                      <a:pt x="372" y="271"/>
                      <a:pt x="148" y="568"/>
                      <a:pt x="1" y="317"/>
                    </a:cubicBezTo>
                    <a:cubicBezTo>
                      <a:pt x="1" y="317"/>
                      <a:pt x="115" y="358"/>
                      <a:pt x="186" y="281"/>
                    </a:cubicBezTo>
                    <a:cubicBezTo>
                      <a:pt x="186" y="281"/>
                      <a:pt x="79" y="224"/>
                      <a:pt x="0" y="290"/>
                    </a:cubicBezTo>
                    <a:cubicBezTo>
                      <a:pt x="0" y="290"/>
                      <a:pt x="67" y="0"/>
                      <a:pt x="372" y="27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" name="Freeform 47">
                <a:extLst>
                  <a:ext uri="{FF2B5EF4-FFF2-40B4-BE49-F238E27FC236}">
                    <a16:creationId xmlns:a16="http://schemas.microsoft.com/office/drawing/2014/main" id="{189112AE-16BB-45DD-9BFE-B540A5743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024"/>
                <a:ext cx="956" cy="1008"/>
              </a:xfrm>
              <a:custGeom>
                <a:avLst/>
                <a:gdLst>
                  <a:gd name="T0" fmla="*/ 404 w 404"/>
                  <a:gd name="T1" fmla="*/ 55 h 426"/>
                  <a:gd name="T2" fmla="*/ 122 w 404"/>
                  <a:gd name="T3" fmla="*/ 300 h 426"/>
                  <a:gd name="T4" fmla="*/ 255 w 404"/>
                  <a:gd name="T5" fmla="*/ 166 h 426"/>
                  <a:gd name="T6" fmla="*/ 106 w 404"/>
                  <a:gd name="T7" fmla="*/ 278 h 426"/>
                  <a:gd name="T8" fmla="*/ 404 w 404"/>
                  <a:gd name="T9" fmla="*/ 55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4" h="426">
                    <a:moveTo>
                      <a:pt x="404" y="55"/>
                    </a:moveTo>
                    <a:cubicBezTo>
                      <a:pt x="404" y="55"/>
                      <a:pt x="383" y="426"/>
                      <a:pt x="122" y="300"/>
                    </a:cubicBezTo>
                    <a:cubicBezTo>
                      <a:pt x="122" y="300"/>
                      <a:pt x="239" y="270"/>
                      <a:pt x="255" y="166"/>
                    </a:cubicBezTo>
                    <a:cubicBezTo>
                      <a:pt x="255" y="166"/>
                      <a:pt x="135" y="179"/>
                      <a:pt x="106" y="278"/>
                    </a:cubicBezTo>
                    <a:cubicBezTo>
                      <a:pt x="106" y="278"/>
                      <a:pt x="0" y="0"/>
                      <a:pt x="404" y="5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" name="Freeform 48">
                <a:extLst>
                  <a:ext uri="{FF2B5EF4-FFF2-40B4-BE49-F238E27FC236}">
                    <a16:creationId xmlns:a16="http://schemas.microsoft.com/office/drawing/2014/main" id="{B62158C1-93A5-4AD7-B6B5-1CB77BE31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1097"/>
                <a:ext cx="1008" cy="959"/>
              </a:xfrm>
              <a:custGeom>
                <a:avLst/>
                <a:gdLst>
                  <a:gd name="T0" fmla="*/ 55 w 426"/>
                  <a:gd name="T1" fmla="*/ 0 h 405"/>
                  <a:gd name="T2" fmla="*/ 299 w 426"/>
                  <a:gd name="T3" fmla="*/ 283 h 405"/>
                  <a:gd name="T4" fmla="*/ 166 w 426"/>
                  <a:gd name="T5" fmla="*/ 150 h 405"/>
                  <a:gd name="T6" fmla="*/ 278 w 426"/>
                  <a:gd name="T7" fmla="*/ 299 h 405"/>
                  <a:gd name="T8" fmla="*/ 55 w 426"/>
                  <a:gd name="T9" fmla="*/ 0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405">
                    <a:moveTo>
                      <a:pt x="55" y="0"/>
                    </a:moveTo>
                    <a:cubicBezTo>
                      <a:pt x="55" y="0"/>
                      <a:pt x="426" y="22"/>
                      <a:pt x="299" y="283"/>
                    </a:cubicBezTo>
                    <a:cubicBezTo>
                      <a:pt x="299" y="283"/>
                      <a:pt x="270" y="166"/>
                      <a:pt x="166" y="150"/>
                    </a:cubicBezTo>
                    <a:cubicBezTo>
                      <a:pt x="166" y="150"/>
                      <a:pt x="179" y="270"/>
                      <a:pt x="278" y="299"/>
                    </a:cubicBezTo>
                    <a:cubicBezTo>
                      <a:pt x="278" y="299"/>
                      <a:pt x="0" y="405"/>
                      <a:pt x="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" name="Freeform 49">
                <a:extLst>
                  <a:ext uri="{FF2B5EF4-FFF2-40B4-BE49-F238E27FC236}">
                    <a16:creationId xmlns:a16="http://schemas.microsoft.com/office/drawing/2014/main" id="{B0A73A85-A9C0-4ECB-8325-F3EAE8317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8" y="775"/>
                <a:ext cx="1356" cy="886"/>
              </a:xfrm>
              <a:custGeom>
                <a:avLst/>
                <a:gdLst>
                  <a:gd name="T0" fmla="*/ 298 w 573"/>
                  <a:gd name="T1" fmla="*/ 0 h 374"/>
                  <a:gd name="T2" fmla="*/ 310 w 573"/>
                  <a:gd name="T3" fmla="*/ 374 h 374"/>
                  <a:gd name="T4" fmla="*/ 290 w 573"/>
                  <a:gd name="T5" fmla="*/ 187 h 374"/>
                  <a:gd name="T6" fmla="*/ 283 w 573"/>
                  <a:gd name="T7" fmla="*/ 373 h 374"/>
                  <a:gd name="T8" fmla="*/ 298 w 573"/>
                  <a:gd name="T9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3" h="374">
                    <a:moveTo>
                      <a:pt x="298" y="0"/>
                    </a:moveTo>
                    <a:cubicBezTo>
                      <a:pt x="298" y="0"/>
                      <a:pt x="573" y="251"/>
                      <a:pt x="310" y="374"/>
                    </a:cubicBezTo>
                    <a:cubicBezTo>
                      <a:pt x="310" y="374"/>
                      <a:pt x="361" y="265"/>
                      <a:pt x="290" y="187"/>
                    </a:cubicBezTo>
                    <a:cubicBezTo>
                      <a:pt x="290" y="187"/>
                      <a:pt x="224" y="288"/>
                      <a:pt x="283" y="373"/>
                    </a:cubicBezTo>
                    <a:cubicBezTo>
                      <a:pt x="283" y="373"/>
                      <a:pt x="0" y="279"/>
                      <a:pt x="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7D7ADF1E-8C0F-45CC-9C2F-688072CCA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7" y="2243"/>
                <a:ext cx="669" cy="897"/>
              </a:xfrm>
              <a:custGeom>
                <a:avLst/>
                <a:gdLst>
                  <a:gd name="T0" fmla="*/ 283 w 283"/>
                  <a:gd name="T1" fmla="*/ 315 h 379"/>
                  <a:gd name="T2" fmla="*/ 38 w 283"/>
                  <a:gd name="T3" fmla="*/ 156 h 379"/>
                  <a:gd name="T4" fmla="*/ 167 w 283"/>
                  <a:gd name="T5" fmla="*/ 227 h 379"/>
                  <a:gd name="T6" fmla="*/ 51 w 283"/>
                  <a:gd name="T7" fmla="*/ 140 h 379"/>
                  <a:gd name="T8" fmla="*/ 283 w 283"/>
                  <a:gd name="T9" fmla="*/ 315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379">
                    <a:moveTo>
                      <a:pt x="283" y="315"/>
                    </a:moveTo>
                    <a:cubicBezTo>
                      <a:pt x="283" y="315"/>
                      <a:pt x="0" y="379"/>
                      <a:pt x="38" y="156"/>
                    </a:cubicBezTo>
                    <a:cubicBezTo>
                      <a:pt x="38" y="156"/>
                      <a:pt x="85" y="238"/>
                      <a:pt x="167" y="227"/>
                    </a:cubicBezTo>
                    <a:cubicBezTo>
                      <a:pt x="167" y="227"/>
                      <a:pt x="131" y="140"/>
                      <a:pt x="51" y="140"/>
                    </a:cubicBezTo>
                    <a:cubicBezTo>
                      <a:pt x="51" y="140"/>
                      <a:pt x="236" y="0"/>
                      <a:pt x="283" y="3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2BD8E217-0F8A-44B0-92D6-92762662C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" y="2981"/>
                <a:ext cx="504" cy="490"/>
              </a:xfrm>
              <a:custGeom>
                <a:avLst/>
                <a:gdLst>
                  <a:gd name="T0" fmla="*/ 189 w 213"/>
                  <a:gd name="T1" fmla="*/ 207 h 207"/>
                  <a:gd name="T2" fmla="*/ 62 w 213"/>
                  <a:gd name="T3" fmla="*/ 66 h 207"/>
                  <a:gd name="T4" fmla="*/ 131 w 213"/>
                  <a:gd name="T5" fmla="*/ 132 h 207"/>
                  <a:gd name="T6" fmla="*/ 72 w 213"/>
                  <a:gd name="T7" fmla="*/ 57 h 207"/>
                  <a:gd name="T8" fmla="*/ 189 w 213"/>
                  <a:gd name="T9" fmla="*/ 2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207">
                    <a:moveTo>
                      <a:pt x="189" y="207"/>
                    </a:moveTo>
                    <a:cubicBezTo>
                      <a:pt x="189" y="207"/>
                      <a:pt x="0" y="200"/>
                      <a:pt x="62" y="66"/>
                    </a:cubicBezTo>
                    <a:cubicBezTo>
                      <a:pt x="62" y="66"/>
                      <a:pt x="78" y="125"/>
                      <a:pt x="131" y="132"/>
                    </a:cubicBezTo>
                    <a:cubicBezTo>
                      <a:pt x="131" y="132"/>
                      <a:pt x="123" y="71"/>
                      <a:pt x="72" y="57"/>
                    </a:cubicBezTo>
                    <a:cubicBezTo>
                      <a:pt x="72" y="57"/>
                      <a:pt x="213" y="0"/>
                      <a:pt x="189" y="20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A55DEADC-F75C-480E-9CF1-F9B44B566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2004"/>
                <a:ext cx="449" cy="691"/>
              </a:xfrm>
              <a:custGeom>
                <a:avLst/>
                <a:gdLst>
                  <a:gd name="T0" fmla="*/ 190 w 190"/>
                  <a:gd name="T1" fmla="*/ 153 h 292"/>
                  <a:gd name="T2" fmla="*/ 0 w 190"/>
                  <a:gd name="T3" fmla="*/ 158 h 292"/>
                  <a:gd name="T4" fmla="*/ 96 w 190"/>
                  <a:gd name="T5" fmla="*/ 149 h 292"/>
                  <a:gd name="T6" fmla="*/ 1 w 190"/>
                  <a:gd name="T7" fmla="*/ 144 h 292"/>
                  <a:gd name="T8" fmla="*/ 190 w 190"/>
                  <a:gd name="T9" fmla="*/ 153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292">
                    <a:moveTo>
                      <a:pt x="190" y="153"/>
                    </a:moveTo>
                    <a:cubicBezTo>
                      <a:pt x="190" y="153"/>
                      <a:pt x="61" y="292"/>
                      <a:pt x="0" y="158"/>
                    </a:cubicBezTo>
                    <a:cubicBezTo>
                      <a:pt x="0" y="158"/>
                      <a:pt x="55" y="184"/>
                      <a:pt x="96" y="149"/>
                    </a:cubicBezTo>
                    <a:cubicBezTo>
                      <a:pt x="96" y="149"/>
                      <a:pt x="44" y="114"/>
                      <a:pt x="1" y="144"/>
                    </a:cubicBezTo>
                    <a:cubicBezTo>
                      <a:pt x="1" y="144"/>
                      <a:pt x="50" y="0"/>
                      <a:pt x="190" y="15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DF573A3D-E74E-495A-9D21-265FCDA5D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" y="1493"/>
                <a:ext cx="436" cy="653"/>
              </a:xfrm>
              <a:custGeom>
                <a:avLst/>
                <a:gdLst>
                  <a:gd name="T0" fmla="*/ 184 w 184"/>
                  <a:gd name="T1" fmla="*/ 106 h 276"/>
                  <a:gd name="T2" fmla="*/ 3 w 184"/>
                  <a:gd name="T3" fmla="*/ 165 h 276"/>
                  <a:gd name="T4" fmla="*/ 92 w 184"/>
                  <a:gd name="T5" fmla="*/ 129 h 276"/>
                  <a:gd name="T6" fmla="*/ 0 w 184"/>
                  <a:gd name="T7" fmla="*/ 151 h 276"/>
                  <a:gd name="T8" fmla="*/ 184 w 184"/>
                  <a:gd name="T9" fmla="*/ 10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276">
                    <a:moveTo>
                      <a:pt x="184" y="106"/>
                    </a:moveTo>
                    <a:cubicBezTo>
                      <a:pt x="184" y="106"/>
                      <a:pt x="100" y="276"/>
                      <a:pt x="3" y="165"/>
                    </a:cubicBezTo>
                    <a:cubicBezTo>
                      <a:pt x="3" y="165"/>
                      <a:pt x="64" y="174"/>
                      <a:pt x="92" y="129"/>
                    </a:cubicBezTo>
                    <a:cubicBezTo>
                      <a:pt x="92" y="129"/>
                      <a:pt x="33" y="111"/>
                      <a:pt x="0" y="151"/>
                    </a:cubicBezTo>
                    <a:cubicBezTo>
                      <a:pt x="0" y="151"/>
                      <a:pt x="6" y="0"/>
                      <a:pt x="184" y="1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EC788E8-D9DF-4EE8-831C-ACF45C18F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4" y="721"/>
                <a:ext cx="485" cy="530"/>
              </a:xfrm>
              <a:custGeom>
                <a:avLst/>
                <a:gdLst>
                  <a:gd name="T0" fmla="*/ 205 w 205"/>
                  <a:gd name="T1" fmla="*/ 35 h 224"/>
                  <a:gd name="T2" fmla="*/ 56 w 205"/>
                  <a:gd name="T3" fmla="*/ 155 h 224"/>
                  <a:gd name="T4" fmla="*/ 127 w 205"/>
                  <a:gd name="T5" fmla="*/ 89 h 224"/>
                  <a:gd name="T6" fmla="*/ 48 w 205"/>
                  <a:gd name="T7" fmla="*/ 143 h 224"/>
                  <a:gd name="T8" fmla="*/ 205 w 205"/>
                  <a:gd name="T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5" h="224">
                    <a:moveTo>
                      <a:pt x="205" y="35"/>
                    </a:moveTo>
                    <a:cubicBezTo>
                      <a:pt x="205" y="35"/>
                      <a:pt x="187" y="224"/>
                      <a:pt x="56" y="155"/>
                    </a:cubicBezTo>
                    <a:cubicBezTo>
                      <a:pt x="56" y="155"/>
                      <a:pt x="116" y="142"/>
                      <a:pt x="127" y="89"/>
                    </a:cubicBezTo>
                    <a:cubicBezTo>
                      <a:pt x="127" y="89"/>
                      <a:pt x="65" y="94"/>
                      <a:pt x="48" y="143"/>
                    </a:cubicBezTo>
                    <a:cubicBezTo>
                      <a:pt x="48" y="143"/>
                      <a:pt x="0" y="0"/>
                      <a:pt x="205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A0A18F66-84D7-4381-AD34-46B7A1500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" y="539"/>
                <a:ext cx="646" cy="419"/>
              </a:xfrm>
              <a:custGeom>
                <a:avLst/>
                <a:gdLst>
                  <a:gd name="T0" fmla="*/ 195 w 273"/>
                  <a:gd name="T1" fmla="*/ 0 h 177"/>
                  <a:gd name="T2" fmla="*/ 125 w 273"/>
                  <a:gd name="T3" fmla="*/ 177 h 177"/>
                  <a:gd name="T4" fmla="*/ 154 w 273"/>
                  <a:gd name="T5" fmla="*/ 85 h 177"/>
                  <a:gd name="T6" fmla="*/ 113 w 273"/>
                  <a:gd name="T7" fmla="*/ 171 h 177"/>
                  <a:gd name="T8" fmla="*/ 195 w 273"/>
                  <a:gd name="T9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177">
                    <a:moveTo>
                      <a:pt x="195" y="0"/>
                    </a:moveTo>
                    <a:cubicBezTo>
                      <a:pt x="195" y="0"/>
                      <a:pt x="273" y="173"/>
                      <a:pt x="125" y="177"/>
                    </a:cubicBezTo>
                    <a:cubicBezTo>
                      <a:pt x="125" y="177"/>
                      <a:pt x="171" y="136"/>
                      <a:pt x="154" y="85"/>
                    </a:cubicBezTo>
                    <a:cubicBezTo>
                      <a:pt x="154" y="85"/>
                      <a:pt x="103" y="119"/>
                      <a:pt x="113" y="171"/>
                    </a:cubicBezTo>
                    <a:cubicBezTo>
                      <a:pt x="113" y="171"/>
                      <a:pt x="0" y="70"/>
                      <a:pt x="1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EF08D087-EBFA-4348-AB98-A87C0F99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" y="188"/>
                <a:ext cx="684" cy="448"/>
              </a:xfrm>
              <a:custGeom>
                <a:avLst/>
                <a:gdLst>
                  <a:gd name="T0" fmla="*/ 139 w 289"/>
                  <a:gd name="T1" fmla="*/ 0 h 189"/>
                  <a:gd name="T2" fmla="*/ 161 w 289"/>
                  <a:gd name="T3" fmla="*/ 189 h 189"/>
                  <a:gd name="T4" fmla="*/ 143 w 289"/>
                  <a:gd name="T5" fmla="*/ 95 h 189"/>
                  <a:gd name="T6" fmla="*/ 148 w 289"/>
                  <a:gd name="T7" fmla="*/ 189 h 189"/>
                  <a:gd name="T8" fmla="*/ 139 w 289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9" h="189">
                    <a:moveTo>
                      <a:pt x="139" y="0"/>
                    </a:moveTo>
                    <a:cubicBezTo>
                      <a:pt x="139" y="0"/>
                      <a:pt x="289" y="115"/>
                      <a:pt x="161" y="189"/>
                    </a:cubicBezTo>
                    <a:cubicBezTo>
                      <a:pt x="161" y="189"/>
                      <a:pt x="182" y="131"/>
                      <a:pt x="143" y="95"/>
                    </a:cubicBezTo>
                    <a:cubicBezTo>
                      <a:pt x="143" y="95"/>
                      <a:pt x="114" y="149"/>
                      <a:pt x="148" y="189"/>
                    </a:cubicBezTo>
                    <a:cubicBezTo>
                      <a:pt x="148" y="189"/>
                      <a:pt x="0" y="155"/>
                      <a:pt x="1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A2FF249B-1AF1-45D1-AF06-1869C8593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" y="259"/>
                <a:ext cx="638" cy="436"/>
              </a:xfrm>
              <a:custGeom>
                <a:avLst/>
                <a:gdLst>
                  <a:gd name="T0" fmla="*/ 96 w 270"/>
                  <a:gd name="T1" fmla="*/ 0 h 184"/>
                  <a:gd name="T2" fmla="*/ 164 w 270"/>
                  <a:gd name="T3" fmla="*/ 177 h 184"/>
                  <a:gd name="T4" fmla="*/ 124 w 270"/>
                  <a:gd name="T5" fmla="*/ 90 h 184"/>
                  <a:gd name="T6" fmla="*/ 151 w 270"/>
                  <a:gd name="T7" fmla="*/ 181 h 184"/>
                  <a:gd name="T8" fmla="*/ 96 w 270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0" h="184">
                    <a:moveTo>
                      <a:pt x="96" y="0"/>
                    </a:moveTo>
                    <a:cubicBezTo>
                      <a:pt x="96" y="0"/>
                      <a:pt x="270" y="74"/>
                      <a:pt x="164" y="177"/>
                    </a:cubicBezTo>
                    <a:cubicBezTo>
                      <a:pt x="164" y="177"/>
                      <a:pt x="171" y="116"/>
                      <a:pt x="124" y="90"/>
                    </a:cubicBezTo>
                    <a:cubicBezTo>
                      <a:pt x="124" y="90"/>
                      <a:pt x="109" y="150"/>
                      <a:pt x="151" y="181"/>
                    </a:cubicBezTo>
                    <a:cubicBezTo>
                      <a:pt x="151" y="181"/>
                      <a:pt x="0" y="184"/>
                      <a:pt x="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" name="Freeform 58">
                <a:extLst>
                  <a:ext uri="{FF2B5EF4-FFF2-40B4-BE49-F238E27FC236}">
                    <a16:creationId xmlns:a16="http://schemas.microsoft.com/office/drawing/2014/main" id="{7C08CCF1-9281-45A9-92BB-0AE82B73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3" y="475"/>
                <a:ext cx="634" cy="442"/>
              </a:xfrm>
              <a:custGeom>
                <a:avLst/>
                <a:gdLst>
                  <a:gd name="T0" fmla="*/ 92 w 268"/>
                  <a:gd name="T1" fmla="*/ 0 h 187"/>
                  <a:gd name="T2" fmla="*/ 164 w 268"/>
                  <a:gd name="T3" fmla="*/ 176 h 187"/>
                  <a:gd name="T4" fmla="*/ 121 w 268"/>
                  <a:gd name="T5" fmla="*/ 90 h 187"/>
                  <a:gd name="T6" fmla="*/ 151 w 268"/>
                  <a:gd name="T7" fmla="*/ 180 h 187"/>
                  <a:gd name="T8" fmla="*/ 92 w 268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8" h="187">
                    <a:moveTo>
                      <a:pt x="92" y="0"/>
                    </a:moveTo>
                    <a:cubicBezTo>
                      <a:pt x="92" y="0"/>
                      <a:pt x="268" y="70"/>
                      <a:pt x="164" y="176"/>
                    </a:cubicBezTo>
                    <a:cubicBezTo>
                      <a:pt x="164" y="176"/>
                      <a:pt x="169" y="115"/>
                      <a:pt x="121" y="90"/>
                    </a:cubicBezTo>
                    <a:cubicBezTo>
                      <a:pt x="121" y="90"/>
                      <a:pt x="108" y="150"/>
                      <a:pt x="151" y="180"/>
                    </a:cubicBezTo>
                    <a:cubicBezTo>
                      <a:pt x="151" y="180"/>
                      <a:pt x="0" y="187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" name="Freeform 59">
                <a:extLst>
                  <a:ext uri="{FF2B5EF4-FFF2-40B4-BE49-F238E27FC236}">
                    <a16:creationId xmlns:a16="http://schemas.microsoft.com/office/drawing/2014/main" id="{62EF3C8F-664E-483D-A3CD-39ADBEDC2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820"/>
                <a:ext cx="426" cy="618"/>
              </a:xfrm>
              <a:custGeom>
                <a:avLst/>
                <a:gdLst>
                  <a:gd name="T0" fmla="*/ 0 w 180"/>
                  <a:gd name="T1" fmla="*/ 60 h 261"/>
                  <a:gd name="T2" fmla="*/ 169 w 180"/>
                  <a:gd name="T3" fmla="*/ 147 h 261"/>
                  <a:gd name="T4" fmla="*/ 81 w 180"/>
                  <a:gd name="T5" fmla="*/ 109 h 261"/>
                  <a:gd name="T6" fmla="*/ 162 w 180"/>
                  <a:gd name="T7" fmla="*/ 159 h 261"/>
                  <a:gd name="T8" fmla="*/ 0 w 180"/>
                  <a:gd name="T9" fmla="*/ 6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61">
                    <a:moveTo>
                      <a:pt x="0" y="60"/>
                    </a:moveTo>
                    <a:cubicBezTo>
                      <a:pt x="0" y="60"/>
                      <a:pt x="180" y="0"/>
                      <a:pt x="169" y="147"/>
                    </a:cubicBezTo>
                    <a:cubicBezTo>
                      <a:pt x="169" y="147"/>
                      <a:pt x="133" y="97"/>
                      <a:pt x="81" y="109"/>
                    </a:cubicBezTo>
                    <a:cubicBezTo>
                      <a:pt x="81" y="109"/>
                      <a:pt x="109" y="164"/>
                      <a:pt x="162" y="159"/>
                    </a:cubicBezTo>
                    <a:cubicBezTo>
                      <a:pt x="162" y="159"/>
                      <a:pt x="50" y="261"/>
                      <a:pt x="0" y="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Freeform 60">
                <a:extLst>
                  <a:ext uri="{FF2B5EF4-FFF2-40B4-BE49-F238E27FC236}">
                    <a16:creationId xmlns:a16="http://schemas.microsoft.com/office/drawing/2014/main" id="{630F37B5-9061-40BF-9DAF-3236A154C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1646"/>
                <a:ext cx="442" cy="632"/>
              </a:xfrm>
              <a:custGeom>
                <a:avLst/>
                <a:gdLst>
                  <a:gd name="T0" fmla="*/ 0 w 187"/>
                  <a:gd name="T1" fmla="*/ 176 h 267"/>
                  <a:gd name="T2" fmla="*/ 176 w 187"/>
                  <a:gd name="T3" fmla="*/ 103 h 267"/>
                  <a:gd name="T4" fmla="*/ 90 w 187"/>
                  <a:gd name="T5" fmla="*/ 146 h 267"/>
                  <a:gd name="T6" fmla="*/ 180 w 187"/>
                  <a:gd name="T7" fmla="*/ 116 h 267"/>
                  <a:gd name="T8" fmla="*/ 0 w 187"/>
                  <a:gd name="T9" fmla="*/ 17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267">
                    <a:moveTo>
                      <a:pt x="0" y="176"/>
                    </a:moveTo>
                    <a:cubicBezTo>
                      <a:pt x="0" y="176"/>
                      <a:pt x="69" y="0"/>
                      <a:pt x="176" y="103"/>
                    </a:cubicBezTo>
                    <a:cubicBezTo>
                      <a:pt x="176" y="103"/>
                      <a:pt x="114" y="98"/>
                      <a:pt x="90" y="146"/>
                    </a:cubicBezTo>
                    <a:cubicBezTo>
                      <a:pt x="90" y="146"/>
                      <a:pt x="150" y="159"/>
                      <a:pt x="180" y="116"/>
                    </a:cubicBezTo>
                    <a:cubicBezTo>
                      <a:pt x="180" y="116"/>
                      <a:pt x="187" y="267"/>
                      <a:pt x="0" y="1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61">
                <a:extLst>
                  <a:ext uri="{FF2B5EF4-FFF2-40B4-BE49-F238E27FC236}">
                    <a16:creationId xmlns:a16="http://schemas.microsoft.com/office/drawing/2014/main" id="{FAD54AE6-20D0-4FE1-8E11-D9EA5B603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281"/>
                <a:ext cx="490" cy="492"/>
              </a:xfrm>
              <a:custGeom>
                <a:avLst/>
                <a:gdLst>
                  <a:gd name="T0" fmla="*/ 0 w 207"/>
                  <a:gd name="T1" fmla="*/ 190 h 208"/>
                  <a:gd name="T2" fmla="*/ 137 w 207"/>
                  <a:gd name="T3" fmla="*/ 59 h 208"/>
                  <a:gd name="T4" fmla="*/ 73 w 207"/>
                  <a:gd name="T5" fmla="*/ 130 h 208"/>
                  <a:gd name="T6" fmla="*/ 146 w 207"/>
                  <a:gd name="T7" fmla="*/ 69 h 208"/>
                  <a:gd name="T8" fmla="*/ 0 w 207"/>
                  <a:gd name="T9" fmla="*/ 19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8">
                    <a:moveTo>
                      <a:pt x="0" y="190"/>
                    </a:moveTo>
                    <a:cubicBezTo>
                      <a:pt x="0" y="190"/>
                      <a:pt x="2" y="0"/>
                      <a:pt x="137" y="59"/>
                    </a:cubicBezTo>
                    <a:cubicBezTo>
                      <a:pt x="137" y="59"/>
                      <a:pt x="79" y="76"/>
                      <a:pt x="73" y="130"/>
                    </a:cubicBezTo>
                    <a:cubicBezTo>
                      <a:pt x="73" y="130"/>
                      <a:pt x="134" y="120"/>
                      <a:pt x="146" y="69"/>
                    </a:cubicBezTo>
                    <a:cubicBezTo>
                      <a:pt x="146" y="69"/>
                      <a:pt x="207" y="208"/>
                      <a:pt x="0" y="1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62">
                <a:extLst>
                  <a:ext uri="{FF2B5EF4-FFF2-40B4-BE49-F238E27FC236}">
                    <a16:creationId xmlns:a16="http://schemas.microsoft.com/office/drawing/2014/main" id="{85EF36A3-1EC9-464B-AF3C-8AC8FE128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" y="3216"/>
                <a:ext cx="649" cy="421"/>
              </a:xfrm>
              <a:custGeom>
                <a:avLst/>
                <a:gdLst>
                  <a:gd name="T0" fmla="*/ 79 w 274"/>
                  <a:gd name="T1" fmla="*/ 178 h 178"/>
                  <a:gd name="T2" fmla="*/ 148 w 274"/>
                  <a:gd name="T3" fmla="*/ 0 h 178"/>
                  <a:gd name="T4" fmla="*/ 120 w 274"/>
                  <a:gd name="T5" fmla="*/ 92 h 178"/>
                  <a:gd name="T6" fmla="*/ 160 w 274"/>
                  <a:gd name="T7" fmla="*/ 6 h 178"/>
                  <a:gd name="T8" fmla="*/ 79 w 274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178">
                    <a:moveTo>
                      <a:pt x="79" y="178"/>
                    </a:moveTo>
                    <a:cubicBezTo>
                      <a:pt x="79" y="178"/>
                      <a:pt x="0" y="6"/>
                      <a:pt x="148" y="0"/>
                    </a:cubicBezTo>
                    <a:cubicBezTo>
                      <a:pt x="148" y="0"/>
                      <a:pt x="102" y="41"/>
                      <a:pt x="120" y="92"/>
                    </a:cubicBezTo>
                    <a:cubicBezTo>
                      <a:pt x="120" y="92"/>
                      <a:pt x="171" y="57"/>
                      <a:pt x="160" y="6"/>
                    </a:cubicBezTo>
                    <a:cubicBezTo>
                      <a:pt x="160" y="6"/>
                      <a:pt x="274" y="105"/>
                      <a:pt x="79" y="1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Freeform 63">
                <a:extLst>
                  <a:ext uri="{FF2B5EF4-FFF2-40B4-BE49-F238E27FC236}">
                    <a16:creationId xmlns:a16="http://schemas.microsoft.com/office/drawing/2014/main" id="{38B1C128-EB27-4BC6-BE29-851F93CA7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2" y="1050"/>
                <a:ext cx="719" cy="892"/>
              </a:xfrm>
              <a:custGeom>
                <a:avLst/>
                <a:gdLst>
                  <a:gd name="T0" fmla="*/ 304 w 304"/>
                  <a:gd name="T1" fmla="*/ 93 h 377"/>
                  <a:gd name="T2" fmla="*/ 56 w 304"/>
                  <a:gd name="T3" fmla="*/ 246 h 377"/>
                  <a:gd name="T4" fmla="*/ 175 w 304"/>
                  <a:gd name="T5" fmla="*/ 161 h 377"/>
                  <a:gd name="T6" fmla="*/ 47 w 304"/>
                  <a:gd name="T7" fmla="*/ 228 h 377"/>
                  <a:gd name="T8" fmla="*/ 304 w 304"/>
                  <a:gd name="T9" fmla="*/ 93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377">
                    <a:moveTo>
                      <a:pt x="304" y="93"/>
                    </a:moveTo>
                    <a:cubicBezTo>
                      <a:pt x="304" y="93"/>
                      <a:pt x="241" y="377"/>
                      <a:pt x="56" y="246"/>
                    </a:cubicBezTo>
                    <a:cubicBezTo>
                      <a:pt x="56" y="246"/>
                      <a:pt x="150" y="238"/>
                      <a:pt x="175" y="161"/>
                    </a:cubicBezTo>
                    <a:cubicBezTo>
                      <a:pt x="175" y="161"/>
                      <a:pt x="81" y="155"/>
                      <a:pt x="47" y="228"/>
                    </a:cubicBezTo>
                    <a:cubicBezTo>
                      <a:pt x="47" y="228"/>
                      <a:pt x="0" y="0"/>
                      <a:pt x="304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Freeform 64">
                <a:extLst>
                  <a:ext uri="{FF2B5EF4-FFF2-40B4-BE49-F238E27FC236}">
                    <a16:creationId xmlns:a16="http://schemas.microsoft.com/office/drawing/2014/main" id="{D489ADAC-5497-4824-AC70-9760BDBCA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" y="413"/>
                <a:ext cx="1034" cy="670"/>
              </a:xfrm>
              <a:custGeom>
                <a:avLst/>
                <a:gdLst>
                  <a:gd name="T0" fmla="*/ 281 w 437"/>
                  <a:gd name="T1" fmla="*/ 0 h 283"/>
                  <a:gd name="T2" fmla="*/ 214 w 437"/>
                  <a:gd name="T3" fmla="*/ 283 h 283"/>
                  <a:gd name="T4" fmla="*/ 237 w 437"/>
                  <a:gd name="T5" fmla="*/ 138 h 283"/>
                  <a:gd name="T6" fmla="*/ 194 w 437"/>
                  <a:gd name="T7" fmla="*/ 277 h 283"/>
                  <a:gd name="T8" fmla="*/ 281 w 437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" h="283">
                    <a:moveTo>
                      <a:pt x="281" y="0"/>
                    </a:moveTo>
                    <a:cubicBezTo>
                      <a:pt x="281" y="0"/>
                      <a:pt x="437" y="244"/>
                      <a:pt x="214" y="283"/>
                    </a:cubicBezTo>
                    <a:cubicBezTo>
                      <a:pt x="214" y="283"/>
                      <a:pt x="274" y="211"/>
                      <a:pt x="237" y="138"/>
                    </a:cubicBezTo>
                    <a:cubicBezTo>
                      <a:pt x="237" y="138"/>
                      <a:pt x="167" y="201"/>
                      <a:pt x="194" y="277"/>
                    </a:cubicBezTo>
                    <a:cubicBezTo>
                      <a:pt x="194" y="277"/>
                      <a:pt x="0" y="149"/>
                      <a:pt x="2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Freeform 65">
                <a:extLst>
                  <a:ext uri="{FF2B5EF4-FFF2-40B4-BE49-F238E27FC236}">
                    <a16:creationId xmlns:a16="http://schemas.microsoft.com/office/drawing/2014/main" id="{E8FBFC7D-F6A6-42B0-8BD4-8E9AC5B2C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" y="456"/>
                <a:ext cx="941" cy="696"/>
              </a:xfrm>
              <a:custGeom>
                <a:avLst/>
                <a:gdLst>
                  <a:gd name="T0" fmla="*/ 122 w 398"/>
                  <a:gd name="T1" fmla="*/ 0 h 294"/>
                  <a:gd name="T2" fmla="*/ 250 w 398"/>
                  <a:gd name="T3" fmla="*/ 262 h 294"/>
                  <a:gd name="T4" fmla="*/ 177 w 398"/>
                  <a:gd name="T5" fmla="*/ 135 h 294"/>
                  <a:gd name="T6" fmla="*/ 231 w 398"/>
                  <a:gd name="T7" fmla="*/ 270 h 294"/>
                  <a:gd name="T8" fmla="*/ 122 w 398"/>
                  <a:gd name="T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294">
                    <a:moveTo>
                      <a:pt x="122" y="0"/>
                    </a:moveTo>
                    <a:cubicBezTo>
                      <a:pt x="122" y="0"/>
                      <a:pt x="398" y="91"/>
                      <a:pt x="250" y="262"/>
                    </a:cubicBezTo>
                    <a:cubicBezTo>
                      <a:pt x="250" y="262"/>
                      <a:pt x="252" y="168"/>
                      <a:pt x="177" y="135"/>
                    </a:cubicBezTo>
                    <a:cubicBezTo>
                      <a:pt x="177" y="135"/>
                      <a:pt x="162" y="228"/>
                      <a:pt x="231" y="270"/>
                    </a:cubicBezTo>
                    <a:cubicBezTo>
                      <a:pt x="231" y="270"/>
                      <a:pt x="0" y="294"/>
                      <a:pt x="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Freeform 66">
                <a:extLst>
                  <a:ext uri="{FF2B5EF4-FFF2-40B4-BE49-F238E27FC236}">
                    <a16:creationId xmlns:a16="http://schemas.microsoft.com/office/drawing/2014/main" id="{6B168402-A817-466D-A371-80E528773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" y="1135"/>
                <a:ext cx="641" cy="968"/>
              </a:xfrm>
              <a:custGeom>
                <a:avLst/>
                <a:gdLst>
                  <a:gd name="T0" fmla="*/ 0 w 271"/>
                  <a:gd name="T1" fmla="*/ 104 h 409"/>
                  <a:gd name="T2" fmla="*/ 265 w 271"/>
                  <a:gd name="T3" fmla="*/ 226 h 409"/>
                  <a:gd name="T4" fmla="*/ 127 w 271"/>
                  <a:gd name="T5" fmla="*/ 174 h 409"/>
                  <a:gd name="T6" fmla="*/ 255 w 271"/>
                  <a:gd name="T7" fmla="*/ 244 h 409"/>
                  <a:gd name="T8" fmla="*/ 0 w 271"/>
                  <a:gd name="T9" fmla="*/ 104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1" h="409">
                    <a:moveTo>
                      <a:pt x="0" y="104"/>
                    </a:moveTo>
                    <a:cubicBezTo>
                      <a:pt x="0" y="104"/>
                      <a:pt x="271" y="0"/>
                      <a:pt x="265" y="226"/>
                    </a:cubicBezTo>
                    <a:cubicBezTo>
                      <a:pt x="265" y="226"/>
                      <a:pt x="206" y="152"/>
                      <a:pt x="127" y="174"/>
                    </a:cubicBezTo>
                    <a:cubicBezTo>
                      <a:pt x="127" y="174"/>
                      <a:pt x="175" y="255"/>
                      <a:pt x="255" y="244"/>
                    </a:cubicBezTo>
                    <a:cubicBezTo>
                      <a:pt x="255" y="244"/>
                      <a:pt x="92" y="409"/>
                      <a:pt x="0" y="10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Freeform 67">
                <a:extLst>
                  <a:ext uri="{FF2B5EF4-FFF2-40B4-BE49-F238E27FC236}">
                    <a16:creationId xmlns:a16="http://schemas.microsoft.com/office/drawing/2014/main" id="{6CEBD0E7-86A6-425E-BD73-160D944D4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2484"/>
                <a:ext cx="738" cy="819"/>
              </a:xfrm>
              <a:custGeom>
                <a:avLst/>
                <a:gdLst>
                  <a:gd name="T0" fmla="*/ 0 w 312"/>
                  <a:gd name="T1" fmla="*/ 288 h 346"/>
                  <a:gd name="T2" fmla="*/ 229 w 312"/>
                  <a:gd name="T3" fmla="*/ 108 h 346"/>
                  <a:gd name="T4" fmla="*/ 120 w 312"/>
                  <a:gd name="T5" fmla="*/ 207 h 346"/>
                  <a:gd name="T6" fmla="*/ 240 w 312"/>
                  <a:gd name="T7" fmla="*/ 126 h 346"/>
                  <a:gd name="T8" fmla="*/ 0 w 312"/>
                  <a:gd name="T9" fmla="*/ 28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346">
                    <a:moveTo>
                      <a:pt x="0" y="288"/>
                    </a:moveTo>
                    <a:cubicBezTo>
                      <a:pt x="0" y="288"/>
                      <a:pt x="31" y="0"/>
                      <a:pt x="229" y="108"/>
                    </a:cubicBezTo>
                    <a:cubicBezTo>
                      <a:pt x="229" y="108"/>
                      <a:pt x="137" y="127"/>
                      <a:pt x="120" y="207"/>
                    </a:cubicBezTo>
                    <a:cubicBezTo>
                      <a:pt x="120" y="207"/>
                      <a:pt x="214" y="202"/>
                      <a:pt x="240" y="126"/>
                    </a:cubicBezTo>
                    <a:cubicBezTo>
                      <a:pt x="240" y="126"/>
                      <a:pt x="312" y="346"/>
                      <a:pt x="0" y="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Freeform 68">
                <a:extLst>
                  <a:ext uri="{FF2B5EF4-FFF2-40B4-BE49-F238E27FC236}">
                    <a16:creationId xmlns:a16="http://schemas.microsoft.com/office/drawing/2014/main" id="{624195BE-61D0-4C39-904E-E4A24AC67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" y="1535"/>
                <a:ext cx="883" cy="1352"/>
              </a:xfrm>
              <a:custGeom>
                <a:avLst/>
                <a:gdLst>
                  <a:gd name="T0" fmla="*/ 0 w 373"/>
                  <a:gd name="T1" fmla="*/ 282 h 571"/>
                  <a:gd name="T2" fmla="*/ 373 w 373"/>
                  <a:gd name="T3" fmla="*/ 259 h 571"/>
                  <a:gd name="T4" fmla="*/ 186 w 373"/>
                  <a:gd name="T5" fmla="*/ 284 h 571"/>
                  <a:gd name="T6" fmla="*/ 373 w 373"/>
                  <a:gd name="T7" fmla="*/ 286 h 571"/>
                  <a:gd name="T8" fmla="*/ 0 w 373"/>
                  <a:gd name="T9" fmla="*/ 282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571">
                    <a:moveTo>
                      <a:pt x="0" y="282"/>
                    </a:moveTo>
                    <a:cubicBezTo>
                      <a:pt x="0" y="282"/>
                      <a:pt x="243" y="0"/>
                      <a:pt x="373" y="259"/>
                    </a:cubicBezTo>
                    <a:cubicBezTo>
                      <a:pt x="373" y="259"/>
                      <a:pt x="262" y="212"/>
                      <a:pt x="186" y="284"/>
                    </a:cubicBezTo>
                    <a:cubicBezTo>
                      <a:pt x="186" y="284"/>
                      <a:pt x="289" y="347"/>
                      <a:pt x="373" y="286"/>
                    </a:cubicBezTo>
                    <a:cubicBezTo>
                      <a:pt x="373" y="286"/>
                      <a:pt x="288" y="571"/>
                      <a:pt x="0" y="2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Freeform 69">
                <a:extLst>
                  <a:ext uri="{FF2B5EF4-FFF2-40B4-BE49-F238E27FC236}">
                    <a16:creationId xmlns:a16="http://schemas.microsoft.com/office/drawing/2014/main" id="{8F4B3932-B52F-43D1-9562-0566EA368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" y="2399"/>
                <a:ext cx="1006" cy="909"/>
              </a:xfrm>
              <a:custGeom>
                <a:avLst/>
                <a:gdLst>
                  <a:gd name="T0" fmla="*/ 17 w 425"/>
                  <a:gd name="T1" fmla="*/ 371 h 384"/>
                  <a:gd name="T2" fmla="*/ 273 w 425"/>
                  <a:gd name="T3" fmla="*/ 99 h 384"/>
                  <a:gd name="T4" fmla="*/ 154 w 425"/>
                  <a:gd name="T5" fmla="*/ 245 h 384"/>
                  <a:gd name="T6" fmla="*/ 291 w 425"/>
                  <a:gd name="T7" fmla="*/ 119 h 384"/>
                  <a:gd name="T8" fmla="*/ 17 w 425"/>
                  <a:gd name="T9" fmla="*/ 371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384">
                    <a:moveTo>
                      <a:pt x="17" y="371"/>
                    </a:moveTo>
                    <a:cubicBezTo>
                      <a:pt x="17" y="371"/>
                      <a:pt x="0" y="0"/>
                      <a:pt x="273" y="99"/>
                    </a:cubicBezTo>
                    <a:cubicBezTo>
                      <a:pt x="273" y="99"/>
                      <a:pt x="159" y="140"/>
                      <a:pt x="154" y="245"/>
                    </a:cubicBezTo>
                    <a:cubicBezTo>
                      <a:pt x="154" y="245"/>
                      <a:pt x="272" y="220"/>
                      <a:pt x="291" y="119"/>
                    </a:cubicBezTo>
                    <a:cubicBezTo>
                      <a:pt x="291" y="119"/>
                      <a:pt x="425" y="384"/>
                      <a:pt x="17" y="3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Freeform 70">
                <a:extLst>
                  <a:ext uri="{FF2B5EF4-FFF2-40B4-BE49-F238E27FC236}">
                    <a16:creationId xmlns:a16="http://schemas.microsoft.com/office/drawing/2014/main" id="{B3F82C20-8CB6-4205-B0D9-8BC94F58E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2037"/>
                <a:ext cx="2106" cy="2097"/>
              </a:xfrm>
              <a:custGeom>
                <a:avLst/>
                <a:gdLst>
                  <a:gd name="T0" fmla="*/ 664 w 890"/>
                  <a:gd name="T1" fmla="*/ 836 h 886"/>
                  <a:gd name="T2" fmla="*/ 512 w 890"/>
                  <a:gd name="T3" fmla="*/ 691 h 886"/>
                  <a:gd name="T4" fmla="*/ 544 w 890"/>
                  <a:gd name="T5" fmla="*/ 529 h 886"/>
                  <a:gd name="T6" fmla="*/ 485 w 890"/>
                  <a:gd name="T7" fmla="*/ 354 h 886"/>
                  <a:gd name="T8" fmla="*/ 762 w 890"/>
                  <a:gd name="T9" fmla="*/ 4 h 886"/>
                  <a:gd name="T10" fmla="*/ 430 w 890"/>
                  <a:gd name="T11" fmla="*/ 299 h 886"/>
                  <a:gd name="T12" fmla="*/ 46 w 890"/>
                  <a:gd name="T13" fmla="*/ 4 h 886"/>
                  <a:gd name="T14" fmla="*/ 363 w 890"/>
                  <a:gd name="T15" fmla="*/ 359 h 886"/>
                  <a:gd name="T16" fmla="*/ 317 w 890"/>
                  <a:gd name="T17" fmla="*/ 529 h 886"/>
                  <a:gd name="T18" fmla="*/ 351 w 890"/>
                  <a:gd name="T19" fmla="*/ 713 h 886"/>
                  <a:gd name="T20" fmla="*/ 177 w 890"/>
                  <a:gd name="T21" fmla="*/ 828 h 886"/>
                  <a:gd name="T22" fmla="*/ 0 w 890"/>
                  <a:gd name="T23" fmla="*/ 886 h 886"/>
                  <a:gd name="T24" fmla="*/ 890 w 890"/>
                  <a:gd name="T25" fmla="*/ 875 h 886"/>
                  <a:gd name="T26" fmla="*/ 664 w 890"/>
                  <a:gd name="T27" fmla="*/ 836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90" h="886">
                    <a:moveTo>
                      <a:pt x="664" y="836"/>
                    </a:moveTo>
                    <a:cubicBezTo>
                      <a:pt x="564" y="836"/>
                      <a:pt x="514" y="775"/>
                      <a:pt x="512" y="691"/>
                    </a:cubicBezTo>
                    <a:cubicBezTo>
                      <a:pt x="510" y="645"/>
                      <a:pt x="544" y="596"/>
                      <a:pt x="544" y="529"/>
                    </a:cubicBezTo>
                    <a:cubicBezTo>
                      <a:pt x="544" y="455"/>
                      <a:pt x="481" y="416"/>
                      <a:pt x="485" y="354"/>
                    </a:cubicBezTo>
                    <a:cubicBezTo>
                      <a:pt x="485" y="354"/>
                      <a:pt x="554" y="71"/>
                      <a:pt x="762" y="4"/>
                    </a:cubicBezTo>
                    <a:cubicBezTo>
                      <a:pt x="762" y="4"/>
                      <a:pt x="514" y="29"/>
                      <a:pt x="430" y="299"/>
                    </a:cubicBezTo>
                    <a:cubicBezTo>
                      <a:pt x="430" y="299"/>
                      <a:pt x="279" y="0"/>
                      <a:pt x="46" y="4"/>
                    </a:cubicBezTo>
                    <a:cubicBezTo>
                      <a:pt x="46" y="4"/>
                      <a:pt x="301" y="63"/>
                      <a:pt x="363" y="359"/>
                    </a:cubicBezTo>
                    <a:cubicBezTo>
                      <a:pt x="376" y="422"/>
                      <a:pt x="317" y="456"/>
                      <a:pt x="317" y="529"/>
                    </a:cubicBezTo>
                    <a:cubicBezTo>
                      <a:pt x="317" y="620"/>
                      <a:pt x="351" y="633"/>
                      <a:pt x="351" y="713"/>
                    </a:cubicBezTo>
                    <a:cubicBezTo>
                      <a:pt x="351" y="792"/>
                      <a:pt x="341" y="827"/>
                      <a:pt x="177" y="828"/>
                    </a:cubicBezTo>
                    <a:cubicBezTo>
                      <a:pt x="177" y="828"/>
                      <a:pt x="49" y="859"/>
                      <a:pt x="0" y="886"/>
                    </a:cubicBezTo>
                    <a:cubicBezTo>
                      <a:pt x="0" y="886"/>
                      <a:pt x="540" y="840"/>
                      <a:pt x="890" y="875"/>
                    </a:cubicBezTo>
                    <a:cubicBezTo>
                      <a:pt x="890" y="875"/>
                      <a:pt x="754" y="836"/>
                      <a:pt x="664" y="836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Oval 71">
                <a:extLst>
                  <a:ext uri="{FF2B5EF4-FFF2-40B4-BE49-F238E27FC236}">
                    <a16:creationId xmlns:a16="http://schemas.microsoft.com/office/drawing/2014/main" id="{1495BAE1-ECD6-4D92-A3D1-618B6E379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7" y="1814"/>
                <a:ext cx="466" cy="464"/>
              </a:xfrm>
              <a:prstGeom prst="ellipse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9287553-5CF3-42A1-951D-A891F5A32424}"/>
                </a:ext>
              </a:extLst>
            </p:cNvPr>
            <p:cNvGrpSpPr/>
            <p:nvPr/>
          </p:nvGrpSpPr>
          <p:grpSpPr>
            <a:xfrm>
              <a:off x="6173497" y="1866787"/>
              <a:ext cx="4259728" cy="2768197"/>
              <a:chOff x="6173497" y="1392702"/>
              <a:chExt cx="4259728" cy="2768197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FAFB146-E89D-4F63-948E-7FB2719440AE}"/>
                  </a:ext>
                </a:extLst>
              </p:cNvPr>
              <p:cNvSpPr txBox="1"/>
              <p:nvPr/>
            </p:nvSpPr>
            <p:spPr>
              <a:xfrm>
                <a:off x="6173497" y="1392702"/>
                <a:ext cx="425972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5. Осмысленное духовное наставничество</a:t>
                </a:r>
                <a:endPara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5B9BCD-795A-45C4-988D-EBB7C8A46C99}"/>
                  </a:ext>
                </a:extLst>
              </p:cNvPr>
              <p:cNvSpPr txBox="1"/>
              <p:nvPr/>
            </p:nvSpPr>
            <p:spPr>
              <a:xfrm>
                <a:off x="6218598" y="3311243"/>
                <a:ext cx="3833523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1400" dirty="0">
                    <a:solidFill>
                      <a:schemeClr val="bg1">
                        <a:lumMod val="6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Продолжать сопровождать нового человека в изучении Библии, постоянном общении. </a:t>
                </a:r>
                <a:endParaRPr lang="en-US" sz="1400" dirty="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6988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53DF0-829B-E712-0B8E-5C0BC6E93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5000" y="4016567"/>
            <a:ext cx="7462000" cy="1546400"/>
          </a:xfrm>
        </p:spPr>
        <p:txBody>
          <a:bodyPr/>
          <a:lstStyle/>
          <a:p>
            <a:r>
              <a:rPr lang="ru-RU" sz="3200" dirty="0"/>
              <a:t>Многие молодые люди сегодня не «решили» верить. 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В общине они «открывают» для себя что такое вера, и только потом они решительно заявляют о намерении следовать за Иисусом.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8575C9-B966-25F0-77EF-D3981B5B14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2628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1ADB527-87C5-849E-092A-49A7B47D2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4365" y="2042600"/>
            <a:ext cx="7176400" cy="2772800"/>
          </a:xfrm>
        </p:spPr>
        <p:txBody>
          <a:bodyPr/>
          <a:lstStyle/>
          <a:p>
            <a:r>
              <a:rPr lang="ru-RU" sz="3200" dirty="0"/>
              <a:t>Молодые люди смотрят на своих сверстников как на духовный компас. Они склонны формировать свое представление о морали на основании того, что кажется справедливым и приемлемым для их друзей. </a:t>
            </a:r>
          </a:p>
          <a:p>
            <a:endParaRPr lang="ru-RU" sz="2667" dirty="0"/>
          </a:p>
          <a:p>
            <a:r>
              <a:rPr lang="ru-RU" sz="2667" dirty="0"/>
              <a:t>Давид </a:t>
            </a:r>
            <a:r>
              <a:rPr lang="ru-RU" sz="2667" dirty="0" err="1"/>
              <a:t>Каннаман</a:t>
            </a:r>
            <a:r>
              <a:rPr lang="ru-RU" sz="2667" dirty="0"/>
              <a:t>, «Вы потерями меня!»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A74FC1-6338-0AB9-4003-1CDBC70802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6879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0289D-77CE-0589-AFDF-A983EA971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5000" y="3429000"/>
            <a:ext cx="7462000" cy="1546400"/>
          </a:xfrm>
        </p:spPr>
        <p:txBody>
          <a:bodyPr/>
          <a:lstStyle/>
          <a:p>
            <a:r>
              <a:rPr lang="ru-RU" sz="3200" dirty="0"/>
              <a:t>В модернизме личный поиск завершался вхождением в общину. 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В постмодернизме духовный опыт формируется в общине и становится личным.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902D45-59BF-B33E-5D0C-861E2CC270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5861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8813FF8-26D1-0D3E-B813-C976DF366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7800" y="2260773"/>
            <a:ext cx="7176400" cy="2772800"/>
          </a:xfrm>
        </p:spPr>
        <p:txBody>
          <a:bodyPr/>
          <a:lstStyle/>
          <a:p>
            <a:pPr marL="101597" indent="0">
              <a:buNone/>
            </a:pPr>
            <a:r>
              <a:rPr lang="ru-RU" dirty="0"/>
              <a:t>Культура личности</a:t>
            </a:r>
          </a:p>
          <a:p>
            <a:endParaRPr lang="ru-RU" dirty="0"/>
          </a:p>
          <a:p>
            <a:pPr marL="101597" indent="0">
              <a:buNone/>
            </a:pPr>
            <a:r>
              <a:rPr lang="ru-RU" dirty="0"/>
              <a:t>Преданность группе действительна только в том случае, если человек может реализовать своё </a:t>
            </a:r>
            <a:r>
              <a:rPr lang="ru-RU" dirty="0">
                <a:highlight>
                  <a:srgbClr val="FFFF00"/>
                </a:highlight>
              </a:rPr>
              <a:t>Я</a:t>
            </a:r>
            <a:r>
              <a:rPr lang="ru-RU" dirty="0"/>
              <a:t>  в этой группе.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5DD1B5A-7AE9-33A2-6BA1-92B70C5C8B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425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DD416CE-00AE-9F31-8A1F-1935D3072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7800" y="2380729"/>
            <a:ext cx="7176400" cy="2772800"/>
          </a:xfrm>
        </p:spPr>
        <p:txBody>
          <a:bodyPr/>
          <a:lstStyle/>
          <a:p>
            <a:pPr marL="101597" indent="0">
              <a:buNone/>
            </a:pPr>
            <a:r>
              <a:rPr lang="ru-RU" dirty="0"/>
              <a:t>Религия, которая навязывалась авторитетом, сегодня «продается» на рынке. </a:t>
            </a:r>
          </a:p>
          <a:p>
            <a:endParaRPr lang="ru-RU" dirty="0"/>
          </a:p>
          <a:p>
            <a:pPr marL="101597" indent="0">
              <a:buNone/>
            </a:pPr>
            <a:r>
              <a:rPr lang="ru-RU" dirty="0"/>
              <a:t>Человек потребляет. </a:t>
            </a:r>
          </a:p>
          <a:p>
            <a:pPr marL="101597" indent="0">
              <a:buNone/>
            </a:pPr>
            <a:r>
              <a:rPr lang="ru-RU" dirty="0"/>
              <a:t>Религия должна быть «продана» клиентам.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B8B58B0-FDE7-CE40-D1E8-B9EE770F7E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3081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D9BFB0B4-4FB3-15B2-F3A2-C3C6A2DD08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0807" y="1563209"/>
            <a:ext cx="9270385" cy="2719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0" i="0" u="none" strike="noStrike" dirty="0">
                <a:solidFill>
                  <a:srgbClr val="111111"/>
                </a:solidFill>
                <a:effectLst/>
                <a:latin typeface="Lato" panose="020F0502020204030203" pitchFamily="34" charset="0"/>
              </a:rPr>
              <a:t>Лидеры молодежи отмечают, что если молодой человек не вовлечен в служение, а остается потребителем, то он  задержится в церкви примерно на 2 года.</a:t>
            </a:r>
          </a:p>
          <a:p>
            <a:pPr marL="0" indent="0">
              <a:buNone/>
            </a:pPr>
            <a:endParaRPr lang="ru-RU" dirty="0">
              <a:solidFill>
                <a:srgbClr val="111111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111111"/>
                </a:solidFill>
                <a:latin typeface="Lato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872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ctrTitle"/>
          </p:nvPr>
        </p:nvSpPr>
        <p:spPr>
          <a:xfrm>
            <a:off x="2365000" y="3367401"/>
            <a:ext cx="7462000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ru-RU" dirty="0"/>
              <a:t>Покажи и расскажи </a:t>
            </a:r>
            <a:endParaRPr dirty="0"/>
          </a:p>
        </p:txBody>
      </p:sp>
      <p:sp>
        <p:nvSpPr>
          <p:cNvPr id="220" name="Google Shape;220;p16"/>
          <p:cNvSpPr txBox="1"/>
          <p:nvPr/>
        </p:nvSpPr>
        <p:spPr>
          <a:xfrm>
            <a:off x="4067033" y="63400"/>
            <a:ext cx="3967200" cy="2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12800" b="1">
                <a:solidFill>
                  <a:srgbClr val="00ACC3"/>
                </a:solidFill>
                <a:latin typeface="Varela Round"/>
                <a:ea typeface="Varela Round"/>
                <a:cs typeface="Varela Round"/>
                <a:sym typeface="Varela Round"/>
              </a:rPr>
              <a:t>1</a:t>
            </a:r>
            <a:endParaRPr sz="12800" b="1">
              <a:solidFill>
                <a:srgbClr val="00ACC3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1" name="Google Shape;221;p16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fld id="{00000000-1234-1234-1234-123412341234}" type="slidenum">
              <a:rPr lang="en"/>
              <a:pPr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"/>
          <p:cNvSpPr txBox="1">
            <a:spLocks noGrp="1"/>
          </p:cNvSpPr>
          <p:nvPr>
            <p:ph type="body" idx="1"/>
          </p:nvPr>
        </p:nvSpPr>
        <p:spPr>
          <a:xfrm>
            <a:off x="3914500" y="1290918"/>
            <a:ext cx="7034000" cy="44582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dirty="0"/>
              <a:t>Когда вы преподаете Библию помните: </a:t>
            </a:r>
          </a:p>
          <a:p>
            <a:endParaRPr lang="ru-RU" dirty="0"/>
          </a:p>
          <a:p>
            <a:r>
              <a:rPr lang="ru-RU" dirty="0"/>
              <a:t>Факты – Чувства </a:t>
            </a:r>
            <a:endParaRPr dirty="0"/>
          </a:p>
          <a:p>
            <a:pPr>
              <a:spcBef>
                <a:spcPts val="0"/>
              </a:spcBef>
            </a:pPr>
            <a:r>
              <a:rPr lang="ru-RU" dirty="0"/>
              <a:t>Чувства важнее фактов </a:t>
            </a:r>
            <a:endParaRPr dirty="0"/>
          </a:p>
          <a:p>
            <a:pPr marL="101597" indent="0">
              <a:spcBef>
                <a:spcPts val="0"/>
              </a:spcBef>
              <a:buNone/>
            </a:pPr>
            <a:endParaRPr dirty="0"/>
          </a:p>
          <a:p>
            <a:pPr marL="0" indent="0" algn="ctr">
              <a:buNone/>
            </a:pPr>
            <a:r>
              <a:rPr lang="ru-RU" sz="2400" dirty="0"/>
              <a:t>Не церковные люди хотят понять, как работает христианство. </a:t>
            </a:r>
          </a:p>
          <a:p>
            <a:pPr marL="0" indent="0" algn="ctr">
              <a:buNone/>
            </a:pPr>
            <a:r>
              <a:rPr lang="ru-RU" sz="2400" dirty="0"/>
              <a:t>Они желают стать частью сообщества. </a:t>
            </a:r>
            <a:endParaRPr sz="2400" dirty="0"/>
          </a:p>
        </p:txBody>
      </p:sp>
      <p:sp>
        <p:nvSpPr>
          <p:cNvPr id="234" name="Google Shape;234;p18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3414000" cy="450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ru-RU" sz="3733" b="1" dirty="0"/>
              <a:t>Если ты хорошо относишься к себе, то ты открыт для новой информации</a:t>
            </a:r>
            <a:r>
              <a:rPr lang="ru-RU" b="1" dirty="0"/>
              <a:t>.</a:t>
            </a:r>
            <a:endParaRPr dirty="0"/>
          </a:p>
        </p:txBody>
      </p:sp>
      <p:sp>
        <p:nvSpPr>
          <p:cNvPr id="256" name="Google Shape;256;p20"/>
          <p:cNvSpPr txBox="1">
            <a:spLocks noGrp="1"/>
          </p:cNvSpPr>
          <p:nvPr>
            <p:ph type="title"/>
          </p:nvPr>
        </p:nvSpPr>
        <p:spPr>
          <a:xfrm>
            <a:off x="2849304" y="750055"/>
            <a:ext cx="7034000" cy="85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ru-RU" sz="3733" dirty="0"/>
              <a:t>Исследования, </a:t>
            </a:r>
            <a:r>
              <a:rPr lang="en-US" sz="3733" dirty="0"/>
              <a:t>New York Times</a:t>
            </a:r>
            <a:endParaRPr sz="3733" dirty="0"/>
          </a:p>
        </p:txBody>
      </p:sp>
      <p:sp>
        <p:nvSpPr>
          <p:cNvPr id="257" name="Google Shape;257;p20"/>
          <p:cNvSpPr txBox="1">
            <a:spLocks noGrp="1"/>
          </p:cNvSpPr>
          <p:nvPr>
            <p:ph type="body" idx="2"/>
          </p:nvPr>
        </p:nvSpPr>
        <p:spPr>
          <a:xfrm>
            <a:off x="7534465" y="2066867"/>
            <a:ext cx="3682175" cy="450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ru-RU" sz="3200" b="1" dirty="0"/>
              <a:t>Что это означает для проповедующих Евангелие? </a:t>
            </a:r>
            <a:endParaRPr sz="3200" dirty="0"/>
          </a:p>
        </p:txBody>
      </p:sp>
      <p:sp>
        <p:nvSpPr>
          <p:cNvPr id="258" name="Google Shape;258;p20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>
            <a:spLocks noGrp="1"/>
          </p:cNvSpPr>
          <p:nvPr>
            <p:ph type="title"/>
          </p:nvPr>
        </p:nvSpPr>
        <p:spPr>
          <a:xfrm>
            <a:off x="5864352" y="273283"/>
            <a:ext cx="4852800" cy="85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ru-RU" dirty="0"/>
              <a:t>Важно помнить…. </a:t>
            </a:r>
            <a:endParaRPr dirty="0"/>
          </a:p>
        </p:txBody>
      </p:sp>
      <p:sp>
        <p:nvSpPr>
          <p:cNvPr id="273" name="Google Shape;273;p22"/>
          <p:cNvSpPr txBox="1">
            <a:spLocks noGrp="1"/>
          </p:cNvSpPr>
          <p:nvPr>
            <p:ph type="body" idx="1"/>
          </p:nvPr>
        </p:nvSpPr>
        <p:spPr>
          <a:xfrm>
            <a:off x="5864351" y="1290623"/>
            <a:ext cx="5649815" cy="255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ru-RU" sz="3600" b="1" dirty="0"/>
              <a:t>Нельзя проповедовать Евангелие и раскрывать факты в разрыве с вестью о том, что Христос возлюбил каждого человека.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Понимание и обретение собственной ценности открывает сердце для принятия истины. </a:t>
            </a:r>
            <a:endParaRPr dirty="0"/>
          </a:p>
        </p:txBody>
      </p:sp>
      <p:pic>
        <p:nvPicPr>
          <p:cNvPr id="274" name="Google Shape;274;p22" descr="coffe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000" y="1378200"/>
            <a:ext cx="4101600" cy="4101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5" name="Google Shape;275;p22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CEDCA-B8E6-3793-44E3-6B6D80EF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25" y="2248387"/>
            <a:ext cx="7132404" cy="3262397"/>
          </a:xfrm>
        </p:spPr>
        <p:txBody>
          <a:bodyPr/>
          <a:lstStyle/>
          <a:p>
            <a:r>
              <a:rPr lang="ru-RU" sz="4800" dirty="0"/>
              <a:t>Раньше люди посещали церковь чтобы получить ответы на жизненные вопросы. Сегодня людям не нужны ответы.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6D72A-7B20-2530-F487-8BEFE8E662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5715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/>
          <p:nvPr/>
        </p:nvSpPr>
        <p:spPr>
          <a:xfrm>
            <a:off x="2296149" y="2010200"/>
            <a:ext cx="2837600" cy="2837600"/>
          </a:xfrm>
          <a:prstGeom prst="ellipse">
            <a:avLst/>
          </a:prstGeom>
          <a:solidFill>
            <a:srgbClr val="F8BB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От инсайта</a:t>
            </a:r>
            <a:endParaRPr sz="240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7058248" y="2010200"/>
            <a:ext cx="2837600" cy="2837600"/>
          </a:xfrm>
          <a:prstGeom prst="ellipse">
            <a:avLst/>
          </a:prstGeom>
          <a:solidFill>
            <a:srgbClr val="E8004C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Идее</a:t>
            </a:r>
            <a:endParaRPr sz="240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77199" y="2010200"/>
            <a:ext cx="2837600" cy="2837600"/>
          </a:xfrm>
          <a:prstGeom prst="ellipse">
            <a:avLst/>
          </a:prstGeom>
          <a:solidFill>
            <a:srgbClr val="ED4A00">
              <a:alpha val="86670"/>
            </a:srgbClr>
          </a:solidFill>
          <a:ln w="9525" cap="flat" cmpd="sng">
            <a:solidFill>
              <a:srgbClr val="617A8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к </a:t>
            </a:r>
            <a:endParaRPr sz="2400" b="1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0" name="Google Shape;290;p24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362514F-4F76-FDD9-52AD-ACBFBC27A6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46</a:t>
            </a:fld>
            <a:endParaRPr lang="en"/>
          </a:p>
        </p:txBody>
      </p:sp>
      <p:sp>
        <p:nvSpPr>
          <p:cNvPr id="3" name="Google Shape;316;p27">
            <a:extLst>
              <a:ext uri="{FF2B5EF4-FFF2-40B4-BE49-F238E27FC236}">
                <a16:creationId xmlns:a16="http://schemas.microsoft.com/office/drawing/2014/main" id="{01E1B043-A684-2736-4B70-A69085677541}"/>
              </a:ext>
            </a:extLst>
          </p:cNvPr>
          <p:cNvSpPr txBox="1">
            <a:spLocks/>
          </p:cNvSpPr>
          <p:nvPr/>
        </p:nvSpPr>
        <p:spPr>
          <a:xfrm>
            <a:off x="914400" y="3611556"/>
            <a:ext cx="103632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ru-RU" sz="3733" b="1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ИДИ и ДЕЛАЙ</a:t>
            </a:r>
          </a:p>
          <a:p>
            <a:pPr algn="ctr"/>
            <a:endParaRPr lang="ru-RU" sz="3733" b="1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algn="ctr"/>
            <a:r>
              <a:rPr lang="ru-RU" sz="3733" b="1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Найди  </a:t>
            </a:r>
          </a:p>
          <a:p>
            <a:pPr algn="ctr"/>
            <a:r>
              <a:rPr lang="ru-RU" sz="3733" b="1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Определи </a:t>
            </a:r>
          </a:p>
          <a:p>
            <a:pPr algn="ctr"/>
            <a:r>
              <a:rPr lang="ru-RU" sz="3733" b="1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Восполни проблему </a:t>
            </a:r>
          </a:p>
          <a:p>
            <a:pPr algn="ctr"/>
            <a:r>
              <a:rPr lang="ru-RU" sz="3733" b="1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Построй отношения </a:t>
            </a:r>
          </a:p>
          <a:p>
            <a:pPr algn="ctr"/>
            <a:r>
              <a:rPr lang="ru-RU" sz="3733" b="1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Пригласи изучать Библию</a:t>
            </a:r>
          </a:p>
        </p:txBody>
      </p:sp>
    </p:spTree>
    <p:extLst>
      <p:ext uri="{BB962C8B-B14F-4D97-AF65-F5344CB8AC3E}">
        <p14:creationId xmlns:p14="http://schemas.microsoft.com/office/powerpoint/2010/main" val="947393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4" name="Google Shape;334;p29"/>
          <p:cNvCxnSpPr/>
          <p:nvPr/>
        </p:nvCxnSpPr>
        <p:spPr>
          <a:xfrm>
            <a:off x="-6400" y="3429000"/>
            <a:ext cx="12204800" cy="0"/>
          </a:xfrm>
          <a:prstGeom prst="straightConnector1">
            <a:avLst/>
          </a:prstGeom>
          <a:noFill/>
          <a:ln w="9525" cap="flat" cmpd="sng">
            <a:solidFill>
              <a:srgbClr val="617A8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35" name="Google Shape;335;p29"/>
          <p:cNvSpPr txBox="1">
            <a:spLocks noGrp="1"/>
          </p:cNvSpPr>
          <p:nvPr>
            <p:ph type="title" idx="4294967295"/>
          </p:nvPr>
        </p:nvSpPr>
        <p:spPr>
          <a:xfrm>
            <a:off x="3085900" y="529939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3733" dirty="0"/>
              <a:t>Критерии успеха</a:t>
            </a:r>
            <a:endParaRPr sz="3733" dirty="0"/>
          </a:p>
        </p:txBody>
      </p:sp>
      <p:sp>
        <p:nvSpPr>
          <p:cNvPr id="336" name="Google Shape;336;p29"/>
          <p:cNvSpPr/>
          <p:nvPr/>
        </p:nvSpPr>
        <p:spPr>
          <a:xfrm>
            <a:off x="2527100" y="3149400"/>
            <a:ext cx="558800" cy="559200"/>
          </a:xfrm>
          <a:prstGeom prst="donut">
            <a:avLst>
              <a:gd name="adj" fmla="val 241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337" name="Google Shape;337;p29"/>
          <p:cNvCxnSpPr/>
          <p:nvPr/>
        </p:nvCxnSpPr>
        <p:spPr>
          <a:xfrm rot="10800000">
            <a:off x="2806700" y="2311400"/>
            <a:ext cx="0" cy="1168400"/>
          </a:xfrm>
          <a:prstGeom prst="straightConnector1">
            <a:avLst/>
          </a:prstGeom>
          <a:noFill/>
          <a:ln w="19050" cap="flat" cmpd="sng">
            <a:solidFill>
              <a:srgbClr val="617A8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38" name="Google Shape;338;p29"/>
          <p:cNvSpPr/>
          <p:nvPr/>
        </p:nvSpPr>
        <p:spPr>
          <a:xfrm>
            <a:off x="5816600" y="3149400"/>
            <a:ext cx="558800" cy="559200"/>
          </a:xfrm>
          <a:prstGeom prst="donut">
            <a:avLst>
              <a:gd name="adj" fmla="val 24108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9" name="Google Shape;339;p29"/>
          <p:cNvSpPr/>
          <p:nvPr/>
        </p:nvSpPr>
        <p:spPr>
          <a:xfrm>
            <a:off x="9105700" y="3149400"/>
            <a:ext cx="558800" cy="559200"/>
          </a:xfrm>
          <a:prstGeom prst="donut">
            <a:avLst>
              <a:gd name="adj" fmla="val 2410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340" name="Google Shape;340;p29"/>
          <p:cNvCxnSpPr/>
          <p:nvPr/>
        </p:nvCxnSpPr>
        <p:spPr>
          <a:xfrm>
            <a:off x="6096000" y="3365500"/>
            <a:ext cx="0" cy="1168400"/>
          </a:xfrm>
          <a:prstGeom prst="straightConnector1">
            <a:avLst/>
          </a:prstGeom>
          <a:noFill/>
          <a:ln w="19050" cap="flat" cmpd="sng">
            <a:solidFill>
              <a:srgbClr val="617A86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41" name="Google Shape;341;p29"/>
          <p:cNvCxnSpPr/>
          <p:nvPr/>
        </p:nvCxnSpPr>
        <p:spPr>
          <a:xfrm rot="10800000">
            <a:off x="9385300" y="2311400"/>
            <a:ext cx="0" cy="1168400"/>
          </a:xfrm>
          <a:prstGeom prst="straightConnector1">
            <a:avLst/>
          </a:prstGeom>
          <a:noFill/>
          <a:ln w="19050" cap="flat" cmpd="sng">
            <a:solidFill>
              <a:srgbClr val="617A8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42" name="Google Shape;342;p29"/>
          <p:cNvSpPr txBox="1"/>
          <p:nvPr/>
        </p:nvSpPr>
        <p:spPr>
          <a:xfrm>
            <a:off x="1974900" y="1782233"/>
            <a:ext cx="2054877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Качество</a:t>
            </a:r>
            <a:endParaRPr sz="2400" b="1" dirty="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43" name="Google Shape;343;p29"/>
          <p:cNvSpPr txBox="1"/>
          <p:nvPr/>
        </p:nvSpPr>
        <p:spPr>
          <a:xfrm>
            <a:off x="5096168" y="4467649"/>
            <a:ext cx="2762729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Постоянство </a:t>
            </a:r>
            <a:endParaRPr sz="2400" b="1" dirty="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44" name="Google Shape;344;p29"/>
          <p:cNvSpPr txBox="1"/>
          <p:nvPr/>
        </p:nvSpPr>
        <p:spPr>
          <a:xfrm>
            <a:off x="8265286" y="957339"/>
            <a:ext cx="2239628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Искренность и открытость</a:t>
            </a:r>
            <a:endParaRPr sz="2400" b="1" dirty="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45" name="Google Shape;345;p29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fld id="{00000000-1234-1234-1234-123412341234}" type="slidenum">
              <a:rPr lang="en"/>
              <a:pPr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25C09A-F603-58D1-3451-35A385891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38" y="591672"/>
            <a:ext cx="3378849" cy="4688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5F3FB-A5A1-E5D0-D353-A274F83D0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22" y="481620"/>
            <a:ext cx="4288846" cy="58947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514351-74F0-96B7-8A1C-260E76261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3" y="233083"/>
            <a:ext cx="3856138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4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32A261-B09B-A945-2EA5-B329C6A3C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944" y="241300"/>
            <a:ext cx="4055087" cy="58718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03DA63-DB5B-8367-2CF2-CAED65374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44" y="1227044"/>
            <a:ext cx="3388618" cy="4886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95963C-5A95-7A2C-0274-50EC0E5A6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8" y="241300"/>
            <a:ext cx="41656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35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59FAEA45-5419-3B24-624A-479FA878F3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1074" y="314448"/>
            <a:ext cx="10419564" cy="524576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Таблица вовлеченности молодых людей по </a:t>
            </a:r>
            <a:r>
              <a:rPr lang="ru-RU" b="1" dirty="0" err="1"/>
              <a:t>Ладдеру</a:t>
            </a:r>
            <a:r>
              <a:rPr lang="ru-RU" b="1" dirty="0"/>
              <a:t> Харту</a:t>
            </a:r>
          </a:p>
          <a:p>
            <a:endParaRPr lang="ru-RU" dirty="0"/>
          </a:p>
          <a:p>
            <a:r>
              <a:rPr lang="ru-RU" dirty="0"/>
              <a:t>Уровень 8: Молодежь</a:t>
            </a:r>
            <a:r>
              <a:rPr lang="en-US" dirty="0"/>
              <a:t>&amp;</a:t>
            </a:r>
            <a:r>
              <a:rPr lang="ru-RU" dirty="0"/>
              <a:t>Взрослые принимают вместе решения </a:t>
            </a:r>
          </a:p>
          <a:p>
            <a:r>
              <a:rPr lang="ru-RU" dirty="0"/>
              <a:t>Уровень 7:</a:t>
            </a:r>
            <a:r>
              <a:rPr lang="en-US" dirty="0"/>
              <a:t> </a:t>
            </a:r>
            <a:r>
              <a:rPr lang="ru-RU" dirty="0"/>
              <a:t>Молодежь руководит / предпринимает действия </a:t>
            </a:r>
          </a:p>
          <a:p>
            <a:r>
              <a:rPr lang="ru-RU" dirty="0"/>
              <a:t>Уровень 6: Взрослые действуют/ делятся решениями с молодыми</a:t>
            </a:r>
          </a:p>
          <a:p>
            <a:r>
              <a:rPr lang="ru-RU" dirty="0"/>
              <a:t>Уровень 5: С молодежью консультируются и молодежь информируют </a:t>
            </a:r>
          </a:p>
          <a:p>
            <a:r>
              <a:rPr lang="ru-RU" dirty="0"/>
              <a:t>Уровень 4: Молодые люди назначаются и информируются </a:t>
            </a:r>
          </a:p>
          <a:p>
            <a:r>
              <a:rPr lang="ru-RU" dirty="0">
                <a:solidFill>
                  <a:srgbClr val="C00000"/>
                </a:solidFill>
              </a:rPr>
              <a:t>Уровень 3: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Молодежь символически информируют </a:t>
            </a:r>
          </a:p>
          <a:p>
            <a:r>
              <a:rPr lang="ru-RU" dirty="0">
                <a:solidFill>
                  <a:srgbClr val="C00000"/>
                </a:solidFill>
              </a:rPr>
              <a:t>Уровень 2: Молодежь – это декорация </a:t>
            </a:r>
          </a:p>
          <a:p>
            <a:r>
              <a:rPr lang="ru-RU" dirty="0">
                <a:solidFill>
                  <a:srgbClr val="C00000"/>
                </a:solidFill>
              </a:rPr>
              <a:t>Уровень 1: Молодежью манипулируют (используют)</a:t>
            </a:r>
          </a:p>
        </p:txBody>
      </p:sp>
    </p:spTree>
    <p:extLst>
      <p:ext uri="{BB962C8B-B14F-4D97-AF65-F5344CB8AC3E}">
        <p14:creationId xmlns:p14="http://schemas.microsoft.com/office/powerpoint/2010/main" val="3414644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73B771-60BC-5F51-F28E-CAB4ED47A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68843"/>
            <a:ext cx="7720106" cy="528915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DC8FC7-1D5A-B301-FADA-AD31B05A6F31}"/>
              </a:ext>
            </a:extLst>
          </p:cNvPr>
          <p:cNvSpPr/>
          <p:nvPr/>
        </p:nvSpPr>
        <p:spPr>
          <a:xfrm>
            <a:off x="1127446" y="573796"/>
            <a:ext cx="92558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Поиск учеников – как это делают другие! </a:t>
            </a:r>
          </a:p>
        </p:txBody>
      </p:sp>
    </p:spTree>
    <p:extLst>
      <p:ext uri="{BB962C8B-B14F-4D97-AF65-F5344CB8AC3E}">
        <p14:creationId xmlns:p14="http://schemas.microsoft.com/office/powerpoint/2010/main" val="1583627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08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1A7DE5-02F0-460A-B4E4-CB339B6174F3}"/>
              </a:ext>
            </a:extLst>
          </p:cNvPr>
          <p:cNvSpPr txBox="1"/>
          <p:nvPr/>
        </p:nvSpPr>
        <p:spPr>
          <a:xfrm>
            <a:off x="74282" y="538238"/>
            <a:ext cx="12407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сегодня подталкивает молодежь принимать решение о крещении? 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5206B-7748-49D6-BC01-C7BC66544934}"/>
              </a:ext>
            </a:extLst>
          </p:cNvPr>
          <p:cNvSpPr txBox="1"/>
          <p:nvPr/>
        </p:nvSpPr>
        <p:spPr>
          <a:xfrm>
            <a:off x="1592789" y="4770940"/>
            <a:ext cx="1901603" cy="66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Молитвенные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Квесты  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E778A8-2266-4282-AC9E-3E6B57026B8D}"/>
              </a:ext>
            </a:extLst>
          </p:cNvPr>
          <p:cNvSpPr txBox="1"/>
          <p:nvPr/>
        </p:nvSpPr>
        <p:spPr>
          <a:xfrm>
            <a:off x="3999032" y="4770940"/>
            <a:ext cx="1647324" cy="1548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Программы обучения и выступление влиятельных  лидеров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8D96F6-0F12-4A98-9BDA-EE425D82E306}"/>
              </a:ext>
            </a:extLst>
          </p:cNvPr>
          <p:cNvSpPr txBox="1"/>
          <p:nvPr/>
        </p:nvSpPr>
        <p:spPr>
          <a:xfrm>
            <a:off x="6278135" y="4787000"/>
            <a:ext cx="1901602" cy="66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Молодежные конференции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CF2C42-2423-4466-86F4-249386D36C77}"/>
              </a:ext>
            </a:extLst>
          </p:cNvPr>
          <p:cNvSpPr txBox="1"/>
          <p:nvPr/>
        </p:nvSpPr>
        <p:spPr>
          <a:xfrm>
            <a:off x="8811518" y="4770940"/>
            <a:ext cx="1647324" cy="957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Вечера дебатов и дискуссий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047C40-AB90-F36A-6C41-10A5EB217D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r="17481"/>
          <a:stretch>
            <a:fillRect/>
          </a:stretch>
        </p:blipFill>
        <p:spPr/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1B65F0F-B403-F6CF-B3FA-722B7F45B9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7" b="17567"/>
          <a:stretch>
            <a:fillRect/>
          </a:stretch>
        </p:blipFill>
        <p:spPr/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7987312-09D0-6496-F860-BF17B01691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r="21094"/>
          <a:stretch>
            <a:fillRect/>
          </a:stretch>
        </p:blipFill>
        <p:spPr/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E490B3C-E32D-727F-E945-7A334F1EC7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" b="67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269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1A7DE5-02F0-460A-B4E4-CB339B6174F3}"/>
              </a:ext>
            </a:extLst>
          </p:cNvPr>
          <p:cNvSpPr txBox="1"/>
          <p:nvPr/>
        </p:nvSpPr>
        <p:spPr>
          <a:xfrm>
            <a:off x="271230" y="375189"/>
            <a:ext cx="12407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сегодня подталкивает молодежь принимать решение о крещении? 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E778A8-2266-4282-AC9E-3E6B57026B8D}"/>
              </a:ext>
            </a:extLst>
          </p:cNvPr>
          <p:cNvSpPr txBox="1"/>
          <p:nvPr/>
        </p:nvSpPr>
        <p:spPr>
          <a:xfrm>
            <a:off x="3999032" y="4770940"/>
            <a:ext cx="1647324" cy="957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Активное вовлечение в миссию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8D96F6-0F12-4A98-9BDA-EE425D82E306}"/>
              </a:ext>
            </a:extLst>
          </p:cNvPr>
          <p:cNvSpPr txBox="1"/>
          <p:nvPr/>
        </p:nvSpPr>
        <p:spPr>
          <a:xfrm>
            <a:off x="6278135" y="4787000"/>
            <a:ext cx="1901602" cy="1253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Регулярные мероприятия по обмену верой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75E09F-3174-5E9A-CB16-F9F0EE9EF2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r="21094"/>
          <a:stretch>
            <a:fillRect/>
          </a:stretch>
        </p:blipFill>
        <p:spPr/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8C285A-8833-C0AB-2B6F-40EE4640A2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r="174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858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4">
            <a:extLst>
              <a:ext uri="{FF2B5EF4-FFF2-40B4-BE49-F238E27FC236}">
                <a16:creationId xmlns:a16="http://schemas.microsoft.com/office/drawing/2014/main" id="{80D2C22E-E547-4AF7-9A43-46D7E468A7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4702" r="4702"/>
          <a:stretch>
            <a:fillRect/>
          </a:stretch>
        </p:blipFill>
        <p:spPr>
          <a:xfrm>
            <a:off x="9424485" y="1214437"/>
            <a:ext cx="2212975" cy="2214563"/>
          </a:xfrm>
          <a:prstGeom prst="rect">
            <a:avLst/>
          </a:prstGeom>
        </p:spPr>
      </p:pic>
      <p:pic>
        <p:nvPicPr>
          <p:cNvPr id="19" name="Picture Placeholder 13">
            <a:extLst>
              <a:ext uri="{FF2B5EF4-FFF2-40B4-BE49-F238E27FC236}">
                <a16:creationId xmlns:a16="http://schemas.microsoft.com/office/drawing/2014/main" id="{B59248FC-8D13-41D6-88A6-96C70CAB4F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984" r="16984"/>
          <a:stretch>
            <a:fillRect/>
          </a:stretch>
        </p:blipFill>
        <p:spPr>
          <a:xfrm>
            <a:off x="6726238" y="1136650"/>
            <a:ext cx="2214562" cy="2214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E63C63-F61A-41D3-8CF4-828021EC5EA1}"/>
              </a:ext>
            </a:extLst>
          </p:cNvPr>
          <p:cNvSpPr txBox="1"/>
          <p:nvPr/>
        </p:nvSpPr>
        <p:spPr>
          <a:xfrm>
            <a:off x="827103" y="578280"/>
            <a:ext cx="97038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Если решение о крещении не принято до 18 лет, то в лучшем случае к этому вопросу молодой человек вернется после 45 лет.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11DF28-88E2-0DDB-FA30-375E7B29C6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7" b="32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243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E63C63-F61A-41D3-8CF4-828021EC5EA1}"/>
              </a:ext>
            </a:extLst>
          </p:cNvPr>
          <p:cNvSpPr txBox="1"/>
          <p:nvPr/>
        </p:nvSpPr>
        <p:spPr>
          <a:xfrm>
            <a:off x="1244065" y="718264"/>
            <a:ext cx="9703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Полный цикл евангельского служения состоит из: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B037BB-AB4E-94C8-2C48-895B401E98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8" b="31528"/>
          <a:stretch>
            <a:fillRect/>
          </a:stretch>
        </p:blipFill>
        <p:spPr>
          <a:xfrm>
            <a:off x="842210" y="3580586"/>
            <a:ext cx="10507578" cy="2213812"/>
          </a:xfrm>
        </p:spPr>
      </p:pic>
    </p:spTree>
    <p:extLst>
      <p:ext uri="{BB962C8B-B14F-4D97-AF65-F5344CB8AC3E}">
        <p14:creationId xmlns:p14="http://schemas.microsoft.com/office/powerpoint/2010/main" val="1187514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17-Gray-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C0C0C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6460</TotalTime>
  <Words>1015</Words>
  <Application>Microsoft Macintosh PowerPoint</Application>
  <PresentationFormat>Широкоэкранный</PresentationFormat>
  <Paragraphs>172</Paragraphs>
  <Slides>51</Slides>
  <Notes>35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Lato</vt:lpstr>
      <vt:lpstr>Nixie One</vt:lpstr>
      <vt:lpstr>Open Sans</vt:lpstr>
      <vt:lpstr>Varela Round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Вечера Христианских фильмов</vt:lpstr>
      <vt:lpstr>Презентация PowerPoint</vt:lpstr>
      <vt:lpstr>Встречи за столом.</vt:lpstr>
      <vt:lpstr>Презентация PowerPoint</vt:lpstr>
      <vt:lpstr>Мини лагеря-ночевки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Ночевки-лагеря с нерелигиозными  (Библия это База)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Многие молодые люди сегодня не «решили» верить.   В общине они «открывают» для себя что такое вера, и только потом они решительно заявляют о намерении следовать за Иисусом.</vt:lpstr>
      <vt:lpstr>Презентация PowerPoint</vt:lpstr>
      <vt:lpstr>В модернизме личный поиск завершался вхождением в общину.   В постмодернизме духовный опыт формируется в общине и становится личным. </vt:lpstr>
      <vt:lpstr>Презентация PowerPoint</vt:lpstr>
      <vt:lpstr>Презентация PowerPoint</vt:lpstr>
      <vt:lpstr>Покажи и расскажи </vt:lpstr>
      <vt:lpstr>Презентация PowerPoint</vt:lpstr>
      <vt:lpstr>Исследования, New York Times</vt:lpstr>
      <vt:lpstr>Важно помнить…. </vt:lpstr>
      <vt:lpstr>Раньше люди посещали церковь чтобы получить ответы на жизненные вопросы. Сегодня людям не нужны ответы. </vt:lpstr>
      <vt:lpstr>Презентация PowerPoint</vt:lpstr>
      <vt:lpstr>Презентация PowerPoint</vt:lpstr>
      <vt:lpstr>Критерии успеха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Rrgraph2</dc:creator>
  <cp:lastModifiedBy>Microsoft Office User</cp:lastModifiedBy>
  <cp:revision>50</cp:revision>
  <dcterms:created xsi:type="dcterms:W3CDTF">2018-07-05T03:16:19Z</dcterms:created>
  <dcterms:modified xsi:type="dcterms:W3CDTF">2024-02-02T15:36:00Z</dcterms:modified>
</cp:coreProperties>
</file>