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9" r:id="rId2"/>
    <p:sldId id="691" r:id="rId3"/>
    <p:sldId id="257" r:id="rId4"/>
    <p:sldId id="264" r:id="rId5"/>
    <p:sldId id="271" r:id="rId6"/>
    <p:sldId id="258" r:id="rId7"/>
    <p:sldId id="272" r:id="rId8"/>
    <p:sldId id="273" r:id="rId9"/>
    <p:sldId id="260" r:id="rId10"/>
    <p:sldId id="274" r:id="rId11"/>
    <p:sldId id="694" r:id="rId12"/>
    <p:sldId id="695" r:id="rId13"/>
    <p:sldId id="276" r:id="rId14"/>
    <p:sldId id="696" r:id="rId15"/>
    <p:sldId id="697" r:id="rId16"/>
    <p:sldId id="698" r:id="rId17"/>
    <p:sldId id="699" r:id="rId18"/>
    <p:sldId id="700" r:id="rId19"/>
    <p:sldId id="6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2370"/>
  </p:normalViewPr>
  <p:slideViewPr>
    <p:cSldViewPr snapToGrid="0" showGuides="1">
      <p:cViewPr varScale="1">
        <p:scale>
          <a:sx n="82" d="100"/>
          <a:sy n="82" d="100"/>
        </p:scale>
        <p:origin x="1728" y="184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-6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D2931-1D70-7F45-A3D1-491896843E7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E8D1-FC95-764E-A2C1-AF2423454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2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leaders.com/youth/youth-leaders-articles/308108-4-essential-aspects-addressing-sexuality-teenagers-michael-guyer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gregstier.dare2share.org/thirteen-reasons-why...suicide-is-the-worst-optio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urchleaders.com/children/childrens-ministry-articles/333339-special-needs-the-unreached-people-group-that-we-overlook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ermoncentral.com/bible/new-international-version-niv/james-1-22?passage=James+1%3A2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Молодежь не всегда откликается на классический вариант 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Исследования Барна </a:t>
            </a:r>
            <a:r>
              <a:rPr lang="ru-RU" dirty="0" err="1"/>
              <a:t>Груп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3197-DDAE-E44C-97FD-6EF130B925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4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Затем поставьте детей в положение, когда у них будет возможность молиться. </a:t>
            </a:r>
          </a:p>
          <a:p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Например, миссионерские поездки, евангельские экскурсии, духовные вызовы и так далее.</a:t>
            </a:r>
          </a:p>
          <a:p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Они могут не начать молиться просто так. Поставьте перед ними ЗАДАЧУ!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0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Например, является ли </a:t>
            </a:r>
            <a:r>
              <a:rPr lang="ru-RU" b="1" i="0" u="none" strike="noStrike" dirty="0">
                <a:solidFill>
                  <a:srgbClr val="AD1201"/>
                </a:solidFill>
                <a:effectLst/>
                <a:latin typeface="Verdana" panose="020B0604030504040204" pitchFamily="34" charset="0"/>
                <a:hlinkClick r:id="rId3"/>
              </a:rPr>
              <a:t>гомосексуализм 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грехом? Как вы относитесь к шоу </a:t>
            </a:r>
            <a:r>
              <a:rPr lang="en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Netflix </a:t>
            </a:r>
            <a:r>
              <a:rPr lang="en" b="0" i="1" u="none" strike="noStrike" dirty="0">
                <a:solidFill>
                  <a:srgbClr val="AD1201"/>
                </a:solidFill>
                <a:effectLst/>
                <a:latin typeface="Verdana" panose="020B0604030504040204" pitchFamily="34" charset="0"/>
                <a:hlinkClick r:id="rId4"/>
              </a:rPr>
              <a:t>"</a:t>
            </a:r>
            <a:r>
              <a:rPr lang="ru-RU" b="0" i="1" u="none" strike="noStrike" dirty="0">
                <a:solidFill>
                  <a:srgbClr val="AD1201"/>
                </a:solidFill>
                <a:effectLst/>
                <a:latin typeface="Verdana" panose="020B0604030504040204" pitchFamily="34" charset="0"/>
                <a:hlinkClick r:id="rId4"/>
              </a:rPr>
              <a:t>Тринадцать причин почему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"? Узнайте мысли всех. Затем раскройте Писание, чтобы распаковать сырые и актуальные ответы Бога. Только после этого пусть начнутся разговоры.</a:t>
            </a:r>
          </a:p>
          <a:p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Проводите беседы с молодежью на разные темы </a:t>
            </a:r>
          </a:p>
          <a:p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1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Например: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Сделайте что-нибудь конкретное на этой неделе, чтобы применить то, что они узнали.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Поделитесь этой истиной с другим христианином.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И используйте то, что они узнали, как евангельское начало разговора с </a:t>
            </a:r>
            <a:r>
              <a:rPr lang="ru-RU" b="1" i="0" u="none" strike="noStrike" dirty="0">
                <a:solidFill>
                  <a:srgbClr val="AD1201"/>
                </a:solidFill>
                <a:effectLst/>
                <a:latin typeface="Verdana" panose="020B0604030504040204" pitchFamily="34" charset="0"/>
                <a:hlinkClick r:id="rId3"/>
              </a:rPr>
              <a:t>недостиженным другом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Затем на следующей неделе (и это важная часть) попросите молодежь поделиться тем, как они конкретно приняли все три задачи. Делайте это каждую неделю, и молодежь начнет понимать, что христианство - это больше, чем просто слушать правду. Это вовлекает это в жизнь (</a:t>
            </a:r>
            <a:r>
              <a:rPr lang="ru-RU" b="0" i="0" u="none" strike="noStrike" dirty="0">
                <a:solidFill>
                  <a:srgbClr val="AD1201"/>
                </a:solidFill>
                <a:effectLst/>
                <a:latin typeface="Verdana" panose="020B0604030504040204" pitchFamily="34" charset="0"/>
                <a:hlinkClick r:id="rId4"/>
              </a:rPr>
              <a:t>Джеймс 1:22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9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Многие молодые люди готовы на крайности. Берегите их от </a:t>
            </a:r>
            <a:r>
              <a:rPr lang="ru-RU" dirty="0" err="1"/>
              <a:t>законничества</a:t>
            </a:r>
            <a:r>
              <a:rPr lang="ru-RU" dirty="0"/>
              <a:t> и от либерального подхода. Научите их понимать и различать голос Святого Духа.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5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Что-то в вовлечении людей в евангелизацию лицом к лицу позволяет молодежи по-настоящему проанализировать и осознать, во что они верят (Филемон 1:6).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r>
              <a:rPr lang="ru-RU" dirty="0"/>
              <a:t>Мотивируйте молодежь применить на практике то, что они узнали ответив на вопрос "почему?». Дайте им библейскую информацию, лежащую в основе того, к чему вы их призываете (ответ на вопрос "что?"). Поделитесь с ними практическими способами применения того, чему вы их научили, на практике (ответ на вопрос "как?"). Дайте им возможность сделать это прямо сейчас ("Сейчас!").</a:t>
            </a:r>
          </a:p>
          <a:p>
            <a:endParaRPr lang="ru-RU" dirty="0"/>
          </a:p>
          <a:p>
            <a:r>
              <a:rPr lang="ru-RU" dirty="0"/>
              <a:t>Мотивация + информация + применение + активация = ускоренное духовное созревание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6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Пусть молодежь поделятся историями (хорошими, плохими ) другой молодежи, которых они пытаются привлечь к надежде на Иисуса Христа. Такая подотчетность жизненно важна для укрепления и роста веры. Кроме того, это помогает молодежи быть ответственной и дает им возможность прославлять Бога за отвеченные  молитвы.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FE8D1-FC95-764E-A2C1-AF2423454F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7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Помогите молодежи лучше понять себя и свои духовные дарования. Дайте каждому из них соответствующее задание.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C3197-DDAE-E44C-97FD-6EF130B925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7576-8A57-4151-BF7B-B471A4EFB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F220F-CD41-4163-AE26-B573AA9AB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003C-2BFC-4118-8510-E216AB0B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71D9-A8D1-4D29-8355-283AE4C8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9F90D-0AC8-4806-9B6B-2AC18910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7DFE5C-CA63-4125-92D1-66E5517B56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8505" y="1780674"/>
            <a:ext cx="4588042" cy="2823410"/>
          </a:xfrm>
          <a:custGeom>
            <a:avLst/>
            <a:gdLst>
              <a:gd name="connsiteX0" fmla="*/ 0 w 4588042"/>
              <a:gd name="connsiteY0" fmla="*/ 0 h 2823410"/>
              <a:gd name="connsiteX1" fmla="*/ 4588042 w 4588042"/>
              <a:gd name="connsiteY1" fmla="*/ 0 h 2823410"/>
              <a:gd name="connsiteX2" fmla="*/ 4588042 w 4588042"/>
              <a:gd name="connsiteY2" fmla="*/ 2823410 h 2823410"/>
              <a:gd name="connsiteX3" fmla="*/ 0 w 4588042"/>
              <a:gd name="connsiteY3" fmla="*/ 2823410 h 282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8042" h="2823410">
                <a:moveTo>
                  <a:pt x="0" y="0"/>
                </a:moveTo>
                <a:lnTo>
                  <a:pt x="4588042" y="0"/>
                </a:lnTo>
                <a:lnTo>
                  <a:pt x="4588042" y="2823410"/>
                </a:lnTo>
                <a:lnTo>
                  <a:pt x="0" y="28234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5AF3EC-51ED-4D25-B5E9-312BA79B77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56290"/>
          </a:xfrm>
          <a:custGeom>
            <a:avLst/>
            <a:gdLst>
              <a:gd name="connsiteX0" fmla="*/ 0 w 12192000"/>
              <a:gd name="connsiteY0" fmla="*/ 0 h 3456290"/>
              <a:gd name="connsiteX1" fmla="*/ 12192000 w 12192000"/>
              <a:gd name="connsiteY1" fmla="*/ 0 h 3456290"/>
              <a:gd name="connsiteX2" fmla="*/ 12192000 w 12192000"/>
              <a:gd name="connsiteY2" fmla="*/ 3456290 h 3456290"/>
              <a:gd name="connsiteX3" fmla="*/ 0 w 12192000"/>
              <a:gd name="connsiteY3" fmla="*/ 3456290 h 345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56290">
                <a:moveTo>
                  <a:pt x="0" y="0"/>
                </a:moveTo>
                <a:lnTo>
                  <a:pt x="12192000" y="0"/>
                </a:lnTo>
                <a:lnTo>
                  <a:pt x="12192000" y="3456290"/>
                </a:lnTo>
                <a:lnTo>
                  <a:pt x="0" y="3456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FF462A-7785-45D2-A3BE-7C6B0B935A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8232" y="1102896"/>
            <a:ext cx="4395537" cy="4395537"/>
          </a:xfrm>
          <a:custGeom>
            <a:avLst/>
            <a:gdLst>
              <a:gd name="connsiteX0" fmla="*/ 0 w 4395537"/>
              <a:gd name="connsiteY0" fmla="*/ 0 h 4395537"/>
              <a:gd name="connsiteX1" fmla="*/ 4395537 w 4395537"/>
              <a:gd name="connsiteY1" fmla="*/ 0 h 4395537"/>
              <a:gd name="connsiteX2" fmla="*/ 4395537 w 4395537"/>
              <a:gd name="connsiteY2" fmla="*/ 4395537 h 4395537"/>
              <a:gd name="connsiteX3" fmla="*/ 0 w 4395537"/>
              <a:gd name="connsiteY3" fmla="*/ 4395537 h 439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5537" h="4395537">
                <a:moveTo>
                  <a:pt x="0" y="0"/>
                </a:moveTo>
                <a:lnTo>
                  <a:pt x="4395537" y="0"/>
                </a:lnTo>
                <a:lnTo>
                  <a:pt x="4395537" y="4395537"/>
                </a:lnTo>
                <a:lnTo>
                  <a:pt x="0" y="4395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6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FC50A0-4E0A-4234-8FBF-53DBB36027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1028" y="1082748"/>
            <a:ext cx="2570754" cy="4596252"/>
          </a:xfrm>
          <a:custGeom>
            <a:avLst/>
            <a:gdLst>
              <a:gd name="connsiteX0" fmla="*/ 0 w 2570754"/>
              <a:gd name="connsiteY0" fmla="*/ 0 h 4596252"/>
              <a:gd name="connsiteX1" fmla="*/ 2570754 w 2570754"/>
              <a:gd name="connsiteY1" fmla="*/ 0 h 4596252"/>
              <a:gd name="connsiteX2" fmla="*/ 2570754 w 2570754"/>
              <a:gd name="connsiteY2" fmla="*/ 4596252 h 4596252"/>
              <a:gd name="connsiteX3" fmla="*/ 0 w 2570754"/>
              <a:gd name="connsiteY3" fmla="*/ 4596252 h 45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4" h="4596252">
                <a:moveTo>
                  <a:pt x="0" y="0"/>
                </a:moveTo>
                <a:lnTo>
                  <a:pt x="2570754" y="0"/>
                </a:lnTo>
                <a:lnTo>
                  <a:pt x="2570754" y="4596252"/>
                </a:lnTo>
                <a:lnTo>
                  <a:pt x="0" y="45962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9181EFB-4AEC-448E-BD27-556446C3EF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1871" y="1082748"/>
            <a:ext cx="2570754" cy="4596252"/>
          </a:xfrm>
          <a:custGeom>
            <a:avLst/>
            <a:gdLst>
              <a:gd name="connsiteX0" fmla="*/ 0 w 2570754"/>
              <a:gd name="connsiteY0" fmla="*/ 0 h 4596252"/>
              <a:gd name="connsiteX1" fmla="*/ 2570754 w 2570754"/>
              <a:gd name="connsiteY1" fmla="*/ 0 h 4596252"/>
              <a:gd name="connsiteX2" fmla="*/ 2570754 w 2570754"/>
              <a:gd name="connsiteY2" fmla="*/ 4596252 h 4596252"/>
              <a:gd name="connsiteX3" fmla="*/ 0 w 2570754"/>
              <a:gd name="connsiteY3" fmla="*/ 4596252 h 459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0754" h="4596252">
                <a:moveTo>
                  <a:pt x="0" y="0"/>
                </a:moveTo>
                <a:lnTo>
                  <a:pt x="2570754" y="0"/>
                </a:lnTo>
                <a:lnTo>
                  <a:pt x="2570754" y="4596252"/>
                </a:lnTo>
                <a:lnTo>
                  <a:pt x="0" y="45962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3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33CFAB-99B5-442A-BE77-E0593881FD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4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5A5B-572B-4F1D-9569-1FA5199B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4C3F-3C25-424D-9148-F8332149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A0E65-A636-4C38-950E-2C57B7CB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CEA4-BD8F-42E9-877B-C0215CBA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FD67E-703C-4843-BBBB-1A05689E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0D1C-A194-473F-9925-972EB66F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BA93-B04F-4415-B2C4-87F85E6B8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3C9F2-D4AD-4194-BC30-13F72ACA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9F94-276F-4D50-ABF3-CF476A19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3C04E-7689-4DC4-80C3-1504D897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7F0F-A5A8-4071-95F9-CC2C2624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87522-802D-4CBD-A30B-19CDE0DAA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5DF70-4135-4F9C-A0D3-50A336FE9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E9E8-1FED-4FEC-B45D-D7FEB906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53636-9B97-4961-86F4-FE793DD1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C2869-E155-4435-9148-76461B39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8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2206-79C1-4CAA-8DAD-85A6B31A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757E-2BE9-4F42-9DA0-C700ADDB7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341C6-FB94-4A98-BCC8-681E6D937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17DA4-4FA0-4C95-94DC-6160837E4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C79B5-0027-45AC-82B7-76D949B0C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3555D-9E0B-4454-B5B5-AE556B0F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74C98-7BE6-4AFC-9DED-7D678182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81B42-F512-49CF-B42B-988756BE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477D-5081-47AB-A505-38972962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38048-5F05-461F-8A47-69FAE08A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0325E-AB4F-4983-9F1C-7E48780A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0813D-DA53-4D53-B0F8-724E7443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B3F73-A46F-46E4-9ECD-D5013831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E480-3261-4D86-B491-9826BE2E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04F23-0131-4876-88E7-CB0533C0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72494B-D34A-48EF-98AC-A18A47081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074" y="709864"/>
            <a:ext cx="5213684" cy="5245769"/>
          </a:xfrm>
          <a:custGeom>
            <a:avLst/>
            <a:gdLst>
              <a:gd name="connsiteX0" fmla="*/ 0 w 5213684"/>
              <a:gd name="connsiteY0" fmla="*/ 0 h 5245769"/>
              <a:gd name="connsiteX1" fmla="*/ 5213684 w 5213684"/>
              <a:gd name="connsiteY1" fmla="*/ 0 h 5245769"/>
              <a:gd name="connsiteX2" fmla="*/ 5213684 w 5213684"/>
              <a:gd name="connsiteY2" fmla="*/ 5245769 h 5245769"/>
              <a:gd name="connsiteX3" fmla="*/ 0 w 5213684"/>
              <a:gd name="connsiteY3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3684" h="5245769">
                <a:moveTo>
                  <a:pt x="0" y="0"/>
                </a:moveTo>
                <a:lnTo>
                  <a:pt x="5213684" y="0"/>
                </a:lnTo>
                <a:lnTo>
                  <a:pt x="5213684" y="5245769"/>
                </a:lnTo>
                <a:lnTo>
                  <a:pt x="0" y="52457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BE5A-C03C-4E6B-89D9-D58CC88A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8DA9-6480-4C7B-B9A0-7CD9912B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C9A03-ACC4-473B-9157-9606BA90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CD808-6D4E-450E-B69D-1E144A05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92B78-CD64-4B9A-8514-60E2BFC5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2C1F-1C98-4D8C-8E73-CA9C80FB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95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9736-E79F-4A08-B8A9-B39BF041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8087A-37FC-4BC9-BC43-558CF8DCF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BF1FA-9269-4C87-AAA9-AA5C10B89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B415D-7325-4A41-A4E8-0B6CAFAF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AB0E-BE1F-43F1-B44C-FB1F497B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28F40-C415-4740-90B1-994EEF97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5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B14C-F9B3-4266-ACA6-A3E0FD01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0C1F8-6CC3-4F55-8CAB-E56141424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5EFF-EAB2-4DBB-9180-33B98D7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DCDF-4721-49F6-AA02-F08AB371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6A48D-F34D-485F-BD40-E8DCCC1F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1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44BCF-A66E-47F9-9861-CE703EB0E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8A77B-83F7-40C8-86D0-51B626DB6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808DA-F1FE-4639-B73B-C8E34CED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D279-A874-425D-8866-D5B9E90D8B9A}" type="datetimeFigureOut">
              <a:rPr lang="en-US" smtClean="0"/>
              <a:t>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8638F-EE9E-492D-95DB-FAE06CFA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E082-58A3-49A6-89E0-51CD995A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5DEA90-39B4-4B2A-9488-AEFB89EB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5E44E-A3A2-4198-AD8B-9B1A923B9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7477" y="1136908"/>
            <a:ext cx="2213812" cy="2213812"/>
          </a:xfrm>
          <a:custGeom>
            <a:avLst/>
            <a:gdLst>
              <a:gd name="connsiteX0" fmla="*/ 0 w 2213812"/>
              <a:gd name="connsiteY0" fmla="*/ 0 h 2213812"/>
              <a:gd name="connsiteX1" fmla="*/ 2213812 w 2213812"/>
              <a:gd name="connsiteY1" fmla="*/ 0 h 2213812"/>
              <a:gd name="connsiteX2" fmla="*/ 2213812 w 2213812"/>
              <a:gd name="connsiteY2" fmla="*/ 2213812 h 2213812"/>
              <a:gd name="connsiteX3" fmla="*/ 0 w 2213812"/>
              <a:gd name="connsiteY3" fmla="*/ 2213812 h 22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2" h="2213812">
                <a:moveTo>
                  <a:pt x="0" y="0"/>
                </a:moveTo>
                <a:lnTo>
                  <a:pt x="2213812" y="0"/>
                </a:lnTo>
                <a:lnTo>
                  <a:pt x="2213812" y="2213812"/>
                </a:lnTo>
                <a:lnTo>
                  <a:pt x="0" y="2213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BCB5D7-6036-429D-A3AF-20BFE236CC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6727" y="1136908"/>
            <a:ext cx="2213812" cy="2213812"/>
          </a:xfrm>
          <a:custGeom>
            <a:avLst/>
            <a:gdLst>
              <a:gd name="connsiteX0" fmla="*/ 0 w 2213812"/>
              <a:gd name="connsiteY0" fmla="*/ 0 h 2213812"/>
              <a:gd name="connsiteX1" fmla="*/ 2213812 w 2213812"/>
              <a:gd name="connsiteY1" fmla="*/ 0 h 2213812"/>
              <a:gd name="connsiteX2" fmla="*/ 2213812 w 2213812"/>
              <a:gd name="connsiteY2" fmla="*/ 2213812 h 2213812"/>
              <a:gd name="connsiteX3" fmla="*/ 0 w 2213812"/>
              <a:gd name="connsiteY3" fmla="*/ 2213812 h 22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2" h="2213812">
                <a:moveTo>
                  <a:pt x="0" y="0"/>
                </a:moveTo>
                <a:lnTo>
                  <a:pt x="2213812" y="0"/>
                </a:lnTo>
                <a:lnTo>
                  <a:pt x="2213812" y="2213812"/>
                </a:lnTo>
                <a:lnTo>
                  <a:pt x="0" y="2213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C8390-D727-4C2D-BC0E-C7A45390A5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977" y="1136908"/>
            <a:ext cx="2213812" cy="2213812"/>
          </a:xfrm>
          <a:custGeom>
            <a:avLst/>
            <a:gdLst>
              <a:gd name="connsiteX0" fmla="*/ 0 w 2213812"/>
              <a:gd name="connsiteY0" fmla="*/ 0 h 2213812"/>
              <a:gd name="connsiteX1" fmla="*/ 2213812 w 2213812"/>
              <a:gd name="connsiteY1" fmla="*/ 0 h 2213812"/>
              <a:gd name="connsiteX2" fmla="*/ 2213812 w 2213812"/>
              <a:gd name="connsiteY2" fmla="*/ 2213812 h 2213812"/>
              <a:gd name="connsiteX3" fmla="*/ 0 w 2213812"/>
              <a:gd name="connsiteY3" fmla="*/ 2213812 h 22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812" h="2213812">
                <a:moveTo>
                  <a:pt x="0" y="0"/>
                </a:moveTo>
                <a:lnTo>
                  <a:pt x="2213812" y="0"/>
                </a:lnTo>
                <a:lnTo>
                  <a:pt x="2213812" y="2213812"/>
                </a:lnTo>
                <a:lnTo>
                  <a:pt x="0" y="2213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6524F9-CC27-47B0-9150-D11EECB6D5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2211" y="3488130"/>
            <a:ext cx="10507578" cy="2213812"/>
          </a:xfrm>
          <a:custGeom>
            <a:avLst/>
            <a:gdLst>
              <a:gd name="connsiteX0" fmla="*/ 0 w 10507578"/>
              <a:gd name="connsiteY0" fmla="*/ 0 h 2213812"/>
              <a:gd name="connsiteX1" fmla="*/ 10507578 w 10507578"/>
              <a:gd name="connsiteY1" fmla="*/ 0 h 2213812"/>
              <a:gd name="connsiteX2" fmla="*/ 10507578 w 10507578"/>
              <a:gd name="connsiteY2" fmla="*/ 2213812 h 2213812"/>
              <a:gd name="connsiteX3" fmla="*/ 0 w 10507578"/>
              <a:gd name="connsiteY3" fmla="*/ 2213812 h 22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7578" h="2213812">
                <a:moveTo>
                  <a:pt x="0" y="0"/>
                </a:moveTo>
                <a:lnTo>
                  <a:pt x="10507578" y="0"/>
                </a:lnTo>
                <a:lnTo>
                  <a:pt x="10507578" y="2213812"/>
                </a:lnTo>
                <a:lnTo>
                  <a:pt x="0" y="2213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394EBC-1959-4033-B071-1E2499EE3E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212" y="970092"/>
            <a:ext cx="10507576" cy="2655423"/>
          </a:xfrm>
          <a:custGeom>
            <a:avLst/>
            <a:gdLst>
              <a:gd name="connsiteX0" fmla="*/ 0 w 7202905"/>
              <a:gd name="connsiteY0" fmla="*/ 0 h 3283136"/>
              <a:gd name="connsiteX1" fmla="*/ 7202905 w 7202905"/>
              <a:gd name="connsiteY1" fmla="*/ 0 h 3283136"/>
              <a:gd name="connsiteX2" fmla="*/ 7202905 w 7202905"/>
              <a:gd name="connsiteY2" fmla="*/ 3283136 h 3283136"/>
              <a:gd name="connsiteX3" fmla="*/ 0 w 7202905"/>
              <a:gd name="connsiteY3" fmla="*/ 3283136 h 32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2905" h="3283136">
                <a:moveTo>
                  <a:pt x="0" y="0"/>
                </a:moveTo>
                <a:lnTo>
                  <a:pt x="7202905" y="0"/>
                </a:lnTo>
                <a:lnTo>
                  <a:pt x="7202905" y="3283136"/>
                </a:lnTo>
                <a:lnTo>
                  <a:pt x="0" y="32831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4E4F10-BF43-4465-9F6D-F90A90392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2318" y="906877"/>
            <a:ext cx="5630778" cy="4819659"/>
          </a:xfrm>
          <a:custGeom>
            <a:avLst/>
            <a:gdLst>
              <a:gd name="connsiteX0" fmla="*/ 0 w 5630778"/>
              <a:gd name="connsiteY0" fmla="*/ 0 h 4819659"/>
              <a:gd name="connsiteX1" fmla="*/ 5630778 w 5630778"/>
              <a:gd name="connsiteY1" fmla="*/ 0 h 4819659"/>
              <a:gd name="connsiteX2" fmla="*/ 5630778 w 5630778"/>
              <a:gd name="connsiteY2" fmla="*/ 4819659 h 4819659"/>
              <a:gd name="connsiteX3" fmla="*/ 0 w 5630778"/>
              <a:gd name="connsiteY3" fmla="*/ 4819659 h 48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0778" h="4819659">
                <a:moveTo>
                  <a:pt x="0" y="0"/>
                </a:moveTo>
                <a:lnTo>
                  <a:pt x="5630778" y="0"/>
                </a:lnTo>
                <a:lnTo>
                  <a:pt x="5630778" y="4819659"/>
                </a:lnTo>
                <a:lnTo>
                  <a:pt x="0" y="48196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3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5418CC-CF2E-4A6B-8C75-321CD05DFA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776513"/>
          </a:xfrm>
          <a:custGeom>
            <a:avLst/>
            <a:gdLst>
              <a:gd name="connsiteX0" fmla="*/ 0 w 12192000"/>
              <a:gd name="connsiteY0" fmla="*/ 0 h 4776513"/>
              <a:gd name="connsiteX1" fmla="*/ 12192000 w 12192000"/>
              <a:gd name="connsiteY1" fmla="*/ 0 h 4776513"/>
              <a:gd name="connsiteX2" fmla="*/ 12192000 w 12192000"/>
              <a:gd name="connsiteY2" fmla="*/ 4776513 h 4776513"/>
              <a:gd name="connsiteX3" fmla="*/ 0 w 12192000"/>
              <a:gd name="connsiteY3" fmla="*/ 4776513 h 477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76513">
                <a:moveTo>
                  <a:pt x="0" y="0"/>
                </a:moveTo>
                <a:lnTo>
                  <a:pt x="12192000" y="0"/>
                </a:lnTo>
                <a:lnTo>
                  <a:pt x="12192000" y="4776513"/>
                </a:lnTo>
                <a:lnTo>
                  <a:pt x="0" y="4776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4531A2-F29B-4967-8BEB-402BDC66C0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86274" y="0"/>
            <a:ext cx="3705726" cy="6858000"/>
          </a:xfrm>
          <a:custGeom>
            <a:avLst/>
            <a:gdLst>
              <a:gd name="connsiteX0" fmla="*/ 0 w 3705726"/>
              <a:gd name="connsiteY0" fmla="*/ 0 h 6858000"/>
              <a:gd name="connsiteX1" fmla="*/ 3705726 w 3705726"/>
              <a:gd name="connsiteY1" fmla="*/ 0 h 6858000"/>
              <a:gd name="connsiteX2" fmla="*/ 3705726 w 3705726"/>
              <a:gd name="connsiteY2" fmla="*/ 6858000 h 6858000"/>
              <a:gd name="connsiteX3" fmla="*/ 0 w 37057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726" h="6858000">
                <a:moveTo>
                  <a:pt x="0" y="0"/>
                </a:moveTo>
                <a:lnTo>
                  <a:pt x="3705726" y="0"/>
                </a:lnTo>
                <a:lnTo>
                  <a:pt x="370572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5C141F-ABC8-4BA4-A3A1-B60892265B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8512" y="2025315"/>
            <a:ext cx="2155881" cy="2486527"/>
          </a:xfrm>
          <a:custGeom>
            <a:avLst/>
            <a:gdLst>
              <a:gd name="connsiteX0" fmla="*/ 108958 w 2155881"/>
              <a:gd name="connsiteY0" fmla="*/ 0 h 2486527"/>
              <a:gd name="connsiteX1" fmla="*/ 2046923 w 2155881"/>
              <a:gd name="connsiteY1" fmla="*/ 0 h 2486527"/>
              <a:gd name="connsiteX2" fmla="*/ 2155881 w 2155881"/>
              <a:gd name="connsiteY2" fmla="*/ 108958 h 2486527"/>
              <a:gd name="connsiteX3" fmla="*/ 2155881 w 2155881"/>
              <a:gd name="connsiteY3" fmla="*/ 2377569 h 2486527"/>
              <a:gd name="connsiteX4" fmla="*/ 2046923 w 2155881"/>
              <a:gd name="connsiteY4" fmla="*/ 2486527 h 2486527"/>
              <a:gd name="connsiteX5" fmla="*/ 108958 w 2155881"/>
              <a:gd name="connsiteY5" fmla="*/ 2486527 h 2486527"/>
              <a:gd name="connsiteX6" fmla="*/ 0 w 2155881"/>
              <a:gd name="connsiteY6" fmla="*/ 2377569 h 2486527"/>
              <a:gd name="connsiteX7" fmla="*/ 0 w 2155881"/>
              <a:gd name="connsiteY7" fmla="*/ 108958 h 2486527"/>
              <a:gd name="connsiteX8" fmla="*/ 108958 w 2155881"/>
              <a:gd name="connsiteY8" fmla="*/ 0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881" h="2486527">
                <a:moveTo>
                  <a:pt x="108958" y="0"/>
                </a:moveTo>
                <a:lnTo>
                  <a:pt x="2046923" y="0"/>
                </a:lnTo>
                <a:cubicBezTo>
                  <a:pt x="2107099" y="0"/>
                  <a:pt x="2155881" y="48782"/>
                  <a:pt x="2155881" y="108958"/>
                </a:cubicBezTo>
                <a:lnTo>
                  <a:pt x="2155881" y="2377569"/>
                </a:lnTo>
                <a:cubicBezTo>
                  <a:pt x="2155881" y="2437745"/>
                  <a:pt x="2107099" y="2486527"/>
                  <a:pt x="2046923" y="2486527"/>
                </a:cubicBezTo>
                <a:lnTo>
                  <a:pt x="108958" y="2486527"/>
                </a:lnTo>
                <a:cubicBezTo>
                  <a:pt x="48782" y="2486527"/>
                  <a:pt x="0" y="2437745"/>
                  <a:pt x="0" y="2377569"/>
                </a:cubicBezTo>
                <a:lnTo>
                  <a:pt x="0" y="108958"/>
                </a:lnTo>
                <a:cubicBezTo>
                  <a:pt x="0" y="48782"/>
                  <a:pt x="48782" y="0"/>
                  <a:pt x="108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6050A4-2DF8-46EB-8972-D4ECD92372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4754" y="2025315"/>
            <a:ext cx="2155881" cy="2486527"/>
          </a:xfrm>
          <a:custGeom>
            <a:avLst/>
            <a:gdLst>
              <a:gd name="connsiteX0" fmla="*/ 108958 w 2155881"/>
              <a:gd name="connsiteY0" fmla="*/ 0 h 2486527"/>
              <a:gd name="connsiteX1" fmla="*/ 2046923 w 2155881"/>
              <a:gd name="connsiteY1" fmla="*/ 0 h 2486527"/>
              <a:gd name="connsiteX2" fmla="*/ 2155881 w 2155881"/>
              <a:gd name="connsiteY2" fmla="*/ 108958 h 2486527"/>
              <a:gd name="connsiteX3" fmla="*/ 2155881 w 2155881"/>
              <a:gd name="connsiteY3" fmla="*/ 2377569 h 2486527"/>
              <a:gd name="connsiteX4" fmla="*/ 2046923 w 2155881"/>
              <a:gd name="connsiteY4" fmla="*/ 2486527 h 2486527"/>
              <a:gd name="connsiteX5" fmla="*/ 108958 w 2155881"/>
              <a:gd name="connsiteY5" fmla="*/ 2486527 h 2486527"/>
              <a:gd name="connsiteX6" fmla="*/ 0 w 2155881"/>
              <a:gd name="connsiteY6" fmla="*/ 2377569 h 2486527"/>
              <a:gd name="connsiteX7" fmla="*/ 0 w 2155881"/>
              <a:gd name="connsiteY7" fmla="*/ 108958 h 2486527"/>
              <a:gd name="connsiteX8" fmla="*/ 108958 w 2155881"/>
              <a:gd name="connsiteY8" fmla="*/ 0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881" h="2486527">
                <a:moveTo>
                  <a:pt x="108958" y="0"/>
                </a:moveTo>
                <a:lnTo>
                  <a:pt x="2046923" y="0"/>
                </a:lnTo>
                <a:cubicBezTo>
                  <a:pt x="2107099" y="0"/>
                  <a:pt x="2155881" y="48782"/>
                  <a:pt x="2155881" y="108958"/>
                </a:cubicBezTo>
                <a:lnTo>
                  <a:pt x="2155881" y="2377569"/>
                </a:lnTo>
                <a:cubicBezTo>
                  <a:pt x="2155881" y="2437745"/>
                  <a:pt x="2107099" y="2486527"/>
                  <a:pt x="2046923" y="2486527"/>
                </a:cubicBezTo>
                <a:lnTo>
                  <a:pt x="108958" y="2486527"/>
                </a:lnTo>
                <a:cubicBezTo>
                  <a:pt x="48782" y="2486527"/>
                  <a:pt x="0" y="2437745"/>
                  <a:pt x="0" y="2377569"/>
                </a:cubicBezTo>
                <a:lnTo>
                  <a:pt x="0" y="108958"/>
                </a:lnTo>
                <a:cubicBezTo>
                  <a:pt x="0" y="48782"/>
                  <a:pt x="48782" y="0"/>
                  <a:pt x="108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0452114-F3B5-4A45-9413-87EEB790D9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50996" y="2025315"/>
            <a:ext cx="2155881" cy="2486527"/>
          </a:xfrm>
          <a:custGeom>
            <a:avLst/>
            <a:gdLst>
              <a:gd name="connsiteX0" fmla="*/ 108958 w 2155881"/>
              <a:gd name="connsiteY0" fmla="*/ 0 h 2486527"/>
              <a:gd name="connsiteX1" fmla="*/ 2046923 w 2155881"/>
              <a:gd name="connsiteY1" fmla="*/ 0 h 2486527"/>
              <a:gd name="connsiteX2" fmla="*/ 2155881 w 2155881"/>
              <a:gd name="connsiteY2" fmla="*/ 108958 h 2486527"/>
              <a:gd name="connsiteX3" fmla="*/ 2155881 w 2155881"/>
              <a:gd name="connsiteY3" fmla="*/ 2377569 h 2486527"/>
              <a:gd name="connsiteX4" fmla="*/ 2046923 w 2155881"/>
              <a:gd name="connsiteY4" fmla="*/ 2486527 h 2486527"/>
              <a:gd name="connsiteX5" fmla="*/ 108958 w 2155881"/>
              <a:gd name="connsiteY5" fmla="*/ 2486527 h 2486527"/>
              <a:gd name="connsiteX6" fmla="*/ 0 w 2155881"/>
              <a:gd name="connsiteY6" fmla="*/ 2377569 h 2486527"/>
              <a:gd name="connsiteX7" fmla="*/ 0 w 2155881"/>
              <a:gd name="connsiteY7" fmla="*/ 108958 h 2486527"/>
              <a:gd name="connsiteX8" fmla="*/ 108958 w 2155881"/>
              <a:gd name="connsiteY8" fmla="*/ 0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881" h="2486527">
                <a:moveTo>
                  <a:pt x="108958" y="0"/>
                </a:moveTo>
                <a:lnTo>
                  <a:pt x="2046923" y="0"/>
                </a:lnTo>
                <a:cubicBezTo>
                  <a:pt x="2107099" y="0"/>
                  <a:pt x="2155881" y="48782"/>
                  <a:pt x="2155881" y="108958"/>
                </a:cubicBezTo>
                <a:lnTo>
                  <a:pt x="2155881" y="2377569"/>
                </a:lnTo>
                <a:cubicBezTo>
                  <a:pt x="2155881" y="2437745"/>
                  <a:pt x="2107099" y="2486527"/>
                  <a:pt x="2046923" y="2486527"/>
                </a:cubicBezTo>
                <a:lnTo>
                  <a:pt x="108958" y="2486527"/>
                </a:lnTo>
                <a:cubicBezTo>
                  <a:pt x="48782" y="2486527"/>
                  <a:pt x="0" y="2437745"/>
                  <a:pt x="0" y="2377569"/>
                </a:cubicBezTo>
                <a:lnTo>
                  <a:pt x="0" y="108958"/>
                </a:lnTo>
                <a:cubicBezTo>
                  <a:pt x="0" y="48782"/>
                  <a:pt x="48782" y="0"/>
                  <a:pt x="108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C4F1E4-2034-40EF-9566-22B04A01D1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7238" y="2025315"/>
            <a:ext cx="2155881" cy="2486527"/>
          </a:xfrm>
          <a:custGeom>
            <a:avLst/>
            <a:gdLst>
              <a:gd name="connsiteX0" fmla="*/ 108958 w 2155881"/>
              <a:gd name="connsiteY0" fmla="*/ 0 h 2486527"/>
              <a:gd name="connsiteX1" fmla="*/ 2046923 w 2155881"/>
              <a:gd name="connsiteY1" fmla="*/ 0 h 2486527"/>
              <a:gd name="connsiteX2" fmla="*/ 2155881 w 2155881"/>
              <a:gd name="connsiteY2" fmla="*/ 108958 h 2486527"/>
              <a:gd name="connsiteX3" fmla="*/ 2155881 w 2155881"/>
              <a:gd name="connsiteY3" fmla="*/ 2377569 h 2486527"/>
              <a:gd name="connsiteX4" fmla="*/ 2046923 w 2155881"/>
              <a:gd name="connsiteY4" fmla="*/ 2486527 h 2486527"/>
              <a:gd name="connsiteX5" fmla="*/ 108958 w 2155881"/>
              <a:gd name="connsiteY5" fmla="*/ 2486527 h 2486527"/>
              <a:gd name="connsiteX6" fmla="*/ 0 w 2155881"/>
              <a:gd name="connsiteY6" fmla="*/ 2377569 h 2486527"/>
              <a:gd name="connsiteX7" fmla="*/ 0 w 2155881"/>
              <a:gd name="connsiteY7" fmla="*/ 108958 h 2486527"/>
              <a:gd name="connsiteX8" fmla="*/ 108958 w 2155881"/>
              <a:gd name="connsiteY8" fmla="*/ 0 h 24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881" h="2486527">
                <a:moveTo>
                  <a:pt x="108958" y="0"/>
                </a:moveTo>
                <a:lnTo>
                  <a:pt x="2046923" y="0"/>
                </a:lnTo>
                <a:cubicBezTo>
                  <a:pt x="2107099" y="0"/>
                  <a:pt x="2155881" y="48782"/>
                  <a:pt x="2155881" y="108958"/>
                </a:cubicBezTo>
                <a:lnTo>
                  <a:pt x="2155881" y="2377569"/>
                </a:lnTo>
                <a:cubicBezTo>
                  <a:pt x="2155881" y="2437745"/>
                  <a:pt x="2107099" y="2486527"/>
                  <a:pt x="2046923" y="2486527"/>
                </a:cubicBezTo>
                <a:lnTo>
                  <a:pt x="108958" y="2486527"/>
                </a:lnTo>
                <a:cubicBezTo>
                  <a:pt x="48782" y="2486527"/>
                  <a:pt x="0" y="2437745"/>
                  <a:pt x="0" y="2377569"/>
                </a:cubicBezTo>
                <a:lnTo>
                  <a:pt x="0" y="108958"/>
                </a:lnTo>
                <a:cubicBezTo>
                  <a:pt x="0" y="48782"/>
                  <a:pt x="48782" y="0"/>
                  <a:pt x="108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B8391C-2F9D-4D7C-A7A4-E90502CFA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8368" y="2364062"/>
            <a:ext cx="7795644" cy="2250190"/>
          </a:xfrm>
          <a:custGeom>
            <a:avLst/>
            <a:gdLst>
              <a:gd name="connsiteX0" fmla="*/ 0 w 7795644"/>
              <a:gd name="connsiteY0" fmla="*/ 0 h 2250190"/>
              <a:gd name="connsiteX1" fmla="*/ 7795644 w 7795644"/>
              <a:gd name="connsiteY1" fmla="*/ 0 h 2250190"/>
              <a:gd name="connsiteX2" fmla="*/ 7795644 w 7795644"/>
              <a:gd name="connsiteY2" fmla="*/ 2250190 h 2250190"/>
              <a:gd name="connsiteX3" fmla="*/ 0 w 7795644"/>
              <a:gd name="connsiteY3" fmla="*/ 2250190 h 225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5644" h="2250190">
                <a:moveTo>
                  <a:pt x="0" y="0"/>
                </a:moveTo>
                <a:lnTo>
                  <a:pt x="7795644" y="0"/>
                </a:lnTo>
                <a:lnTo>
                  <a:pt x="7795644" y="2250190"/>
                </a:lnTo>
                <a:lnTo>
                  <a:pt x="0" y="22501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BD8B33-56C7-403C-93CF-34C016195060}"/>
              </a:ext>
            </a:extLst>
          </p:cNvPr>
          <p:cNvSpPr txBox="1"/>
          <p:nvPr/>
        </p:nvSpPr>
        <p:spPr>
          <a:xfrm>
            <a:off x="165581" y="6428525"/>
            <a:ext cx="129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Minimalistic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94A47-F33B-497B-86C9-4467B2FAF913}"/>
              </a:ext>
            </a:extLst>
          </p:cNvPr>
          <p:cNvSpPr txBox="1"/>
          <p:nvPr/>
        </p:nvSpPr>
        <p:spPr>
          <a:xfrm>
            <a:off x="9725789" y="6455455"/>
            <a:ext cx="2300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Minimalist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7359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71" r:id="rId8"/>
    <p:sldLayoutId id="2147483669" r:id="rId9"/>
    <p:sldLayoutId id="2147483670" r:id="rId10"/>
    <p:sldLayoutId id="2147483668" r:id="rId11"/>
    <p:sldLayoutId id="2147483665" r:id="rId12"/>
    <p:sldLayoutId id="2147483661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ток стоковое фото. изображение насчитывающей овощ - 14964034">
            <a:extLst>
              <a:ext uri="{FF2B5EF4-FFF2-40B4-BE49-F238E27FC236}">
                <a16:creationId xmlns:a16="http://schemas.microsoft.com/office/drawing/2014/main" id="{AF0EC87E-C958-7558-C425-B239530B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85" y="-96359"/>
            <a:ext cx="458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E27326-440A-41AE-AE21-00A6D0305D7F}"/>
              </a:ext>
            </a:extLst>
          </p:cNvPr>
          <p:cNvGrpSpPr/>
          <p:nvPr/>
        </p:nvGrpSpPr>
        <p:grpSpPr>
          <a:xfrm>
            <a:off x="472709" y="1291656"/>
            <a:ext cx="8518166" cy="3385543"/>
            <a:chOff x="1572590" y="797509"/>
            <a:chExt cx="8518166" cy="33855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C90DFB-9003-43A4-B627-D5CF43080F9B}"/>
                </a:ext>
              </a:extLst>
            </p:cNvPr>
            <p:cNvSpPr txBox="1"/>
            <p:nvPr/>
          </p:nvSpPr>
          <p:spPr>
            <a:xfrm>
              <a:off x="3030550" y="797509"/>
              <a:ext cx="5819221" cy="289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Служение и </a:t>
              </a:r>
            </a:p>
            <a:p>
              <a:pPr algn="ctr"/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духовный рост </a:t>
              </a:r>
            </a:p>
            <a:p>
              <a:pPr algn="ctr"/>
              <a:r>
                <a:rPr lang="ru-RU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Молодежи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ОАМС ЕАД 2024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3FAAB1-73E9-437A-B02F-6FFDEFC368D4}"/>
                </a:ext>
              </a:extLst>
            </p:cNvPr>
            <p:cNvSpPr txBox="1"/>
            <p:nvPr/>
          </p:nvSpPr>
          <p:spPr>
            <a:xfrm>
              <a:off x="1572590" y="3875275"/>
              <a:ext cx="851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Как помочь подросткам и молодежи духовно расти? </a:t>
              </a:r>
              <a:endParaRPr lang="en-US" sz="14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59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63C63-F61A-41D3-8CF4-828021EC5EA1}"/>
              </a:ext>
            </a:extLst>
          </p:cNvPr>
          <p:cNvSpPr txBox="1"/>
          <p:nvPr/>
        </p:nvSpPr>
        <p:spPr>
          <a:xfrm>
            <a:off x="842211" y="1103248"/>
            <a:ext cx="9703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Рассказывайте </a:t>
            </a:r>
          </a:p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истории и опыты </a:t>
            </a:r>
          </a:p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каждую неделю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C20B042-9E46-9322-638E-D53788E9C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33FDBA-88A1-6341-A737-DE8B812392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1" b="34651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F51A99-25EF-F2AD-B3BD-167385EA17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r="23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43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C686927-55C7-4F59-8B25-324F9235EEE4}"/>
              </a:ext>
            </a:extLst>
          </p:cNvPr>
          <p:cNvSpPr txBox="1"/>
          <p:nvPr/>
        </p:nvSpPr>
        <p:spPr>
          <a:xfrm>
            <a:off x="7287809" y="885486"/>
            <a:ext cx="41498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Проведите с молодежью семинар на тему духовных даров </a:t>
            </a:r>
          </a:p>
          <a:p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Проведите вопрос среди молодежи о их предпочтениях!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Духовные дары">
            <a:extLst>
              <a:ext uri="{FF2B5EF4-FFF2-40B4-BE49-F238E27FC236}">
                <a16:creationId xmlns:a16="http://schemas.microsoft.com/office/drawing/2014/main" id="{23097985-DED8-F5CF-63D4-7FCCE6A9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1" y="2145611"/>
            <a:ext cx="6045572" cy="21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9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AE451-9FD6-2F4B-748A-ACBCEA1B7C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r="22054"/>
          <a:stretch>
            <a:fillRect/>
          </a:stretch>
        </p:blipFill>
        <p:spPr/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AACDF9-DB54-D30B-93DA-672149B4967F}"/>
              </a:ext>
            </a:extLst>
          </p:cNvPr>
          <p:cNvSpPr/>
          <p:nvPr/>
        </p:nvSpPr>
        <p:spPr>
          <a:xfrm>
            <a:off x="6724000" y="2223416"/>
            <a:ext cx="4881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Молодежь для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молодежи </a:t>
            </a:r>
          </a:p>
        </p:txBody>
      </p:sp>
    </p:spTree>
    <p:extLst>
      <p:ext uri="{BB962C8B-B14F-4D97-AF65-F5344CB8AC3E}">
        <p14:creationId xmlns:p14="http://schemas.microsoft.com/office/powerpoint/2010/main" val="78227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63C63-F61A-41D3-8CF4-828021EC5EA1}"/>
              </a:ext>
            </a:extLst>
          </p:cNvPr>
          <p:cNvSpPr txBox="1"/>
          <p:nvPr/>
        </p:nvSpPr>
        <p:spPr>
          <a:xfrm>
            <a:off x="627523" y="1700873"/>
            <a:ext cx="97038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ahoma" panose="020B0604030504040204" pitchFamily="34" charset="0"/>
              </a:rPr>
              <a:t>Более неформальный̆ подход, позволяющий вести беседы, дебаты и общаться на уровне малых групп, может оказаться более эффективным для молодых людей. </a:t>
            </a:r>
          </a:p>
          <a:p>
            <a:endParaRPr lang="ru-RU" sz="2400" dirty="0">
              <a:latin typeface="Tahoma" panose="020B0604030504040204" pitchFamily="34" charset="0"/>
            </a:endParaRPr>
          </a:p>
          <a:p>
            <a:r>
              <a:rPr lang="ru-RU" sz="1800" dirty="0">
                <a:effectLst/>
                <a:latin typeface="Tahoma" panose="020B0604030504040204" pitchFamily="34" charset="0"/>
              </a:rPr>
              <a:t>Самое главное, позаботьтесь о том, чтобы любые предпринимаемые вами попытки евангельского служения, ваша </a:t>
            </a:r>
            <a:r>
              <a:rPr lang="ru-RU" sz="1800" dirty="0" err="1">
                <a:effectLst/>
                <a:latin typeface="Tahoma" panose="020B0604030504040204" pitchFamily="34" charset="0"/>
              </a:rPr>
              <a:t>молодёжь</a:t>
            </a:r>
            <a:r>
              <a:rPr lang="ru-RU" sz="1800" dirty="0">
                <a:effectLst/>
                <a:latin typeface="Tahoma" panose="020B0604030504040204" pitchFamily="34" charset="0"/>
              </a:rPr>
              <a:t> осуществляла сама. Им нужно научиться руководить проведением программы, чтобы она стала </a:t>
            </a:r>
            <a:r>
              <a:rPr lang="ru-RU" sz="1800" dirty="0" err="1">
                <a:effectLst/>
                <a:latin typeface="Tahoma" panose="020B0604030504040204" pitchFamily="34" charset="0"/>
              </a:rPr>
              <a:t>действительно</a:t>
            </a:r>
            <a:r>
              <a:rPr lang="ru-RU" sz="1800" dirty="0">
                <a:effectLst/>
                <a:latin typeface="Tahoma" panose="020B0604030504040204" pitchFamily="34" charset="0"/>
              </a:rPr>
              <a:t> </a:t>
            </a:r>
            <a:r>
              <a:rPr lang="ru-RU" sz="1800" dirty="0" err="1">
                <a:effectLst/>
                <a:latin typeface="Tahoma" panose="020B0604030504040204" pitchFamily="34" charset="0"/>
              </a:rPr>
              <a:t>эффективнои</a:t>
            </a:r>
            <a:r>
              <a:rPr lang="ru-RU" sz="1800" dirty="0">
                <a:effectLst/>
                <a:latin typeface="Tahoma" panose="020B0604030504040204" pitchFamily="34" charset="0"/>
              </a:rPr>
              <a:t>̆, а светскую </a:t>
            </a:r>
            <a:r>
              <a:rPr lang="ru-RU" sz="1800" dirty="0" err="1">
                <a:effectLst/>
                <a:latin typeface="Tahoma" panose="020B0604030504040204" pitchFamily="34" charset="0"/>
              </a:rPr>
              <a:t>молодёжь</a:t>
            </a:r>
            <a:r>
              <a:rPr lang="ru-RU" sz="1800" dirty="0">
                <a:effectLst/>
                <a:latin typeface="Tahoma" panose="020B0604030504040204" pitchFamily="34" charset="0"/>
              </a:rPr>
              <a:t>, которую вы надеетесь привести к Богу, будет ещё больше привлекать тот факт, что молодые люди сами активно участвуют в </a:t>
            </a:r>
            <a:r>
              <a:rPr lang="ru-RU" sz="1800" dirty="0" err="1">
                <a:effectLst/>
                <a:latin typeface="Tahoma" panose="020B0604030504040204" pitchFamily="34" charset="0"/>
              </a:rPr>
              <a:t>проводимои</a:t>
            </a:r>
            <a:r>
              <a:rPr lang="ru-RU" sz="1800" dirty="0">
                <a:effectLst/>
                <a:latin typeface="Tahoma" panose="020B0604030504040204" pitchFamily="34" charset="0"/>
              </a:rPr>
              <a:t>̆ ими программе.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0DC0E-9BAE-B959-1F7F-5B5C2566175F}"/>
              </a:ext>
            </a:extLst>
          </p:cNvPr>
          <p:cNvSpPr txBox="1"/>
          <p:nvPr/>
        </p:nvSpPr>
        <p:spPr>
          <a:xfrm>
            <a:off x="1103363" y="801283"/>
            <a:ext cx="970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</a:rPr>
              <a:t>Молодежные Евангельские компании 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1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D9E62-E2E1-B90D-7EF5-E5C38A40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важно вовлечение молодежи в служение сегодня?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18CEB-F956-63E7-87FF-35233D5A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Воспитание нового поколения членов церкви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Современный религиозный ландшафт сложен. Опросы показывают, что люди больше не считают, что церковь играет большую роль в их жизни, а посещение церкви, по прогнозам, со временем станет менее популярным.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Положительный опыт молодежной группы поможет создать связь с церковью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404156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C4FCB-D455-E9FC-6616-E1AD9CE4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Налаживание связи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4A5EF-5DD1-5A5E-77BC-C8039306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endParaRPr lang="ru-RU" sz="3600" dirty="0"/>
          </a:p>
          <a:p>
            <a:r>
              <a:rPr lang="ru-RU" sz="4400" b="1" dirty="0">
                <a:solidFill>
                  <a:srgbClr val="C00000"/>
                </a:solidFill>
              </a:rPr>
              <a:t>Молодежное служение - это возможность целенаправленного подхода к общению с молодыми людьми.</a:t>
            </a:r>
          </a:p>
          <a:p>
            <a:endParaRPr lang="ru-RU" sz="3600" dirty="0"/>
          </a:p>
          <a:p>
            <a:r>
              <a:rPr lang="ru-RU" sz="3600" dirty="0"/>
              <a:t>В процессе служения мы лучше понимаем нашу молодежь. </a:t>
            </a:r>
          </a:p>
        </p:txBody>
      </p:sp>
    </p:spTree>
    <p:extLst>
      <p:ext uri="{BB962C8B-B14F-4D97-AF65-F5344CB8AC3E}">
        <p14:creationId xmlns:p14="http://schemas.microsoft.com/office/powerpoint/2010/main" val="78192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5BA5-00C8-A325-5D65-77109140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Возможность работы с людьми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13F0F-5A80-264C-B274-9484B739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Служение очень важно для молодых людей! В недавнем опросе 69 % представителей поколения </a:t>
            </a:r>
            <a:r>
              <a:rPr lang="en" dirty="0"/>
              <a:t>Z </a:t>
            </a:r>
            <a:r>
              <a:rPr lang="ru-RU" dirty="0"/>
              <a:t>заявили, </a:t>
            </a:r>
            <a:r>
              <a:rPr lang="ru-RU" sz="4400" b="1" dirty="0">
                <a:solidFill>
                  <a:srgbClr val="C00000"/>
                </a:solidFill>
              </a:rPr>
              <a:t>что им нужна церковь, которая предоставляет им возможность делать добро </a:t>
            </a:r>
            <a:r>
              <a:rPr lang="ru-RU" dirty="0"/>
              <a:t>в своих общинах.</a:t>
            </a:r>
          </a:p>
          <a:p>
            <a:endParaRPr lang="ru-RU" dirty="0"/>
          </a:p>
          <a:p>
            <a:r>
              <a:rPr lang="ru-RU" dirty="0"/>
              <a:t>Чтобы найти идеи для работы с населением, ознакомьтесь с этими 20 забавными и значимыми идеями общественной работы для старшеклассников (Руководство для молодежи).</a:t>
            </a:r>
          </a:p>
        </p:txBody>
      </p:sp>
    </p:spTree>
    <p:extLst>
      <p:ext uri="{BB962C8B-B14F-4D97-AF65-F5344CB8AC3E}">
        <p14:creationId xmlns:p14="http://schemas.microsoft.com/office/powerpoint/2010/main" val="88559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6D866-EC72-A066-54FB-4AB11806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Служение молодежи задаст новое направление вашей церкви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4AD72-8D66-DA86-7E13-6C748F80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90" y="1586074"/>
            <a:ext cx="10515600" cy="4351338"/>
          </a:xfrm>
        </p:spPr>
        <p:txBody>
          <a:bodyPr/>
          <a:lstStyle/>
          <a:p>
            <a:endParaRPr lang="ru-RU" dirty="0"/>
          </a:p>
          <a:p>
            <a:r>
              <a:rPr lang="ru-RU" sz="3600" b="1" dirty="0">
                <a:solidFill>
                  <a:srgbClr val="C00000"/>
                </a:solidFill>
              </a:rPr>
              <a:t>Сосредоточение внимания на молодежном служении позволяет вашей церкви оставаться свежей. Не игнорируйте идеи молодых людей в вашей церкви!</a:t>
            </a:r>
          </a:p>
          <a:p>
            <a:endParaRPr lang="ru-RU" dirty="0"/>
          </a:p>
          <a:p>
            <a:r>
              <a:rPr lang="ru-RU" dirty="0"/>
              <a:t>Молодежное служение - это фантастический ресурс, который можно использовать для обновления церкви и ее программ, будь то внедрение новых технологий или проведение креативных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2213128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051D9-E8D8-4CE4-C5DA-25473C26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Увеличивает посещаемость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4F175-398A-9C80-C6BC-11CB80ACC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85" y="895726"/>
            <a:ext cx="10515600" cy="4351338"/>
          </a:xfrm>
        </p:spPr>
        <p:txBody>
          <a:bodyPr/>
          <a:lstStyle/>
          <a:p>
            <a:endParaRPr lang="ru-RU" sz="3600" dirty="0"/>
          </a:p>
          <a:p>
            <a:r>
              <a:rPr lang="ru-RU" sz="4000" b="1" dirty="0">
                <a:solidFill>
                  <a:srgbClr val="C00000"/>
                </a:solidFill>
              </a:rPr>
              <a:t>Вовлечение  молодежи в служение повысит посещаемость в церкви</a:t>
            </a:r>
            <a:r>
              <a:rPr lang="ru-RU" sz="3600" dirty="0"/>
              <a:t>, привлекая больше заинтересованных подростков, а также их родителей и сверстников.</a:t>
            </a:r>
          </a:p>
          <a:p>
            <a:endParaRPr lang="ru-RU" sz="3600" dirty="0"/>
          </a:p>
          <a:p>
            <a:r>
              <a:rPr lang="ru-RU" sz="3600" dirty="0"/>
              <a:t>Если ваша молодежная группа популярна, члены вашей церкви также приведут своих друзей, чтобы насладиться этим опытом - это поможет вашей церкви расти.</a:t>
            </a:r>
          </a:p>
        </p:txBody>
      </p:sp>
    </p:spTree>
    <p:extLst>
      <p:ext uri="{BB962C8B-B14F-4D97-AF65-F5344CB8AC3E}">
        <p14:creationId xmlns:p14="http://schemas.microsoft.com/office/powerpoint/2010/main" val="125948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0ACAD1-FEA5-1924-A4EA-664073B92779}"/>
              </a:ext>
            </a:extLst>
          </p:cNvPr>
          <p:cNvSpPr/>
          <p:nvPr/>
        </p:nvSpPr>
        <p:spPr>
          <a:xfrm>
            <a:off x="3093850" y="1076542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Опыты с территории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56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C90DFB-9003-43A4-B627-D5CF43080F9B}"/>
              </a:ext>
            </a:extLst>
          </p:cNvPr>
          <p:cNvSpPr txBox="1"/>
          <p:nvPr/>
        </p:nvSpPr>
        <p:spPr>
          <a:xfrm>
            <a:off x="1382974" y="1674674"/>
            <a:ext cx="99213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помочь молодым </a:t>
            </a:r>
          </a:p>
          <a:p>
            <a:pPr algn="ctr"/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людям принять решение? 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C686927-55C7-4F59-8B25-324F9235EEE4}"/>
              </a:ext>
            </a:extLst>
          </p:cNvPr>
          <p:cNvSpPr txBox="1"/>
          <p:nvPr/>
        </p:nvSpPr>
        <p:spPr>
          <a:xfrm>
            <a:off x="7020220" y="997807"/>
            <a:ext cx="4149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Приглашайте молодежь молиться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6D506F3-27DE-45A6-B3F3-9778058331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005" b="1200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1A7DE5-02F0-460A-B4E4-CB339B6174F3}"/>
              </a:ext>
            </a:extLst>
          </p:cNvPr>
          <p:cNvSpPr txBox="1"/>
          <p:nvPr/>
        </p:nvSpPr>
        <p:spPr>
          <a:xfrm>
            <a:off x="74282" y="538238"/>
            <a:ext cx="1240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0" u="none" strike="noStrike" dirty="0">
                <a:effectLst/>
                <a:latin typeface="Roboto" panose="02000000000000000000" pitchFamily="2" charset="0"/>
              </a:rPr>
              <a:t>2. В начале разбор значимого вопроса для молодежи, а потом библейский урок!  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91E122-E184-974A-EF3A-576D330714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 b="9679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AA06C2-92D9-9BF8-F445-4C600E315E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r="25603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A397A5-6B25-4F1B-7473-D5CB160ADA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6641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119124-D5A0-B48C-B447-52CC3ACEBF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69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1A7DE5-02F0-460A-B4E4-CB339B6174F3}"/>
              </a:ext>
            </a:extLst>
          </p:cNvPr>
          <p:cNvSpPr txBox="1"/>
          <p:nvPr/>
        </p:nvSpPr>
        <p:spPr>
          <a:xfrm>
            <a:off x="209237" y="1909521"/>
            <a:ext cx="124077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Давайте молодежи задания. Даже библейский урок должен завершиться заданиями, которые им необходимо выполнить. 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80D2C22E-E547-4AF7-9A43-46D7E468A7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4702" r="4702"/>
          <a:stretch>
            <a:fillRect/>
          </a:stretch>
        </p:blipFill>
        <p:spPr>
          <a:xfrm>
            <a:off x="9424485" y="1214437"/>
            <a:ext cx="2212975" cy="2214563"/>
          </a:xfrm>
          <a:prstGeom prst="rect">
            <a:avLst/>
          </a:prstGeom>
        </p:spPr>
      </p:pic>
      <p:pic>
        <p:nvPicPr>
          <p:cNvPr id="19" name="Picture Placeholder 13">
            <a:extLst>
              <a:ext uri="{FF2B5EF4-FFF2-40B4-BE49-F238E27FC236}">
                <a16:creationId xmlns:a16="http://schemas.microsoft.com/office/drawing/2014/main" id="{B59248FC-8D13-41D6-88A6-96C70CAB4F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984" r="16984"/>
          <a:stretch>
            <a:fillRect/>
          </a:stretch>
        </p:blipFill>
        <p:spPr>
          <a:xfrm>
            <a:off x="6726238" y="1136650"/>
            <a:ext cx="2214562" cy="2214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63C63-F61A-41D3-8CF4-828021EC5EA1}"/>
              </a:ext>
            </a:extLst>
          </p:cNvPr>
          <p:cNvSpPr txBox="1"/>
          <p:nvPr/>
        </p:nvSpPr>
        <p:spPr>
          <a:xfrm>
            <a:off x="827104" y="1044445"/>
            <a:ext cx="9703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Формируйте сбалансированный подход в применении истины. Не представляйте религию как лишение всех благ.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11DF28-88E2-0DDB-FA30-375E7B29C6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7" b="32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43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63C63-F61A-41D3-8CF4-828021EC5EA1}"/>
              </a:ext>
            </a:extLst>
          </p:cNvPr>
          <p:cNvSpPr txBox="1"/>
          <p:nvPr/>
        </p:nvSpPr>
        <p:spPr>
          <a:xfrm>
            <a:off x="842211" y="1274318"/>
            <a:ext cx="9703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Один раз в неделю вовлекайте молодежь в проповедь евангелия абсолютно незнакомым людям. Учите их делиться тем, что они уже приняли.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1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63C63-F61A-41D3-8CF4-828021EC5EA1}"/>
              </a:ext>
            </a:extLst>
          </p:cNvPr>
          <p:cNvSpPr txBox="1"/>
          <p:nvPr/>
        </p:nvSpPr>
        <p:spPr>
          <a:xfrm>
            <a:off x="827104" y="707918"/>
            <a:ext cx="9703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6"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Используйте для обучения  </a:t>
            </a:r>
          </a:p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Формулу: Почему? Что? Как? Сейчас!  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80D2C22E-E547-4AF7-9A43-46D7E468A76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4702" r="4702"/>
          <a:stretch>
            <a:fillRect/>
          </a:stretch>
        </p:blipFill>
        <p:spPr>
          <a:xfrm>
            <a:off x="9151921" y="1186021"/>
            <a:ext cx="2212975" cy="2214563"/>
          </a:xfrm>
          <a:prstGeom prst="rect">
            <a:avLst/>
          </a:prstGeo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id="{CA8548D2-302F-41F5-86FD-CA94E3E9F5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6826" r="16826"/>
          <a:stretch>
            <a:fillRect/>
          </a:stretch>
        </p:blipFill>
        <p:spPr>
          <a:xfrm>
            <a:off x="3779520" y="3183230"/>
            <a:ext cx="2212975" cy="2214563"/>
          </a:xfrm>
          <a:prstGeom prst="rect">
            <a:avLst/>
          </a:prstGeom>
        </p:spPr>
      </p:pic>
      <p:pic>
        <p:nvPicPr>
          <p:cNvPr id="26" name="Picture Placeholder 7">
            <a:extLst>
              <a:ext uri="{FF2B5EF4-FFF2-40B4-BE49-F238E27FC236}">
                <a16:creationId xmlns:a16="http://schemas.microsoft.com/office/drawing/2014/main" id="{719B30F8-9892-4EB2-BECE-BCC3C71B3D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9784" b="19784"/>
          <a:stretch>
            <a:fillRect/>
          </a:stretch>
        </p:blipFill>
        <p:spPr>
          <a:xfrm>
            <a:off x="658520" y="4200501"/>
            <a:ext cx="10506075" cy="2214562"/>
          </a:xfrm>
        </p:spPr>
      </p:pic>
    </p:spTree>
    <p:extLst>
      <p:ext uri="{BB962C8B-B14F-4D97-AF65-F5344CB8AC3E}">
        <p14:creationId xmlns:p14="http://schemas.microsoft.com/office/powerpoint/2010/main" val="221851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1">
            <a:extLst>
              <a:ext uri="{FF2B5EF4-FFF2-40B4-BE49-F238E27FC236}">
                <a16:creationId xmlns:a16="http://schemas.microsoft.com/office/drawing/2014/main" id="{F2DC5555-1BAE-444E-AE51-1D7DFFD925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775" b="14775"/>
          <a:stretch>
            <a:fillRect/>
          </a:stretch>
        </p:blipFill>
        <p:spPr>
          <a:xfrm>
            <a:off x="6096000" y="1602958"/>
            <a:ext cx="5630863" cy="481965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CF47E8A-6D3B-41D3-8712-854351C56C0B}"/>
              </a:ext>
            </a:extLst>
          </p:cNvPr>
          <p:cNvSpPr/>
          <p:nvPr/>
        </p:nvSpPr>
        <p:spPr>
          <a:xfrm>
            <a:off x="767202" y="370407"/>
            <a:ext cx="5165559" cy="4421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63958-1173-4DB4-9C30-6941036ACE48}"/>
              </a:ext>
            </a:extLst>
          </p:cNvPr>
          <p:cNvSpPr txBox="1"/>
          <p:nvPr/>
        </p:nvSpPr>
        <p:spPr>
          <a:xfrm>
            <a:off x="1053319" y="730727"/>
            <a:ext cx="6912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Мотивация + информация + применение + </a:t>
            </a:r>
          </a:p>
          <a:p>
            <a:r>
              <a:rPr lang="ru-RU" sz="4800" dirty="0"/>
              <a:t>активация = </a:t>
            </a:r>
          </a:p>
          <a:p>
            <a:r>
              <a:rPr lang="ru-RU" sz="4800" dirty="0"/>
              <a:t>ускоренное духовное созревание</a:t>
            </a:r>
          </a:p>
        </p:txBody>
      </p:sp>
    </p:spTree>
    <p:extLst>
      <p:ext uri="{BB962C8B-B14F-4D97-AF65-F5344CB8AC3E}">
        <p14:creationId xmlns:p14="http://schemas.microsoft.com/office/powerpoint/2010/main" val="58471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7-Gray-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0C0C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918</Words>
  <Application>Microsoft Macintosh PowerPoint</Application>
  <PresentationFormat>Широкоэкранный</PresentationFormat>
  <Paragraphs>89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Roboto</vt:lpstr>
      <vt:lpstr>Tahoma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важно вовлечение молодежи в служение сегодня? </vt:lpstr>
      <vt:lpstr>2. Налаживание связи </vt:lpstr>
      <vt:lpstr>3. Возможность работы с людьми</vt:lpstr>
      <vt:lpstr>4. Служение молодежи задаст новое направление вашей церкви </vt:lpstr>
      <vt:lpstr>5. Увеличивает посещаемость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Rrgraph2</dc:creator>
  <cp:lastModifiedBy>Microsoft Office User</cp:lastModifiedBy>
  <cp:revision>44</cp:revision>
  <dcterms:created xsi:type="dcterms:W3CDTF">2018-07-05T03:16:19Z</dcterms:created>
  <dcterms:modified xsi:type="dcterms:W3CDTF">2024-02-02T15:37:18Z</dcterms:modified>
</cp:coreProperties>
</file>