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61"/>
  </p:notesMasterIdLst>
  <p:sldIdLst>
    <p:sldId id="288" r:id="rId2"/>
    <p:sldId id="290" r:id="rId3"/>
    <p:sldId id="421" r:id="rId4"/>
    <p:sldId id="311" r:id="rId5"/>
    <p:sldId id="411" r:id="rId6"/>
    <p:sldId id="328" r:id="rId7"/>
    <p:sldId id="412" r:id="rId8"/>
    <p:sldId id="402" r:id="rId9"/>
    <p:sldId id="413" r:id="rId10"/>
    <p:sldId id="403" r:id="rId11"/>
    <p:sldId id="418" r:id="rId12"/>
    <p:sldId id="404" r:id="rId13"/>
    <p:sldId id="407" r:id="rId14"/>
    <p:sldId id="408" r:id="rId15"/>
    <p:sldId id="405" r:id="rId16"/>
    <p:sldId id="417" r:id="rId17"/>
    <p:sldId id="406" r:id="rId18"/>
    <p:sldId id="415" r:id="rId19"/>
    <p:sldId id="267" r:id="rId20"/>
    <p:sldId id="702" r:id="rId21"/>
    <p:sldId id="265" r:id="rId22"/>
    <p:sldId id="257" r:id="rId23"/>
    <p:sldId id="262" r:id="rId24"/>
    <p:sldId id="261" r:id="rId25"/>
    <p:sldId id="260" r:id="rId26"/>
    <p:sldId id="259" r:id="rId27"/>
    <p:sldId id="263" r:id="rId28"/>
    <p:sldId id="264" r:id="rId29"/>
    <p:sldId id="274" r:id="rId30"/>
    <p:sldId id="273" r:id="rId31"/>
    <p:sldId id="704" r:id="rId32"/>
    <p:sldId id="266" r:id="rId33"/>
    <p:sldId id="705" r:id="rId34"/>
    <p:sldId id="268" r:id="rId35"/>
    <p:sldId id="269" r:id="rId36"/>
    <p:sldId id="270" r:id="rId37"/>
    <p:sldId id="271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419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83" r:id="rId60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EDE5"/>
    <a:srgbClr val="009FB0"/>
    <a:srgbClr val="00C7E6"/>
    <a:srgbClr val="FF6600"/>
    <a:srgbClr val="FC8C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0"/>
    <p:restoredTop sz="94667"/>
  </p:normalViewPr>
  <p:slideViewPr>
    <p:cSldViewPr snapToGrid="0" snapToObjects="1" showGuides="1">
      <p:cViewPr varScale="1">
        <p:scale>
          <a:sx n="110" d="100"/>
          <a:sy n="110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9" d="100"/>
          <a:sy n="119" d="100"/>
        </p:scale>
        <p:origin x="4432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FFD40-13C9-7B48-A0BE-E251E1E33FE5}" type="datetimeFigureOut">
              <a:rPr lang="en-US" smtClean="0"/>
              <a:t>2/2/24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2375-F1B1-284C-A827-B0E603FD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C3197-DDAE-E44C-97FD-6EF130B9258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613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F999CBE-D4E0-430E-8CB3-80368D1F5E70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Показать как </a:t>
            </a: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798D36F-F383-465F-95C7-AB5E99F6D0FF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E8731D5-A23C-4DC2-9961-34EA50C903FD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3E9E406-AAFB-4169-BC6B-89CDDD810FB1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3D74CA8-1242-432C-A436-4B2161B68FA0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0EC0992-7F56-4699-B955-8C5C0C267D6B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5CBC7E6-28B4-43E2-A66B-BA5639A19F1E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689E7F2-F286-4645-80D1-1D0915B195EC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018A514-C914-654D-929A-F5C8E606023C}" type="slidenum">
              <a:rPr lang="en-BG" smtClean="0"/>
              <a:t>22</a:t>
            </a:fld>
            <a:endParaRPr lang="en-B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08465A5-4882-4559-83BC-46800C5896E0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018A514-C914-654D-929A-F5C8E606023C}" type="slidenum">
              <a:rPr lang="en-BG" smtClean="0"/>
              <a:t>24</a:t>
            </a:fld>
            <a:endParaRPr lang="en-B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9F0BEB5-A29C-4968-983E-A36548ABEAE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3A1C274-6946-495B-B899-AB53C4D5DEA1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Друзья знакомые одногрупники, одноклсники.</a:t>
            </a:r>
          </a:p>
          <a:p>
            <a:endParaRPr lang="ru-RU"/>
          </a:p>
          <a:p>
            <a:r>
              <a:rPr lang="ru-RU"/>
              <a:t>С этими людьми нужно реально дружить и быть в них заинтересованными.</a:t>
            </a:r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A0D01E9-1220-422A-B538-EA427368E5D9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Создать проект.Показать в практике на ноутбуке как искать. Под проекты. Например христианские киновечера. Вечера просмотра семейных фильмов.</a:t>
            </a: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8D2E6C7-D366-4C5B-A48E-A2190E6D8C83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0371C68-78EC-4785-A4EA-E1D923A2D72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802085" y="-38679"/>
            <a:ext cx="6438781" cy="6929336"/>
          </a:xfrm>
          <a:custGeom>
            <a:avLst/>
            <a:gdLst>
              <a:gd name="connsiteX0" fmla="*/ 0 w 2112400"/>
              <a:gd name="connsiteY0" fmla="*/ 0 h 2040482"/>
              <a:gd name="connsiteX1" fmla="*/ 2112400 w 2112400"/>
              <a:gd name="connsiteY1" fmla="*/ 0 h 2040482"/>
              <a:gd name="connsiteX2" fmla="*/ 2112400 w 2112400"/>
              <a:gd name="connsiteY2" fmla="*/ 2040482 h 2040482"/>
              <a:gd name="connsiteX3" fmla="*/ 0 w 2112400"/>
              <a:gd name="connsiteY3" fmla="*/ 2040482 h 2040482"/>
              <a:gd name="connsiteX4" fmla="*/ 0 w 2112400"/>
              <a:gd name="connsiteY4" fmla="*/ 0 h 2040482"/>
              <a:gd name="connsiteX0" fmla="*/ 0 w 2231272"/>
              <a:gd name="connsiteY0" fmla="*/ 0 h 2369666"/>
              <a:gd name="connsiteX1" fmla="*/ 2231272 w 2231272"/>
              <a:gd name="connsiteY1" fmla="*/ 329184 h 2369666"/>
              <a:gd name="connsiteX2" fmla="*/ 2231272 w 2231272"/>
              <a:gd name="connsiteY2" fmla="*/ 2369666 h 2369666"/>
              <a:gd name="connsiteX3" fmla="*/ 118872 w 2231272"/>
              <a:gd name="connsiteY3" fmla="*/ 2369666 h 2369666"/>
              <a:gd name="connsiteX4" fmla="*/ 0 w 2231272"/>
              <a:gd name="connsiteY4" fmla="*/ 0 h 2369666"/>
              <a:gd name="connsiteX0" fmla="*/ 0 w 2331856"/>
              <a:gd name="connsiteY0" fmla="*/ 0 h 2369666"/>
              <a:gd name="connsiteX1" fmla="*/ 2331856 w 2331856"/>
              <a:gd name="connsiteY1" fmla="*/ 82296 h 2369666"/>
              <a:gd name="connsiteX2" fmla="*/ 2231272 w 2331856"/>
              <a:gd name="connsiteY2" fmla="*/ 2369666 h 2369666"/>
              <a:gd name="connsiteX3" fmla="*/ 118872 w 2331856"/>
              <a:gd name="connsiteY3" fmla="*/ 2369666 h 2369666"/>
              <a:gd name="connsiteX4" fmla="*/ 0 w 2331856"/>
              <a:gd name="connsiteY4" fmla="*/ 0 h 2369666"/>
              <a:gd name="connsiteX0" fmla="*/ 0 w 2331856"/>
              <a:gd name="connsiteY0" fmla="*/ 0 h 2625698"/>
              <a:gd name="connsiteX1" fmla="*/ 2331856 w 2331856"/>
              <a:gd name="connsiteY1" fmla="*/ 82296 h 2625698"/>
              <a:gd name="connsiteX2" fmla="*/ 2025532 w 2331856"/>
              <a:gd name="connsiteY2" fmla="*/ 2625698 h 2625698"/>
              <a:gd name="connsiteX3" fmla="*/ 118872 w 2331856"/>
              <a:gd name="connsiteY3" fmla="*/ 2369666 h 2625698"/>
              <a:gd name="connsiteX4" fmla="*/ 0 w 2331856"/>
              <a:gd name="connsiteY4" fmla="*/ 0 h 2625698"/>
              <a:gd name="connsiteX0" fmla="*/ 0 w 2331856"/>
              <a:gd name="connsiteY0" fmla="*/ 0 h 2758286"/>
              <a:gd name="connsiteX1" fmla="*/ 2331856 w 2331856"/>
              <a:gd name="connsiteY1" fmla="*/ 82296 h 2758286"/>
              <a:gd name="connsiteX2" fmla="*/ 2025532 w 2331856"/>
              <a:gd name="connsiteY2" fmla="*/ 2625698 h 2758286"/>
              <a:gd name="connsiteX3" fmla="*/ 566928 w 2331856"/>
              <a:gd name="connsiteY3" fmla="*/ 2758286 h 2758286"/>
              <a:gd name="connsiteX4" fmla="*/ 0 w 2331856"/>
              <a:gd name="connsiteY4" fmla="*/ 0 h 2758286"/>
              <a:gd name="connsiteX0" fmla="*/ 0 w 2341000"/>
              <a:gd name="connsiteY0" fmla="*/ 0 h 2762858"/>
              <a:gd name="connsiteX1" fmla="*/ 2341000 w 2341000"/>
              <a:gd name="connsiteY1" fmla="*/ 86868 h 2762858"/>
              <a:gd name="connsiteX2" fmla="*/ 2034676 w 2341000"/>
              <a:gd name="connsiteY2" fmla="*/ 2630270 h 2762858"/>
              <a:gd name="connsiteX3" fmla="*/ 576072 w 2341000"/>
              <a:gd name="connsiteY3" fmla="*/ 2762858 h 2762858"/>
              <a:gd name="connsiteX4" fmla="*/ 0 w 2341000"/>
              <a:gd name="connsiteY4" fmla="*/ 0 h 2762858"/>
              <a:gd name="connsiteX0" fmla="*/ 0 w 2345572"/>
              <a:gd name="connsiteY0" fmla="*/ 0 h 2767430"/>
              <a:gd name="connsiteX1" fmla="*/ 2345572 w 2345572"/>
              <a:gd name="connsiteY1" fmla="*/ 91440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2345572"/>
              <a:gd name="connsiteY0" fmla="*/ 0 h 2767430"/>
              <a:gd name="connsiteX1" fmla="*/ 2345572 w 2345572"/>
              <a:gd name="connsiteY1" fmla="*/ 86868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2231272"/>
              <a:gd name="connsiteY0" fmla="*/ 0 h 2877158"/>
              <a:gd name="connsiteX1" fmla="*/ 2231272 w 2231272"/>
              <a:gd name="connsiteY1" fmla="*/ 196596 h 2877158"/>
              <a:gd name="connsiteX2" fmla="*/ 1924948 w 2231272"/>
              <a:gd name="connsiteY2" fmla="*/ 2744570 h 2877158"/>
              <a:gd name="connsiteX3" fmla="*/ 466344 w 2231272"/>
              <a:gd name="connsiteY3" fmla="*/ 2877158 h 2877158"/>
              <a:gd name="connsiteX4" fmla="*/ 0 w 2231272"/>
              <a:gd name="connsiteY4" fmla="*/ 0 h 2877158"/>
              <a:gd name="connsiteX0" fmla="*/ 562356 w 2793628"/>
              <a:gd name="connsiteY0" fmla="*/ 0 h 2744570"/>
              <a:gd name="connsiteX1" fmla="*/ 2793628 w 2793628"/>
              <a:gd name="connsiteY1" fmla="*/ 196596 h 2744570"/>
              <a:gd name="connsiteX2" fmla="*/ 2487304 w 2793628"/>
              <a:gd name="connsiteY2" fmla="*/ 2744570 h 2744570"/>
              <a:gd name="connsiteX3" fmla="*/ 0 w 2793628"/>
              <a:gd name="connsiteY3" fmla="*/ 2392526 h 2744570"/>
              <a:gd name="connsiteX4" fmla="*/ 562356 w 2793628"/>
              <a:gd name="connsiteY4" fmla="*/ 0 h 2744570"/>
              <a:gd name="connsiteX0" fmla="*/ 562356 w 2793628"/>
              <a:gd name="connsiteY0" fmla="*/ 0 h 2392526"/>
              <a:gd name="connsiteX1" fmla="*/ 2793628 w 2793628"/>
              <a:gd name="connsiteY1" fmla="*/ 196596 h 2392526"/>
              <a:gd name="connsiteX2" fmla="*/ 1778644 w 2793628"/>
              <a:gd name="connsiteY2" fmla="*/ 1958186 h 2392526"/>
              <a:gd name="connsiteX3" fmla="*/ 0 w 2793628"/>
              <a:gd name="connsiteY3" fmla="*/ 2392526 h 2392526"/>
              <a:gd name="connsiteX4" fmla="*/ 562356 w 2793628"/>
              <a:gd name="connsiteY4" fmla="*/ 0 h 2392526"/>
              <a:gd name="connsiteX0" fmla="*/ 562356 w 2793628"/>
              <a:gd name="connsiteY0" fmla="*/ 0 h 2392526"/>
              <a:gd name="connsiteX1" fmla="*/ 2793628 w 2793628"/>
              <a:gd name="connsiteY1" fmla="*/ 196596 h 2392526"/>
              <a:gd name="connsiteX2" fmla="*/ 2555884 w 2793628"/>
              <a:gd name="connsiteY2" fmla="*/ 2163926 h 2392526"/>
              <a:gd name="connsiteX3" fmla="*/ 0 w 2793628"/>
              <a:gd name="connsiteY3" fmla="*/ 2392526 h 2392526"/>
              <a:gd name="connsiteX4" fmla="*/ 562356 w 2793628"/>
              <a:gd name="connsiteY4" fmla="*/ 0 h 2392526"/>
              <a:gd name="connsiteX0" fmla="*/ 562356 w 2555884"/>
              <a:gd name="connsiteY0" fmla="*/ 0 h 2392526"/>
              <a:gd name="connsiteX1" fmla="*/ 2382148 w 2555884"/>
              <a:gd name="connsiteY1" fmla="*/ 59436 h 2392526"/>
              <a:gd name="connsiteX2" fmla="*/ 2555884 w 2555884"/>
              <a:gd name="connsiteY2" fmla="*/ 2163926 h 2392526"/>
              <a:gd name="connsiteX3" fmla="*/ 0 w 2555884"/>
              <a:gd name="connsiteY3" fmla="*/ 2392526 h 2392526"/>
              <a:gd name="connsiteX4" fmla="*/ 562356 w 2555884"/>
              <a:gd name="connsiteY4" fmla="*/ 0 h 2392526"/>
              <a:gd name="connsiteX0" fmla="*/ 562356 w 2555884"/>
              <a:gd name="connsiteY0" fmla="*/ 0 h 2397098"/>
              <a:gd name="connsiteX1" fmla="*/ 2382148 w 2555884"/>
              <a:gd name="connsiteY1" fmla="*/ 64008 h 2397098"/>
              <a:gd name="connsiteX2" fmla="*/ 2555884 w 2555884"/>
              <a:gd name="connsiteY2" fmla="*/ 2168498 h 2397098"/>
              <a:gd name="connsiteX3" fmla="*/ 0 w 2555884"/>
              <a:gd name="connsiteY3" fmla="*/ 2397098 h 2397098"/>
              <a:gd name="connsiteX4" fmla="*/ 562356 w 2555884"/>
              <a:gd name="connsiteY4" fmla="*/ 0 h 2397098"/>
              <a:gd name="connsiteX0" fmla="*/ 50292 w 2555884"/>
              <a:gd name="connsiteY0" fmla="*/ 0 h 2442818"/>
              <a:gd name="connsiteX1" fmla="*/ 2382148 w 2555884"/>
              <a:gd name="connsiteY1" fmla="*/ 109728 h 2442818"/>
              <a:gd name="connsiteX2" fmla="*/ 2555884 w 2555884"/>
              <a:gd name="connsiteY2" fmla="*/ 2214218 h 2442818"/>
              <a:gd name="connsiteX3" fmla="*/ 0 w 2555884"/>
              <a:gd name="connsiteY3" fmla="*/ 2442818 h 2442818"/>
              <a:gd name="connsiteX4" fmla="*/ 50292 w 2555884"/>
              <a:gd name="connsiteY4" fmla="*/ 0 h 2442818"/>
              <a:gd name="connsiteX0" fmla="*/ 50292 w 2555884"/>
              <a:gd name="connsiteY0" fmla="*/ 0 h 2442818"/>
              <a:gd name="connsiteX1" fmla="*/ 2281564 w 2555884"/>
              <a:gd name="connsiteY1" fmla="*/ 82296 h 2442818"/>
              <a:gd name="connsiteX2" fmla="*/ 2555884 w 2555884"/>
              <a:gd name="connsiteY2" fmla="*/ 2214218 h 2442818"/>
              <a:gd name="connsiteX3" fmla="*/ 0 w 2555884"/>
              <a:gd name="connsiteY3" fmla="*/ 2442818 h 2442818"/>
              <a:gd name="connsiteX4" fmla="*/ 50292 w 2555884"/>
              <a:gd name="connsiteY4" fmla="*/ 0 h 2442818"/>
              <a:gd name="connsiteX0" fmla="*/ 0 w 2505592"/>
              <a:gd name="connsiteY0" fmla="*/ 0 h 2214218"/>
              <a:gd name="connsiteX1" fmla="*/ 2231272 w 2505592"/>
              <a:gd name="connsiteY1" fmla="*/ 82296 h 2214218"/>
              <a:gd name="connsiteX2" fmla="*/ 2505592 w 2505592"/>
              <a:gd name="connsiteY2" fmla="*/ 2214218 h 2214218"/>
              <a:gd name="connsiteX3" fmla="*/ 694944 w 2505592"/>
              <a:gd name="connsiteY3" fmla="*/ 1793594 h 2214218"/>
              <a:gd name="connsiteX4" fmla="*/ 0 w 2505592"/>
              <a:gd name="connsiteY4" fmla="*/ 0 h 2214218"/>
              <a:gd name="connsiteX0" fmla="*/ 0 w 2505592"/>
              <a:gd name="connsiteY0" fmla="*/ 0 h 2214218"/>
              <a:gd name="connsiteX1" fmla="*/ 2231272 w 2505592"/>
              <a:gd name="connsiteY1" fmla="*/ 82296 h 2214218"/>
              <a:gd name="connsiteX2" fmla="*/ 2505592 w 2505592"/>
              <a:gd name="connsiteY2" fmla="*/ 2214218 h 2214218"/>
              <a:gd name="connsiteX3" fmla="*/ 612648 w 2505592"/>
              <a:gd name="connsiteY3" fmla="*/ 1967330 h 2214218"/>
              <a:gd name="connsiteX4" fmla="*/ 0 w 2505592"/>
              <a:gd name="connsiteY4" fmla="*/ 0 h 2214218"/>
              <a:gd name="connsiteX0" fmla="*/ 0 w 2231272"/>
              <a:gd name="connsiteY0" fmla="*/ 0 h 1967330"/>
              <a:gd name="connsiteX1" fmla="*/ 2231272 w 2231272"/>
              <a:gd name="connsiteY1" fmla="*/ 82296 h 1967330"/>
              <a:gd name="connsiteX2" fmla="*/ 1947808 w 2231272"/>
              <a:gd name="connsiteY2" fmla="*/ 1761590 h 1967330"/>
              <a:gd name="connsiteX3" fmla="*/ 612648 w 2231272"/>
              <a:gd name="connsiteY3" fmla="*/ 1967330 h 1967330"/>
              <a:gd name="connsiteX4" fmla="*/ 0 w 2231272"/>
              <a:gd name="connsiteY4" fmla="*/ 0 h 1967330"/>
              <a:gd name="connsiteX0" fmla="*/ 0 w 2231272"/>
              <a:gd name="connsiteY0" fmla="*/ 0 h 1967330"/>
              <a:gd name="connsiteX1" fmla="*/ 2231272 w 2231272"/>
              <a:gd name="connsiteY1" fmla="*/ 82296 h 1967330"/>
              <a:gd name="connsiteX2" fmla="*/ 1801504 w 2231272"/>
              <a:gd name="connsiteY2" fmla="*/ 1871318 h 1967330"/>
              <a:gd name="connsiteX3" fmla="*/ 612648 w 2231272"/>
              <a:gd name="connsiteY3" fmla="*/ 1967330 h 1967330"/>
              <a:gd name="connsiteX4" fmla="*/ 0 w 2231272"/>
              <a:gd name="connsiteY4" fmla="*/ 0 h 1967330"/>
              <a:gd name="connsiteX0" fmla="*/ 0 w 2235844"/>
              <a:gd name="connsiteY0" fmla="*/ 0 h 1967330"/>
              <a:gd name="connsiteX1" fmla="*/ 2235844 w 2235844"/>
              <a:gd name="connsiteY1" fmla="*/ 82296 h 1967330"/>
              <a:gd name="connsiteX2" fmla="*/ 1801504 w 2235844"/>
              <a:gd name="connsiteY2" fmla="*/ 1871318 h 1967330"/>
              <a:gd name="connsiteX3" fmla="*/ 612648 w 2235844"/>
              <a:gd name="connsiteY3" fmla="*/ 1967330 h 1967330"/>
              <a:gd name="connsiteX4" fmla="*/ 0 w 2235844"/>
              <a:gd name="connsiteY4" fmla="*/ 0 h 1967330"/>
              <a:gd name="connsiteX0" fmla="*/ 2337381 w 2337381"/>
              <a:gd name="connsiteY0" fmla="*/ 0 h 3926758"/>
              <a:gd name="connsiteX1" fmla="*/ 1623196 w 2337381"/>
              <a:gd name="connsiteY1" fmla="*/ 2041724 h 3926758"/>
              <a:gd name="connsiteX2" fmla="*/ 1188856 w 2337381"/>
              <a:gd name="connsiteY2" fmla="*/ 3830746 h 3926758"/>
              <a:gd name="connsiteX3" fmla="*/ 0 w 2337381"/>
              <a:gd name="connsiteY3" fmla="*/ 3926758 h 3926758"/>
              <a:gd name="connsiteX4" fmla="*/ 2337381 w 2337381"/>
              <a:gd name="connsiteY4" fmla="*/ 0 h 3926758"/>
              <a:gd name="connsiteX0" fmla="*/ 2337381 w 3789453"/>
              <a:gd name="connsiteY0" fmla="*/ 0 h 3926758"/>
              <a:gd name="connsiteX1" fmla="*/ 3789453 w 3789453"/>
              <a:gd name="connsiteY1" fmla="*/ 16982 h 3926758"/>
              <a:gd name="connsiteX2" fmla="*/ 1188856 w 3789453"/>
              <a:gd name="connsiteY2" fmla="*/ 3830746 h 3926758"/>
              <a:gd name="connsiteX3" fmla="*/ 0 w 3789453"/>
              <a:gd name="connsiteY3" fmla="*/ 3926758 h 3926758"/>
              <a:gd name="connsiteX4" fmla="*/ 2337381 w 3789453"/>
              <a:gd name="connsiteY4" fmla="*/ 0 h 3926758"/>
              <a:gd name="connsiteX0" fmla="*/ 2337381 w 3789453"/>
              <a:gd name="connsiteY0" fmla="*/ 0 h 5311203"/>
              <a:gd name="connsiteX1" fmla="*/ 3789453 w 3789453"/>
              <a:gd name="connsiteY1" fmla="*/ 16982 h 5311203"/>
              <a:gd name="connsiteX2" fmla="*/ 3757885 w 3789453"/>
              <a:gd name="connsiteY2" fmla="*/ 5311203 h 5311203"/>
              <a:gd name="connsiteX3" fmla="*/ 0 w 3789453"/>
              <a:gd name="connsiteY3" fmla="*/ 3926758 h 5311203"/>
              <a:gd name="connsiteX4" fmla="*/ 2337381 w 3789453"/>
              <a:gd name="connsiteY4" fmla="*/ 0 h 5311203"/>
              <a:gd name="connsiteX0" fmla="*/ 573896 w 2025968"/>
              <a:gd name="connsiteY0" fmla="*/ 0 h 6909444"/>
              <a:gd name="connsiteX1" fmla="*/ 2025968 w 2025968"/>
              <a:gd name="connsiteY1" fmla="*/ 16982 h 6909444"/>
              <a:gd name="connsiteX2" fmla="*/ 1994400 w 2025968"/>
              <a:gd name="connsiteY2" fmla="*/ 5311203 h 6909444"/>
              <a:gd name="connsiteX3" fmla="*/ 0 w 2025968"/>
              <a:gd name="connsiteY3" fmla="*/ 6909444 h 6909444"/>
              <a:gd name="connsiteX4" fmla="*/ 573896 w 2025968"/>
              <a:gd name="connsiteY4" fmla="*/ 0 h 6909444"/>
              <a:gd name="connsiteX0" fmla="*/ 573896 w 2025968"/>
              <a:gd name="connsiteY0" fmla="*/ 0 h 6909444"/>
              <a:gd name="connsiteX1" fmla="*/ 2025968 w 2025968"/>
              <a:gd name="connsiteY1" fmla="*/ 16982 h 6909444"/>
              <a:gd name="connsiteX2" fmla="*/ 1994400 w 2025968"/>
              <a:gd name="connsiteY2" fmla="*/ 5311203 h 6909444"/>
              <a:gd name="connsiteX3" fmla="*/ 0 w 2025968"/>
              <a:gd name="connsiteY3" fmla="*/ 6909444 h 6909444"/>
              <a:gd name="connsiteX4" fmla="*/ 126530 w 2025968"/>
              <a:gd name="connsiteY4" fmla="*/ 5100536 h 6909444"/>
              <a:gd name="connsiteX5" fmla="*/ 573896 w 2025968"/>
              <a:gd name="connsiteY5" fmla="*/ 0 h 6909444"/>
              <a:gd name="connsiteX0" fmla="*/ 4986709 w 6438781"/>
              <a:gd name="connsiteY0" fmla="*/ 0 h 6929336"/>
              <a:gd name="connsiteX1" fmla="*/ 6438781 w 6438781"/>
              <a:gd name="connsiteY1" fmla="*/ 16982 h 6929336"/>
              <a:gd name="connsiteX2" fmla="*/ 6407213 w 6438781"/>
              <a:gd name="connsiteY2" fmla="*/ 5311203 h 6929336"/>
              <a:gd name="connsiteX3" fmla="*/ 4412813 w 6438781"/>
              <a:gd name="connsiteY3" fmla="*/ 6909444 h 6929336"/>
              <a:gd name="connsiteX4" fmla="*/ 0 w 6438781"/>
              <a:gd name="connsiteY4" fmla="*/ 6929336 h 6929336"/>
              <a:gd name="connsiteX5" fmla="*/ 4986709 w 6438781"/>
              <a:gd name="connsiteY5" fmla="*/ 0 h 6929336"/>
              <a:gd name="connsiteX0" fmla="*/ 4986709 w 6438781"/>
              <a:gd name="connsiteY0" fmla="*/ 0 h 6929336"/>
              <a:gd name="connsiteX1" fmla="*/ 6438781 w 6438781"/>
              <a:gd name="connsiteY1" fmla="*/ 16982 h 6929336"/>
              <a:gd name="connsiteX2" fmla="*/ 6407213 w 6438781"/>
              <a:gd name="connsiteY2" fmla="*/ 5311203 h 6929336"/>
              <a:gd name="connsiteX3" fmla="*/ 4412813 w 6438781"/>
              <a:gd name="connsiteY3" fmla="*/ 6909444 h 6929336"/>
              <a:gd name="connsiteX4" fmla="*/ 0 w 6438781"/>
              <a:gd name="connsiteY4" fmla="*/ 6929336 h 6929336"/>
              <a:gd name="connsiteX5" fmla="*/ 2231572 w 6438781"/>
              <a:gd name="connsiteY5" fmla="*/ 3794250 h 6929336"/>
              <a:gd name="connsiteX6" fmla="*/ 4986709 w 6438781"/>
              <a:gd name="connsiteY6" fmla="*/ 0 h 6929336"/>
              <a:gd name="connsiteX0" fmla="*/ 4986709 w 6438781"/>
              <a:gd name="connsiteY0" fmla="*/ 0 h 6929336"/>
              <a:gd name="connsiteX1" fmla="*/ 6438781 w 6438781"/>
              <a:gd name="connsiteY1" fmla="*/ 16982 h 6929336"/>
              <a:gd name="connsiteX2" fmla="*/ 6407213 w 6438781"/>
              <a:gd name="connsiteY2" fmla="*/ 5311203 h 6929336"/>
              <a:gd name="connsiteX3" fmla="*/ 4412813 w 6438781"/>
              <a:gd name="connsiteY3" fmla="*/ 6909444 h 6929336"/>
              <a:gd name="connsiteX4" fmla="*/ 0 w 6438781"/>
              <a:gd name="connsiteY4" fmla="*/ 6929336 h 6929336"/>
              <a:gd name="connsiteX5" fmla="*/ 1654629 w 6438781"/>
              <a:gd name="connsiteY5" fmla="*/ 2977822 h 6929336"/>
              <a:gd name="connsiteX6" fmla="*/ 4986709 w 6438781"/>
              <a:gd name="connsiteY6" fmla="*/ 0 h 692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8781" h="6929336">
                <a:moveTo>
                  <a:pt x="4986709" y="0"/>
                </a:moveTo>
                <a:lnTo>
                  <a:pt x="6438781" y="16982"/>
                </a:lnTo>
                <a:lnTo>
                  <a:pt x="6407213" y="5311203"/>
                </a:lnTo>
                <a:lnTo>
                  <a:pt x="4412813" y="6909444"/>
                </a:lnTo>
                <a:lnTo>
                  <a:pt x="0" y="6929336"/>
                </a:lnTo>
                <a:lnTo>
                  <a:pt x="1654629" y="2977822"/>
                </a:lnTo>
                <a:lnTo>
                  <a:pt x="4986709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5" name="Straight Connector 4"/>
          <p:cNvCxnSpPr>
            <a:stCxn id="4" idx="0"/>
          </p:cNvCxnSpPr>
          <p:nvPr userDrawn="1"/>
        </p:nvCxnSpPr>
        <p:spPr>
          <a:xfrm flipH="1">
            <a:off x="2993571" y="-38679"/>
            <a:ext cx="7795223" cy="6929336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4" idx="4"/>
          </p:cNvCxnSpPr>
          <p:nvPr userDrawn="1"/>
        </p:nvCxnSpPr>
        <p:spPr>
          <a:xfrm flipH="1">
            <a:off x="5802085" y="-489857"/>
            <a:ext cx="3058886" cy="738051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2"/>
          </p:cNvCxnSpPr>
          <p:nvPr userDrawn="1"/>
        </p:nvCxnSpPr>
        <p:spPr>
          <a:xfrm flipH="1" flipV="1">
            <a:off x="0" y="2427514"/>
            <a:ext cx="12209298" cy="284501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8473088" y="-489857"/>
            <a:ext cx="398769" cy="94705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9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раздела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>
            <a:spLocks noChangeAspect="1"/>
          </p:cNvSpPr>
          <p:nvPr userDrawn="1"/>
        </p:nvSpPr>
        <p:spPr>
          <a:xfrm>
            <a:off x="2100000" y="-567000"/>
            <a:ext cx="7992000" cy="79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G"/>
          </a:p>
        </p:txBody>
      </p:sp>
      <p:grpSp>
        <p:nvGrpSpPr>
          <p:cNvPr id="4" name="Group 3"/>
          <p:cNvGrpSpPr/>
          <p:nvPr/>
        </p:nvGrpSpPr>
        <p:grpSpPr>
          <a:xfrm>
            <a:off x="743903" y="-1923097"/>
            <a:ext cx="10704194" cy="10704194"/>
            <a:chOff x="969646" y="-1697354"/>
            <a:chExt cx="10252709" cy="10252709"/>
          </a:xfrm>
        </p:grpSpPr>
        <p:sp>
          <p:nvSpPr>
            <p:cNvPr id="14" name="Oval 13"/>
            <p:cNvSpPr>
              <a:spLocks noChangeAspect="1"/>
            </p:cNvSpPr>
            <p:nvPr userDrawn="1"/>
          </p:nvSpPr>
          <p:spPr>
            <a:xfrm>
              <a:off x="1925334" y="-741666"/>
              <a:ext cx="8341335" cy="8341335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G" dirty="0"/>
            </a:p>
          </p:txBody>
        </p:sp>
        <p:sp>
          <p:nvSpPr>
            <p:cNvPr id="17" name="Oval 16"/>
            <p:cNvSpPr>
              <a:spLocks noChangeAspect="1"/>
            </p:cNvSpPr>
            <p:nvPr userDrawn="1"/>
          </p:nvSpPr>
          <p:spPr>
            <a:xfrm>
              <a:off x="1482091" y="-1184909"/>
              <a:ext cx="9227819" cy="92278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G"/>
            </a:p>
          </p:txBody>
        </p:sp>
        <p:sp>
          <p:nvSpPr>
            <p:cNvPr id="20" name="Oval 19"/>
            <p:cNvSpPr>
              <a:spLocks noChangeAspect="1"/>
            </p:cNvSpPr>
            <p:nvPr userDrawn="1"/>
          </p:nvSpPr>
          <p:spPr>
            <a:xfrm>
              <a:off x="969646" y="-1697354"/>
              <a:ext cx="10252709" cy="1025270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G"/>
            </a:p>
          </p:txBody>
        </p:sp>
      </p:grpSp>
      <p:sp>
        <p:nvSpPr>
          <p:cNvPr id="11" name="Title 1"/>
          <p:cNvSpPr>
            <a:spLocks noGrp="1" noEditPoints="1"/>
          </p:cNvSpPr>
          <p:nvPr>
            <p:ph type="ctrTitle" hasCustomPrompt="1"/>
          </p:nvPr>
        </p:nvSpPr>
        <p:spPr>
          <a:xfrm>
            <a:off x="1978374" y="2815393"/>
            <a:ext cx="8235253" cy="7940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12" name="Subtitle 2"/>
          <p:cNvSpPr>
            <a:spLocks noGrp="1" noEditPoints="1"/>
          </p:cNvSpPr>
          <p:nvPr>
            <p:ph type="subTitle" idx="1" hasCustomPrompt="1"/>
          </p:nvPr>
        </p:nvSpPr>
        <p:spPr>
          <a:xfrm>
            <a:off x="1978375" y="3762733"/>
            <a:ext cx="8235252" cy="5308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altLang="en-US"/>
              <a:t>Щелкните для изменения стиля основного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5984391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722910" y="899120"/>
            <a:ext cx="3129154" cy="2794819"/>
          </a:xfrm>
          <a:custGeom>
            <a:avLst/>
            <a:gdLst>
              <a:gd name="connsiteX0" fmla="*/ 0 w 2112400"/>
              <a:gd name="connsiteY0" fmla="*/ 0 h 2040482"/>
              <a:gd name="connsiteX1" fmla="*/ 2112400 w 2112400"/>
              <a:gd name="connsiteY1" fmla="*/ 0 h 2040482"/>
              <a:gd name="connsiteX2" fmla="*/ 2112400 w 2112400"/>
              <a:gd name="connsiteY2" fmla="*/ 2040482 h 2040482"/>
              <a:gd name="connsiteX3" fmla="*/ 0 w 2112400"/>
              <a:gd name="connsiteY3" fmla="*/ 2040482 h 2040482"/>
              <a:gd name="connsiteX4" fmla="*/ 0 w 2112400"/>
              <a:gd name="connsiteY4" fmla="*/ 0 h 2040482"/>
              <a:gd name="connsiteX0" fmla="*/ 0 w 2231272"/>
              <a:gd name="connsiteY0" fmla="*/ 0 h 2369666"/>
              <a:gd name="connsiteX1" fmla="*/ 2231272 w 2231272"/>
              <a:gd name="connsiteY1" fmla="*/ 329184 h 2369666"/>
              <a:gd name="connsiteX2" fmla="*/ 2231272 w 2231272"/>
              <a:gd name="connsiteY2" fmla="*/ 2369666 h 2369666"/>
              <a:gd name="connsiteX3" fmla="*/ 118872 w 2231272"/>
              <a:gd name="connsiteY3" fmla="*/ 2369666 h 2369666"/>
              <a:gd name="connsiteX4" fmla="*/ 0 w 2231272"/>
              <a:gd name="connsiteY4" fmla="*/ 0 h 2369666"/>
              <a:gd name="connsiteX0" fmla="*/ 0 w 2331856"/>
              <a:gd name="connsiteY0" fmla="*/ 0 h 2369666"/>
              <a:gd name="connsiteX1" fmla="*/ 2331856 w 2331856"/>
              <a:gd name="connsiteY1" fmla="*/ 82296 h 2369666"/>
              <a:gd name="connsiteX2" fmla="*/ 2231272 w 2331856"/>
              <a:gd name="connsiteY2" fmla="*/ 2369666 h 2369666"/>
              <a:gd name="connsiteX3" fmla="*/ 118872 w 2331856"/>
              <a:gd name="connsiteY3" fmla="*/ 2369666 h 2369666"/>
              <a:gd name="connsiteX4" fmla="*/ 0 w 2331856"/>
              <a:gd name="connsiteY4" fmla="*/ 0 h 2369666"/>
              <a:gd name="connsiteX0" fmla="*/ 0 w 2331856"/>
              <a:gd name="connsiteY0" fmla="*/ 0 h 2625698"/>
              <a:gd name="connsiteX1" fmla="*/ 2331856 w 2331856"/>
              <a:gd name="connsiteY1" fmla="*/ 82296 h 2625698"/>
              <a:gd name="connsiteX2" fmla="*/ 2025532 w 2331856"/>
              <a:gd name="connsiteY2" fmla="*/ 2625698 h 2625698"/>
              <a:gd name="connsiteX3" fmla="*/ 118872 w 2331856"/>
              <a:gd name="connsiteY3" fmla="*/ 2369666 h 2625698"/>
              <a:gd name="connsiteX4" fmla="*/ 0 w 2331856"/>
              <a:gd name="connsiteY4" fmla="*/ 0 h 2625698"/>
              <a:gd name="connsiteX0" fmla="*/ 0 w 2331856"/>
              <a:gd name="connsiteY0" fmla="*/ 0 h 2758286"/>
              <a:gd name="connsiteX1" fmla="*/ 2331856 w 2331856"/>
              <a:gd name="connsiteY1" fmla="*/ 82296 h 2758286"/>
              <a:gd name="connsiteX2" fmla="*/ 2025532 w 2331856"/>
              <a:gd name="connsiteY2" fmla="*/ 2625698 h 2758286"/>
              <a:gd name="connsiteX3" fmla="*/ 566928 w 2331856"/>
              <a:gd name="connsiteY3" fmla="*/ 2758286 h 2758286"/>
              <a:gd name="connsiteX4" fmla="*/ 0 w 2331856"/>
              <a:gd name="connsiteY4" fmla="*/ 0 h 2758286"/>
              <a:gd name="connsiteX0" fmla="*/ 0 w 2341000"/>
              <a:gd name="connsiteY0" fmla="*/ 0 h 2762858"/>
              <a:gd name="connsiteX1" fmla="*/ 2341000 w 2341000"/>
              <a:gd name="connsiteY1" fmla="*/ 86868 h 2762858"/>
              <a:gd name="connsiteX2" fmla="*/ 2034676 w 2341000"/>
              <a:gd name="connsiteY2" fmla="*/ 2630270 h 2762858"/>
              <a:gd name="connsiteX3" fmla="*/ 576072 w 2341000"/>
              <a:gd name="connsiteY3" fmla="*/ 2762858 h 2762858"/>
              <a:gd name="connsiteX4" fmla="*/ 0 w 2341000"/>
              <a:gd name="connsiteY4" fmla="*/ 0 h 2762858"/>
              <a:gd name="connsiteX0" fmla="*/ 0 w 2345572"/>
              <a:gd name="connsiteY0" fmla="*/ 0 h 2767430"/>
              <a:gd name="connsiteX1" fmla="*/ 2345572 w 2345572"/>
              <a:gd name="connsiteY1" fmla="*/ 91440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2345572"/>
              <a:gd name="connsiteY0" fmla="*/ 0 h 2767430"/>
              <a:gd name="connsiteX1" fmla="*/ 2345572 w 2345572"/>
              <a:gd name="connsiteY1" fmla="*/ 86868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2231272"/>
              <a:gd name="connsiteY0" fmla="*/ 0 h 2877158"/>
              <a:gd name="connsiteX1" fmla="*/ 2231272 w 2231272"/>
              <a:gd name="connsiteY1" fmla="*/ 196596 h 2877158"/>
              <a:gd name="connsiteX2" fmla="*/ 1924948 w 2231272"/>
              <a:gd name="connsiteY2" fmla="*/ 2744570 h 2877158"/>
              <a:gd name="connsiteX3" fmla="*/ 466344 w 2231272"/>
              <a:gd name="connsiteY3" fmla="*/ 2877158 h 2877158"/>
              <a:gd name="connsiteX4" fmla="*/ 0 w 2231272"/>
              <a:gd name="connsiteY4" fmla="*/ 0 h 2877158"/>
              <a:gd name="connsiteX0" fmla="*/ 562356 w 2793628"/>
              <a:gd name="connsiteY0" fmla="*/ 0 h 2744570"/>
              <a:gd name="connsiteX1" fmla="*/ 2793628 w 2793628"/>
              <a:gd name="connsiteY1" fmla="*/ 196596 h 2744570"/>
              <a:gd name="connsiteX2" fmla="*/ 2487304 w 2793628"/>
              <a:gd name="connsiteY2" fmla="*/ 2744570 h 2744570"/>
              <a:gd name="connsiteX3" fmla="*/ 0 w 2793628"/>
              <a:gd name="connsiteY3" fmla="*/ 2392526 h 2744570"/>
              <a:gd name="connsiteX4" fmla="*/ 562356 w 2793628"/>
              <a:gd name="connsiteY4" fmla="*/ 0 h 2744570"/>
              <a:gd name="connsiteX0" fmla="*/ 562356 w 2793628"/>
              <a:gd name="connsiteY0" fmla="*/ 0 h 2392526"/>
              <a:gd name="connsiteX1" fmla="*/ 2793628 w 2793628"/>
              <a:gd name="connsiteY1" fmla="*/ 196596 h 2392526"/>
              <a:gd name="connsiteX2" fmla="*/ 1778644 w 2793628"/>
              <a:gd name="connsiteY2" fmla="*/ 1958186 h 2392526"/>
              <a:gd name="connsiteX3" fmla="*/ 0 w 2793628"/>
              <a:gd name="connsiteY3" fmla="*/ 2392526 h 2392526"/>
              <a:gd name="connsiteX4" fmla="*/ 562356 w 2793628"/>
              <a:gd name="connsiteY4" fmla="*/ 0 h 2392526"/>
              <a:gd name="connsiteX0" fmla="*/ 562356 w 2793628"/>
              <a:gd name="connsiteY0" fmla="*/ 0 h 2392526"/>
              <a:gd name="connsiteX1" fmla="*/ 2793628 w 2793628"/>
              <a:gd name="connsiteY1" fmla="*/ 196596 h 2392526"/>
              <a:gd name="connsiteX2" fmla="*/ 2555884 w 2793628"/>
              <a:gd name="connsiteY2" fmla="*/ 2163926 h 2392526"/>
              <a:gd name="connsiteX3" fmla="*/ 0 w 2793628"/>
              <a:gd name="connsiteY3" fmla="*/ 2392526 h 2392526"/>
              <a:gd name="connsiteX4" fmla="*/ 562356 w 2793628"/>
              <a:gd name="connsiteY4" fmla="*/ 0 h 2392526"/>
              <a:gd name="connsiteX0" fmla="*/ 562356 w 2555884"/>
              <a:gd name="connsiteY0" fmla="*/ 0 h 2392526"/>
              <a:gd name="connsiteX1" fmla="*/ 2382148 w 2555884"/>
              <a:gd name="connsiteY1" fmla="*/ 59436 h 2392526"/>
              <a:gd name="connsiteX2" fmla="*/ 2555884 w 2555884"/>
              <a:gd name="connsiteY2" fmla="*/ 2163926 h 2392526"/>
              <a:gd name="connsiteX3" fmla="*/ 0 w 2555884"/>
              <a:gd name="connsiteY3" fmla="*/ 2392526 h 2392526"/>
              <a:gd name="connsiteX4" fmla="*/ 562356 w 2555884"/>
              <a:gd name="connsiteY4" fmla="*/ 0 h 2392526"/>
              <a:gd name="connsiteX0" fmla="*/ 562356 w 2555884"/>
              <a:gd name="connsiteY0" fmla="*/ 0 h 2397098"/>
              <a:gd name="connsiteX1" fmla="*/ 2382148 w 2555884"/>
              <a:gd name="connsiteY1" fmla="*/ 64008 h 2397098"/>
              <a:gd name="connsiteX2" fmla="*/ 2555884 w 2555884"/>
              <a:gd name="connsiteY2" fmla="*/ 2168498 h 2397098"/>
              <a:gd name="connsiteX3" fmla="*/ 0 w 2555884"/>
              <a:gd name="connsiteY3" fmla="*/ 2397098 h 2397098"/>
              <a:gd name="connsiteX4" fmla="*/ 562356 w 2555884"/>
              <a:gd name="connsiteY4" fmla="*/ 0 h 2397098"/>
              <a:gd name="connsiteX0" fmla="*/ 0 w 2789941"/>
              <a:gd name="connsiteY0" fmla="*/ 348947 h 2333090"/>
              <a:gd name="connsiteX1" fmla="*/ 2616205 w 2789941"/>
              <a:gd name="connsiteY1" fmla="*/ 0 h 2333090"/>
              <a:gd name="connsiteX2" fmla="*/ 2789941 w 2789941"/>
              <a:gd name="connsiteY2" fmla="*/ 2104490 h 2333090"/>
              <a:gd name="connsiteX3" fmla="*/ 234057 w 2789941"/>
              <a:gd name="connsiteY3" fmla="*/ 2333090 h 2333090"/>
              <a:gd name="connsiteX4" fmla="*/ 0 w 2789941"/>
              <a:gd name="connsiteY4" fmla="*/ 348947 h 2333090"/>
              <a:gd name="connsiteX0" fmla="*/ 0 w 2789941"/>
              <a:gd name="connsiteY0" fmla="*/ 0 h 1984143"/>
              <a:gd name="connsiteX1" fmla="*/ 1495328 w 2789941"/>
              <a:gd name="connsiteY1" fmla="*/ 388472 h 1984143"/>
              <a:gd name="connsiteX2" fmla="*/ 2789941 w 2789941"/>
              <a:gd name="connsiteY2" fmla="*/ 1755543 h 1984143"/>
              <a:gd name="connsiteX3" fmla="*/ 234057 w 2789941"/>
              <a:gd name="connsiteY3" fmla="*/ 1984143 h 1984143"/>
              <a:gd name="connsiteX4" fmla="*/ 0 w 2789941"/>
              <a:gd name="connsiteY4" fmla="*/ 0 h 1984143"/>
              <a:gd name="connsiteX0" fmla="*/ 0 w 2789941"/>
              <a:gd name="connsiteY0" fmla="*/ 0 h 1984143"/>
              <a:gd name="connsiteX1" fmla="*/ 1067625 w 2789941"/>
              <a:gd name="connsiteY1" fmla="*/ 521207 h 1984143"/>
              <a:gd name="connsiteX2" fmla="*/ 2789941 w 2789941"/>
              <a:gd name="connsiteY2" fmla="*/ 1755543 h 1984143"/>
              <a:gd name="connsiteX3" fmla="*/ 234057 w 2789941"/>
              <a:gd name="connsiteY3" fmla="*/ 1984143 h 1984143"/>
              <a:gd name="connsiteX4" fmla="*/ 0 w 2789941"/>
              <a:gd name="connsiteY4" fmla="*/ 0 h 1984143"/>
              <a:gd name="connsiteX0" fmla="*/ 0 w 2789941"/>
              <a:gd name="connsiteY0" fmla="*/ 0 h 1984143"/>
              <a:gd name="connsiteX1" fmla="*/ 1200360 w 2789941"/>
              <a:gd name="connsiteY1" fmla="*/ 329478 h 1984143"/>
              <a:gd name="connsiteX2" fmla="*/ 2789941 w 2789941"/>
              <a:gd name="connsiteY2" fmla="*/ 1755543 h 1984143"/>
              <a:gd name="connsiteX3" fmla="*/ 234057 w 2789941"/>
              <a:gd name="connsiteY3" fmla="*/ 1984143 h 1984143"/>
              <a:gd name="connsiteX4" fmla="*/ 0 w 2789941"/>
              <a:gd name="connsiteY4" fmla="*/ 0 h 1984143"/>
              <a:gd name="connsiteX0" fmla="*/ 0 w 3129154"/>
              <a:gd name="connsiteY0" fmla="*/ 1385863 h 3370006"/>
              <a:gd name="connsiteX1" fmla="*/ 1200360 w 3129154"/>
              <a:gd name="connsiteY1" fmla="*/ 1715341 h 3370006"/>
              <a:gd name="connsiteX2" fmla="*/ 3129154 w 3129154"/>
              <a:gd name="connsiteY2" fmla="*/ 0 h 3370006"/>
              <a:gd name="connsiteX3" fmla="*/ 234057 w 3129154"/>
              <a:gd name="connsiteY3" fmla="*/ 3370006 h 3370006"/>
              <a:gd name="connsiteX4" fmla="*/ 0 w 3129154"/>
              <a:gd name="connsiteY4" fmla="*/ 1385863 h 3370006"/>
              <a:gd name="connsiteX0" fmla="*/ 0 w 3129154"/>
              <a:gd name="connsiteY0" fmla="*/ 1385863 h 2794819"/>
              <a:gd name="connsiteX1" fmla="*/ 1200360 w 3129154"/>
              <a:gd name="connsiteY1" fmla="*/ 1715341 h 2794819"/>
              <a:gd name="connsiteX2" fmla="*/ 3129154 w 3129154"/>
              <a:gd name="connsiteY2" fmla="*/ 0 h 2794819"/>
              <a:gd name="connsiteX3" fmla="*/ 1369683 w 3129154"/>
              <a:gd name="connsiteY3" fmla="*/ 2794819 h 2794819"/>
              <a:gd name="connsiteX4" fmla="*/ 0 w 3129154"/>
              <a:gd name="connsiteY4" fmla="*/ 1385863 h 279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9154" h="2794819">
                <a:moveTo>
                  <a:pt x="0" y="1385863"/>
                </a:moveTo>
                <a:lnTo>
                  <a:pt x="1200360" y="1715341"/>
                </a:lnTo>
                <a:lnTo>
                  <a:pt x="3129154" y="0"/>
                </a:lnTo>
                <a:lnTo>
                  <a:pt x="1369683" y="2794819"/>
                </a:lnTo>
                <a:lnTo>
                  <a:pt x="0" y="1385863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344994" y="-147484"/>
            <a:ext cx="6916993" cy="710872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4026310" y="0"/>
            <a:ext cx="4395019" cy="6961239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762000" y="0"/>
            <a:ext cx="8079659" cy="722671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-383458" y="884372"/>
            <a:ext cx="12575458" cy="345165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 flipV="1">
            <a:off x="2993921" y="530943"/>
            <a:ext cx="701020" cy="72635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 flipV="1">
            <a:off x="8716061" y="6406333"/>
            <a:ext cx="701020" cy="72635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93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915885" y="1389371"/>
            <a:ext cx="3037315" cy="3922859"/>
          </a:xfrm>
          <a:custGeom>
            <a:avLst/>
            <a:gdLst>
              <a:gd name="connsiteX0" fmla="*/ 1248355 w 3037315"/>
              <a:gd name="connsiteY0" fmla="*/ 43045 h 3922859"/>
              <a:gd name="connsiteX1" fmla="*/ 2590800 w 3037315"/>
              <a:gd name="connsiteY1" fmla="*/ 2790743 h 3922859"/>
              <a:gd name="connsiteX2" fmla="*/ 2220685 w 3037315"/>
              <a:gd name="connsiteY2" fmla="*/ 3922859 h 3922859"/>
              <a:gd name="connsiteX3" fmla="*/ 555171 w 3037315"/>
              <a:gd name="connsiteY3" fmla="*/ 3824886 h 3922859"/>
              <a:gd name="connsiteX4" fmla="*/ 0 w 3037315"/>
              <a:gd name="connsiteY4" fmla="*/ 2431515 h 3922859"/>
              <a:gd name="connsiteX5" fmla="*/ 1055914 w 3037315"/>
              <a:gd name="connsiteY5" fmla="*/ 2877830 h 3922859"/>
              <a:gd name="connsiteX6" fmla="*/ 1306403 w 3037315"/>
              <a:gd name="connsiteY6" fmla="*/ 2612572 h 3922859"/>
              <a:gd name="connsiteX7" fmla="*/ 207028 w 3037315"/>
              <a:gd name="connsiteY7" fmla="*/ 883703 h 3922859"/>
              <a:gd name="connsiteX8" fmla="*/ 2580034 w 3037315"/>
              <a:gd name="connsiteY8" fmla="*/ 0 h 3922859"/>
              <a:gd name="connsiteX9" fmla="*/ 3037315 w 3037315"/>
              <a:gd name="connsiteY9" fmla="*/ 753074 h 3922859"/>
              <a:gd name="connsiteX10" fmla="*/ 1251747 w 3037315"/>
              <a:gd name="connsiteY10" fmla="*/ 42331 h 392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37315" h="3922859">
                <a:moveTo>
                  <a:pt x="1248355" y="43045"/>
                </a:moveTo>
                <a:lnTo>
                  <a:pt x="2590800" y="2790743"/>
                </a:lnTo>
                <a:lnTo>
                  <a:pt x="2220685" y="3922859"/>
                </a:lnTo>
                <a:lnTo>
                  <a:pt x="555171" y="3824886"/>
                </a:lnTo>
                <a:lnTo>
                  <a:pt x="0" y="2431515"/>
                </a:lnTo>
                <a:lnTo>
                  <a:pt x="1055914" y="2877830"/>
                </a:lnTo>
                <a:lnTo>
                  <a:pt x="1306403" y="2612572"/>
                </a:lnTo>
                <a:lnTo>
                  <a:pt x="207028" y="883703"/>
                </a:lnTo>
                <a:close/>
                <a:moveTo>
                  <a:pt x="2580034" y="0"/>
                </a:moveTo>
                <a:lnTo>
                  <a:pt x="3037315" y="753074"/>
                </a:lnTo>
                <a:lnTo>
                  <a:pt x="1251747" y="42331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 flipH="1" flipV="1">
            <a:off x="0" y="152399"/>
            <a:ext cx="12192000" cy="489065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-83127" y="-13855"/>
            <a:ext cx="5056913" cy="403293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-55420" y="1105985"/>
            <a:ext cx="12496799" cy="448106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 flipV="1">
            <a:off x="357218" y="-93174"/>
            <a:ext cx="2762118" cy="695117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 flipV="1">
            <a:off x="-96980" y="5052022"/>
            <a:ext cx="12621489" cy="739765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208777" y="639786"/>
            <a:ext cx="1194987" cy="48243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72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 flipV="1">
            <a:off x="4479404" y="-119944"/>
            <a:ext cx="8021254" cy="488871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46695" y="-752"/>
            <a:ext cx="5375348" cy="6939380"/>
          </a:xfrm>
          <a:custGeom>
            <a:avLst/>
            <a:gdLst>
              <a:gd name="connsiteX0" fmla="*/ 0 w 2112400"/>
              <a:gd name="connsiteY0" fmla="*/ 0 h 2040482"/>
              <a:gd name="connsiteX1" fmla="*/ 2112400 w 2112400"/>
              <a:gd name="connsiteY1" fmla="*/ 0 h 2040482"/>
              <a:gd name="connsiteX2" fmla="*/ 2112400 w 2112400"/>
              <a:gd name="connsiteY2" fmla="*/ 2040482 h 2040482"/>
              <a:gd name="connsiteX3" fmla="*/ 0 w 2112400"/>
              <a:gd name="connsiteY3" fmla="*/ 2040482 h 2040482"/>
              <a:gd name="connsiteX4" fmla="*/ 0 w 2112400"/>
              <a:gd name="connsiteY4" fmla="*/ 0 h 2040482"/>
              <a:gd name="connsiteX0" fmla="*/ 0 w 2231272"/>
              <a:gd name="connsiteY0" fmla="*/ 0 h 2369666"/>
              <a:gd name="connsiteX1" fmla="*/ 2231272 w 2231272"/>
              <a:gd name="connsiteY1" fmla="*/ 329184 h 2369666"/>
              <a:gd name="connsiteX2" fmla="*/ 2231272 w 2231272"/>
              <a:gd name="connsiteY2" fmla="*/ 2369666 h 2369666"/>
              <a:gd name="connsiteX3" fmla="*/ 118872 w 2231272"/>
              <a:gd name="connsiteY3" fmla="*/ 2369666 h 2369666"/>
              <a:gd name="connsiteX4" fmla="*/ 0 w 2231272"/>
              <a:gd name="connsiteY4" fmla="*/ 0 h 2369666"/>
              <a:gd name="connsiteX0" fmla="*/ 0 w 2331856"/>
              <a:gd name="connsiteY0" fmla="*/ 0 h 2369666"/>
              <a:gd name="connsiteX1" fmla="*/ 2331856 w 2331856"/>
              <a:gd name="connsiteY1" fmla="*/ 82296 h 2369666"/>
              <a:gd name="connsiteX2" fmla="*/ 2231272 w 2331856"/>
              <a:gd name="connsiteY2" fmla="*/ 2369666 h 2369666"/>
              <a:gd name="connsiteX3" fmla="*/ 118872 w 2331856"/>
              <a:gd name="connsiteY3" fmla="*/ 2369666 h 2369666"/>
              <a:gd name="connsiteX4" fmla="*/ 0 w 2331856"/>
              <a:gd name="connsiteY4" fmla="*/ 0 h 2369666"/>
              <a:gd name="connsiteX0" fmla="*/ 0 w 2331856"/>
              <a:gd name="connsiteY0" fmla="*/ 0 h 2625698"/>
              <a:gd name="connsiteX1" fmla="*/ 2331856 w 2331856"/>
              <a:gd name="connsiteY1" fmla="*/ 82296 h 2625698"/>
              <a:gd name="connsiteX2" fmla="*/ 2025532 w 2331856"/>
              <a:gd name="connsiteY2" fmla="*/ 2625698 h 2625698"/>
              <a:gd name="connsiteX3" fmla="*/ 118872 w 2331856"/>
              <a:gd name="connsiteY3" fmla="*/ 2369666 h 2625698"/>
              <a:gd name="connsiteX4" fmla="*/ 0 w 2331856"/>
              <a:gd name="connsiteY4" fmla="*/ 0 h 2625698"/>
              <a:gd name="connsiteX0" fmla="*/ 0 w 2331856"/>
              <a:gd name="connsiteY0" fmla="*/ 0 h 2758286"/>
              <a:gd name="connsiteX1" fmla="*/ 2331856 w 2331856"/>
              <a:gd name="connsiteY1" fmla="*/ 82296 h 2758286"/>
              <a:gd name="connsiteX2" fmla="*/ 2025532 w 2331856"/>
              <a:gd name="connsiteY2" fmla="*/ 2625698 h 2758286"/>
              <a:gd name="connsiteX3" fmla="*/ 566928 w 2331856"/>
              <a:gd name="connsiteY3" fmla="*/ 2758286 h 2758286"/>
              <a:gd name="connsiteX4" fmla="*/ 0 w 2331856"/>
              <a:gd name="connsiteY4" fmla="*/ 0 h 2758286"/>
              <a:gd name="connsiteX0" fmla="*/ 0 w 2341000"/>
              <a:gd name="connsiteY0" fmla="*/ 0 h 2762858"/>
              <a:gd name="connsiteX1" fmla="*/ 2341000 w 2341000"/>
              <a:gd name="connsiteY1" fmla="*/ 86868 h 2762858"/>
              <a:gd name="connsiteX2" fmla="*/ 2034676 w 2341000"/>
              <a:gd name="connsiteY2" fmla="*/ 2630270 h 2762858"/>
              <a:gd name="connsiteX3" fmla="*/ 576072 w 2341000"/>
              <a:gd name="connsiteY3" fmla="*/ 2762858 h 2762858"/>
              <a:gd name="connsiteX4" fmla="*/ 0 w 2341000"/>
              <a:gd name="connsiteY4" fmla="*/ 0 h 2762858"/>
              <a:gd name="connsiteX0" fmla="*/ 0 w 2345572"/>
              <a:gd name="connsiteY0" fmla="*/ 0 h 2767430"/>
              <a:gd name="connsiteX1" fmla="*/ 2345572 w 2345572"/>
              <a:gd name="connsiteY1" fmla="*/ 91440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2345572"/>
              <a:gd name="connsiteY0" fmla="*/ 0 h 2767430"/>
              <a:gd name="connsiteX1" fmla="*/ 2345572 w 2345572"/>
              <a:gd name="connsiteY1" fmla="*/ 86868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3009250"/>
              <a:gd name="connsiteY0" fmla="*/ 414577 h 2680562"/>
              <a:gd name="connsiteX1" fmla="*/ 3009250 w 3009250"/>
              <a:gd name="connsiteY1" fmla="*/ 0 h 2680562"/>
              <a:gd name="connsiteX2" fmla="*/ 2702926 w 3009250"/>
              <a:gd name="connsiteY2" fmla="*/ 2547974 h 2680562"/>
              <a:gd name="connsiteX3" fmla="*/ 1244322 w 3009250"/>
              <a:gd name="connsiteY3" fmla="*/ 2680562 h 2680562"/>
              <a:gd name="connsiteX4" fmla="*/ 0 w 3009250"/>
              <a:gd name="connsiteY4" fmla="*/ 414577 h 2680562"/>
              <a:gd name="connsiteX0" fmla="*/ 0 w 2702926"/>
              <a:gd name="connsiteY0" fmla="*/ 1800926 h 4066911"/>
              <a:gd name="connsiteX1" fmla="*/ 796992 w 2702926"/>
              <a:gd name="connsiteY1" fmla="*/ 0 h 4066911"/>
              <a:gd name="connsiteX2" fmla="*/ 2702926 w 2702926"/>
              <a:gd name="connsiteY2" fmla="*/ 3934323 h 4066911"/>
              <a:gd name="connsiteX3" fmla="*/ 1244322 w 2702926"/>
              <a:gd name="connsiteY3" fmla="*/ 4066911 h 4066911"/>
              <a:gd name="connsiteX4" fmla="*/ 0 w 2702926"/>
              <a:gd name="connsiteY4" fmla="*/ 1800926 h 4066911"/>
              <a:gd name="connsiteX0" fmla="*/ 0 w 3617326"/>
              <a:gd name="connsiteY0" fmla="*/ 1800926 h 4066911"/>
              <a:gd name="connsiteX1" fmla="*/ 796992 w 3617326"/>
              <a:gd name="connsiteY1" fmla="*/ 0 h 4066911"/>
              <a:gd name="connsiteX2" fmla="*/ 3617326 w 3617326"/>
              <a:gd name="connsiteY2" fmla="*/ 40749 h 4066911"/>
              <a:gd name="connsiteX3" fmla="*/ 1244322 w 3617326"/>
              <a:gd name="connsiteY3" fmla="*/ 4066911 h 4066911"/>
              <a:gd name="connsiteX4" fmla="*/ 0 w 3617326"/>
              <a:gd name="connsiteY4" fmla="*/ 1800926 h 4066911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0 w 3617326"/>
              <a:gd name="connsiteY4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2260356 w 3617326"/>
              <a:gd name="connsiteY4" fmla="*/ 5749808 h 6957595"/>
              <a:gd name="connsiteX5" fmla="*/ 0 w 3617326"/>
              <a:gd name="connsiteY5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0 w 3617326"/>
              <a:gd name="connsiteY5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1109982 w 3617326"/>
              <a:gd name="connsiteY5" fmla="*/ 4717421 h 6957595"/>
              <a:gd name="connsiteX6" fmla="*/ 0 w 3617326"/>
              <a:gd name="connsiteY6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2245608 w 3617326"/>
              <a:gd name="connsiteY5" fmla="*/ 1133563 h 6957595"/>
              <a:gd name="connsiteX6" fmla="*/ 0 w 3617326"/>
              <a:gd name="connsiteY6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1714666 w 3617326"/>
              <a:gd name="connsiteY5" fmla="*/ 1384285 h 6957595"/>
              <a:gd name="connsiteX6" fmla="*/ 0 w 3617326"/>
              <a:gd name="connsiteY6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0 w 3617326"/>
              <a:gd name="connsiteY5" fmla="*/ 1800926 h 6957595"/>
              <a:gd name="connsiteX0" fmla="*/ 0 w 3617326"/>
              <a:gd name="connsiteY0" fmla="*/ 1760177 h 6916846"/>
              <a:gd name="connsiteX1" fmla="*/ 1894272 w 3617326"/>
              <a:gd name="connsiteY1" fmla="*/ 1997056 h 6916846"/>
              <a:gd name="connsiteX2" fmla="*/ 3617326 w 3617326"/>
              <a:gd name="connsiteY2" fmla="*/ 0 h 6916846"/>
              <a:gd name="connsiteX3" fmla="*/ 2969884 w 3617326"/>
              <a:gd name="connsiteY3" fmla="*/ 6916846 h 6916846"/>
              <a:gd name="connsiteX4" fmla="*/ 1965388 w 3617326"/>
              <a:gd name="connsiteY4" fmla="*/ 6888930 h 6916846"/>
              <a:gd name="connsiteX5" fmla="*/ 0 w 3617326"/>
              <a:gd name="connsiteY5" fmla="*/ 1760177 h 6916846"/>
              <a:gd name="connsiteX0" fmla="*/ 0 w 3617326"/>
              <a:gd name="connsiteY0" fmla="*/ 1760177 h 6916846"/>
              <a:gd name="connsiteX1" fmla="*/ 2037964 w 3617326"/>
              <a:gd name="connsiteY1" fmla="*/ 1226348 h 6916846"/>
              <a:gd name="connsiteX2" fmla="*/ 3617326 w 3617326"/>
              <a:gd name="connsiteY2" fmla="*/ 0 h 6916846"/>
              <a:gd name="connsiteX3" fmla="*/ 2969884 w 3617326"/>
              <a:gd name="connsiteY3" fmla="*/ 6916846 h 6916846"/>
              <a:gd name="connsiteX4" fmla="*/ 1965388 w 3617326"/>
              <a:gd name="connsiteY4" fmla="*/ 6888930 h 6916846"/>
              <a:gd name="connsiteX5" fmla="*/ 0 w 3617326"/>
              <a:gd name="connsiteY5" fmla="*/ 1760177 h 6916846"/>
              <a:gd name="connsiteX0" fmla="*/ 0 w 3251566"/>
              <a:gd name="connsiteY0" fmla="*/ 597582 h 5754251"/>
              <a:gd name="connsiteX1" fmla="*/ 2037964 w 3251566"/>
              <a:gd name="connsiteY1" fmla="*/ 63753 h 5754251"/>
              <a:gd name="connsiteX2" fmla="*/ 3251566 w 3251566"/>
              <a:gd name="connsiteY2" fmla="*/ 0 h 5754251"/>
              <a:gd name="connsiteX3" fmla="*/ 2969884 w 3251566"/>
              <a:gd name="connsiteY3" fmla="*/ 5754251 h 5754251"/>
              <a:gd name="connsiteX4" fmla="*/ 1965388 w 3251566"/>
              <a:gd name="connsiteY4" fmla="*/ 5726335 h 5754251"/>
              <a:gd name="connsiteX5" fmla="*/ 0 w 3251566"/>
              <a:gd name="connsiteY5" fmla="*/ 597582 h 5754251"/>
              <a:gd name="connsiteX0" fmla="*/ 0 w 3382195"/>
              <a:gd name="connsiteY0" fmla="*/ 1329102 h 6485771"/>
              <a:gd name="connsiteX1" fmla="*/ 2037964 w 3382195"/>
              <a:gd name="connsiteY1" fmla="*/ 795273 h 6485771"/>
              <a:gd name="connsiteX2" fmla="*/ 3382195 w 3382195"/>
              <a:gd name="connsiteY2" fmla="*/ 0 h 6485771"/>
              <a:gd name="connsiteX3" fmla="*/ 2969884 w 3382195"/>
              <a:gd name="connsiteY3" fmla="*/ 6485771 h 6485771"/>
              <a:gd name="connsiteX4" fmla="*/ 1965388 w 3382195"/>
              <a:gd name="connsiteY4" fmla="*/ 6457855 h 6485771"/>
              <a:gd name="connsiteX5" fmla="*/ 0 w 3382195"/>
              <a:gd name="connsiteY5" fmla="*/ 1329102 h 6485771"/>
              <a:gd name="connsiteX0" fmla="*/ 0 w 1416807"/>
              <a:gd name="connsiteY0" fmla="*/ 6457855 h 6485771"/>
              <a:gd name="connsiteX1" fmla="*/ 72576 w 1416807"/>
              <a:gd name="connsiteY1" fmla="*/ 795273 h 6485771"/>
              <a:gd name="connsiteX2" fmla="*/ 1416807 w 1416807"/>
              <a:gd name="connsiteY2" fmla="*/ 0 h 6485771"/>
              <a:gd name="connsiteX3" fmla="*/ 1004496 w 1416807"/>
              <a:gd name="connsiteY3" fmla="*/ 6485771 h 6485771"/>
              <a:gd name="connsiteX4" fmla="*/ 0 w 1416807"/>
              <a:gd name="connsiteY4" fmla="*/ 6457855 h 6485771"/>
              <a:gd name="connsiteX0" fmla="*/ 0 w 2265893"/>
              <a:gd name="connsiteY0" fmla="*/ 5308323 h 6485771"/>
              <a:gd name="connsiteX1" fmla="*/ 921662 w 2265893"/>
              <a:gd name="connsiteY1" fmla="*/ 795273 h 6485771"/>
              <a:gd name="connsiteX2" fmla="*/ 2265893 w 2265893"/>
              <a:gd name="connsiteY2" fmla="*/ 0 h 6485771"/>
              <a:gd name="connsiteX3" fmla="*/ 1853582 w 2265893"/>
              <a:gd name="connsiteY3" fmla="*/ 6485771 h 6485771"/>
              <a:gd name="connsiteX4" fmla="*/ 0 w 2265893"/>
              <a:gd name="connsiteY4" fmla="*/ 5308323 h 6485771"/>
              <a:gd name="connsiteX0" fmla="*/ 0 w 2637354"/>
              <a:gd name="connsiteY0" fmla="*/ 5308323 h 6446583"/>
              <a:gd name="connsiteX1" fmla="*/ 921662 w 2637354"/>
              <a:gd name="connsiteY1" fmla="*/ 795273 h 6446583"/>
              <a:gd name="connsiteX2" fmla="*/ 2265893 w 2637354"/>
              <a:gd name="connsiteY2" fmla="*/ 0 h 6446583"/>
              <a:gd name="connsiteX3" fmla="*/ 2637354 w 2637354"/>
              <a:gd name="connsiteY3" fmla="*/ 6446583 h 6446583"/>
              <a:gd name="connsiteX4" fmla="*/ 0 w 2637354"/>
              <a:gd name="connsiteY4" fmla="*/ 5308323 h 6446583"/>
              <a:gd name="connsiteX0" fmla="*/ 0 w 2885548"/>
              <a:gd name="connsiteY0" fmla="*/ 6470918 h 6470918"/>
              <a:gd name="connsiteX1" fmla="*/ 1169856 w 2885548"/>
              <a:gd name="connsiteY1" fmla="*/ 795273 h 6470918"/>
              <a:gd name="connsiteX2" fmla="*/ 2514087 w 2885548"/>
              <a:gd name="connsiteY2" fmla="*/ 0 h 6470918"/>
              <a:gd name="connsiteX3" fmla="*/ 2885548 w 2885548"/>
              <a:gd name="connsiteY3" fmla="*/ 6446583 h 6470918"/>
              <a:gd name="connsiteX4" fmla="*/ 0 w 2885548"/>
              <a:gd name="connsiteY4" fmla="*/ 6470918 h 6470918"/>
              <a:gd name="connsiteX0" fmla="*/ 0 w 2892910"/>
              <a:gd name="connsiteY0" fmla="*/ 5675645 h 5675645"/>
              <a:gd name="connsiteX1" fmla="*/ 1169856 w 2892910"/>
              <a:gd name="connsiteY1" fmla="*/ 0 h 5675645"/>
              <a:gd name="connsiteX2" fmla="*/ 2892910 w 2892910"/>
              <a:gd name="connsiteY2" fmla="*/ 2718636 h 5675645"/>
              <a:gd name="connsiteX3" fmla="*/ 2885548 w 2892910"/>
              <a:gd name="connsiteY3" fmla="*/ 5651310 h 5675645"/>
              <a:gd name="connsiteX4" fmla="*/ 0 w 2892910"/>
              <a:gd name="connsiteY4" fmla="*/ 5675645 h 5675645"/>
              <a:gd name="connsiteX0" fmla="*/ 0 w 2892910"/>
              <a:gd name="connsiteY0" fmla="*/ 4891874 h 4891874"/>
              <a:gd name="connsiteX1" fmla="*/ 1470302 w 2892910"/>
              <a:gd name="connsiteY1" fmla="*/ 0 h 4891874"/>
              <a:gd name="connsiteX2" fmla="*/ 2892910 w 2892910"/>
              <a:gd name="connsiteY2" fmla="*/ 1934865 h 4891874"/>
              <a:gd name="connsiteX3" fmla="*/ 2885548 w 2892910"/>
              <a:gd name="connsiteY3" fmla="*/ 4867539 h 4891874"/>
              <a:gd name="connsiteX4" fmla="*/ 0 w 2892910"/>
              <a:gd name="connsiteY4" fmla="*/ 4891874 h 4891874"/>
              <a:gd name="connsiteX0" fmla="*/ 0 w 2892910"/>
              <a:gd name="connsiteY0" fmla="*/ 3859908 h 3859908"/>
              <a:gd name="connsiteX1" fmla="*/ 1182919 w 2892910"/>
              <a:gd name="connsiteY1" fmla="*/ 0 h 3859908"/>
              <a:gd name="connsiteX2" fmla="*/ 2892910 w 2892910"/>
              <a:gd name="connsiteY2" fmla="*/ 902899 h 3859908"/>
              <a:gd name="connsiteX3" fmla="*/ 2885548 w 2892910"/>
              <a:gd name="connsiteY3" fmla="*/ 3835573 h 3859908"/>
              <a:gd name="connsiteX4" fmla="*/ 0 w 2892910"/>
              <a:gd name="connsiteY4" fmla="*/ 3859908 h 3859908"/>
              <a:gd name="connsiteX0" fmla="*/ 0 w 2892910"/>
              <a:gd name="connsiteY0" fmla="*/ 3859908 h 3859908"/>
              <a:gd name="connsiteX1" fmla="*/ 1182919 w 2892910"/>
              <a:gd name="connsiteY1" fmla="*/ 0 h 3859908"/>
              <a:gd name="connsiteX2" fmla="*/ 2892910 w 2892910"/>
              <a:gd name="connsiteY2" fmla="*/ 1033527 h 3859908"/>
              <a:gd name="connsiteX3" fmla="*/ 2885548 w 2892910"/>
              <a:gd name="connsiteY3" fmla="*/ 3835573 h 3859908"/>
              <a:gd name="connsiteX4" fmla="*/ 0 w 2892910"/>
              <a:gd name="connsiteY4" fmla="*/ 3859908 h 3859908"/>
              <a:gd name="connsiteX0" fmla="*/ 0 w 3323984"/>
              <a:gd name="connsiteY0" fmla="*/ 3925223 h 3925223"/>
              <a:gd name="connsiteX1" fmla="*/ 1613993 w 3323984"/>
              <a:gd name="connsiteY1" fmla="*/ 0 h 3925223"/>
              <a:gd name="connsiteX2" fmla="*/ 3323984 w 3323984"/>
              <a:gd name="connsiteY2" fmla="*/ 1033527 h 3925223"/>
              <a:gd name="connsiteX3" fmla="*/ 3316622 w 3323984"/>
              <a:gd name="connsiteY3" fmla="*/ 3835573 h 3925223"/>
              <a:gd name="connsiteX4" fmla="*/ 0 w 3323984"/>
              <a:gd name="connsiteY4" fmla="*/ 3925223 h 3925223"/>
              <a:gd name="connsiteX0" fmla="*/ 0 w 3323984"/>
              <a:gd name="connsiteY0" fmla="*/ 3925223 h 4919790"/>
              <a:gd name="connsiteX1" fmla="*/ 1613993 w 3323984"/>
              <a:gd name="connsiteY1" fmla="*/ 0 h 4919790"/>
              <a:gd name="connsiteX2" fmla="*/ 3323984 w 3323984"/>
              <a:gd name="connsiteY2" fmla="*/ 1033527 h 4919790"/>
              <a:gd name="connsiteX3" fmla="*/ 1749079 w 3323984"/>
              <a:gd name="connsiteY3" fmla="*/ 4919790 h 4919790"/>
              <a:gd name="connsiteX4" fmla="*/ 0 w 3323984"/>
              <a:gd name="connsiteY4" fmla="*/ 3925223 h 4919790"/>
              <a:gd name="connsiteX0" fmla="*/ 0 w 3323984"/>
              <a:gd name="connsiteY0" fmla="*/ 3102263 h 4096830"/>
              <a:gd name="connsiteX1" fmla="*/ 777970 w 3323984"/>
              <a:gd name="connsiteY1" fmla="*/ 0 h 4096830"/>
              <a:gd name="connsiteX2" fmla="*/ 3323984 w 3323984"/>
              <a:gd name="connsiteY2" fmla="*/ 210567 h 4096830"/>
              <a:gd name="connsiteX3" fmla="*/ 1749079 w 3323984"/>
              <a:gd name="connsiteY3" fmla="*/ 4096830 h 4096830"/>
              <a:gd name="connsiteX4" fmla="*/ 0 w 3323984"/>
              <a:gd name="connsiteY4" fmla="*/ 3102263 h 4096830"/>
              <a:gd name="connsiteX0" fmla="*/ 0 w 2017698"/>
              <a:gd name="connsiteY0" fmla="*/ 3102263 h 4096830"/>
              <a:gd name="connsiteX1" fmla="*/ 777970 w 2017698"/>
              <a:gd name="connsiteY1" fmla="*/ 0 h 4096830"/>
              <a:gd name="connsiteX2" fmla="*/ 2017698 w 2017698"/>
              <a:gd name="connsiteY2" fmla="*/ 40750 h 4096830"/>
              <a:gd name="connsiteX3" fmla="*/ 1749079 w 2017698"/>
              <a:gd name="connsiteY3" fmla="*/ 4096830 h 4096830"/>
              <a:gd name="connsiteX4" fmla="*/ 0 w 2017698"/>
              <a:gd name="connsiteY4" fmla="*/ 3102263 h 4096830"/>
              <a:gd name="connsiteX0" fmla="*/ 0 w 1769504"/>
              <a:gd name="connsiteY0" fmla="*/ 3102263 h 4096830"/>
              <a:gd name="connsiteX1" fmla="*/ 777970 w 1769504"/>
              <a:gd name="connsiteY1" fmla="*/ 0 h 4096830"/>
              <a:gd name="connsiteX2" fmla="*/ 1769504 w 1769504"/>
              <a:gd name="connsiteY2" fmla="*/ 14625 h 4096830"/>
              <a:gd name="connsiteX3" fmla="*/ 1749079 w 1769504"/>
              <a:gd name="connsiteY3" fmla="*/ 4096830 h 4096830"/>
              <a:gd name="connsiteX4" fmla="*/ 0 w 1769504"/>
              <a:gd name="connsiteY4" fmla="*/ 3102263 h 4096830"/>
              <a:gd name="connsiteX0" fmla="*/ 0 w 1821755"/>
              <a:gd name="connsiteY0" fmla="*/ 3102263 h 4096830"/>
              <a:gd name="connsiteX1" fmla="*/ 777970 w 1821755"/>
              <a:gd name="connsiteY1" fmla="*/ 0 h 4096830"/>
              <a:gd name="connsiteX2" fmla="*/ 1821755 w 1821755"/>
              <a:gd name="connsiteY2" fmla="*/ 1562 h 4096830"/>
              <a:gd name="connsiteX3" fmla="*/ 1749079 w 1821755"/>
              <a:gd name="connsiteY3" fmla="*/ 4096830 h 4096830"/>
              <a:gd name="connsiteX4" fmla="*/ 0 w 1821755"/>
              <a:gd name="connsiteY4" fmla="*/ 3102263 h 4096830"/>
              <a:gd name="connsiteX0" fmla="*/ 0 w 2265892"/>
              <a:gd name="connsiteY0" fmla="*/ 3102263 h 4096830"/>
              <a:gd name="connsiteX1" fmla="*/ 777970 w 2265892"/>
              <a:gd name="connsiteY1" fmla="*/ 0 h 4096830"/>
              <a:gd name="connsiteX2" fmla="*/ 2265892 w 2265892"/>
              <a:gd name="connsiteY2" fmla="*/ 14625 h 4096830"/>
              <a:gd name="connsiteX3" fmla="*/ 1749079 w 2265892"/>
              <a:gd name="connsiteY3" fmla="*/ 4096830 h 4096830"/>
              <a:gd name="connsiteX4" fmla="*/ 0 w 2265892"/>
              <a:gd name="connsiteY4" fmla="*/ 3102263 h 4096830"/>
              <a:gd name="connsiteX0" fmla="*/ 0 w 2265892"/>
              <a:gd name="connsiteY0" fmla="*/ 3102263 h 4122956"/>
              <a:gd name="connsiteX1" fmla="*/ 777970 w 2265892"/>
              <a:gd name="connsiteY1" fmla="*/ 0 h 4122956"/>
              <a:gd name="connsiteX2" fmla="*/ 2265892 w 2265892"/>
              <a:gd name="connsiteY2" fmla="*/ 14625 h 4122956"/>
              <a:gd name="connsiteX3" fmla="*/ 2049525 w 2265892"/>
              <a:gd name="connsiteY3" fmla="*/ 4122956 h 4122956"/>
              <a:gd name="connsiteX4" fmla="*/ 0 w 2265892"/>
              <a:gd name="connsiteY4" fmla="*/ 3102263 h 4122956"/>
              <a:gd name="connsiteX0" fmla="*/ 0 w 2331206"/>
              <a:gd name="connsiteY0" fmla="*/ 3036948 h 4122956"/>
              <a:gd name="connsiteX1" fmla="*/ 843284 w 2331206"/>
              <a:gd name="connsiteY1" fmla="*/ 0 h 4122956"/>
              <a:gd name="connsiteX2" fmla="*/ 2331206 w 2331206"/>
              <a:gd name="connsiteY2" fmla="*/ 14625 h 4122956"/>
              <a:gd name="connsiteX3" fmla="*/ 2114839 w 2331206"/>
              <a:gd name="connsiteY3" fmla="*/ 4122956 h 4122956"/>
              <a:gd name="connsiteX4" fmla="*/ 0 w 2331206"/>
              <a:gd name="connsiteY4" fmla="*/ 3036948 h 4122956"/>
              <a:gd name="connsiteX0" fmla="*/ 0 w 2331206"/>
              <a:gd name="connsiteY0" fmla="*/ 3022952 h 4122956"/>
              <a:gd name="connsiteX1" fmla="*/ 843284 w 2331206"/>
              <a:gd name="connsiteY1" fmla="*/ 0 h 4122956"/>
              <a:gd name="connsiteX2" fmla="*/ 2331206 w 2331206"/>
              <a:gd name="connsiteY2" fmla="*/ 14625 h 4122956"/>
              <a:gd name="connsiteX3" fmla="*/ 2114839 w 2331206"/>
              <a:gd name="connsiteY3" fmla="*/ 4122956 h 4122956"/>
              <a:gd name="connsiteX4" fmla="*/ 0 w 2331206"/>
              <a:gd name="connsiteY4" fmla="*/ 3022952 h 4122956"/>
              <a:gd name="connsiteX0" fmla="*/ 0 w 2331206"/>
              <a:gd name="connsiteY0" fmla="*/ 3022952 h 3976261"/>
              <a:gd name="connsiteX1" fmla="*/ 843284 w 2331206"/>
              <a:gd name="connsiteY1" fmla="*/ 0 h 3976261"/>
              <a:gd name="connsiteX2" fmla="*/ 2331206 w 2331206"/>
              <a:gd name="connsiteY2" fmla="*/ 14625 h 3976261"/>
              <a:gd name="connsiteX3" fmla="*/ 1831228 w 2331206"/>
              <a:gd name="connsiteY3" fmla="*/ 3976261 h 3976261"/>
              <a:gd name="connsiteX4" fmla="*/ 0 w 2331206"/>
              <a:gd name="connsiteY4" fmla="*/ 3022952 h 3976261"/>
              <a:gd name="connsiteX0" fmla="*/ 0 w 7806032"/>
              <a:gd name="connsiteY0" fmla="*/ 6136542 h 6136542"/>
              <a:gd name="connsiteX1" fmla="*/ 6318110 w 7806032"/>
              <a:gd name="connsiteY1" fmla="*/ 0 h 6136542"/>
              <a:gd name="connsiteX2" fmla="*/ 7806032 w 7806032"/>
              <a:gd name="connsiteY2" fmla="*/ 14625 h 6136542"/>
              <a:gd name="connsiteX3" fmla="*/ 7306054 w 7806032"/>
              <a:gd name="connsiteY3" fmla="*/ 3976261 h 6136542"/>
              <a:gd name="connsiteX4" fmla="*/ 0 w 7806032"/>
              <a:gd name="connsiteY4" fmla="*/ 6136542 h 6136542"/>
              <a:gd name="connsiteX0" fmla="*/ 0 w 7806032"/>
              <a:gd name="connsiteY0" fmla="*/ 6136542 h 6974104"/>
              <a:gd name="connsiteX1" fmla="*/ 6318110 w 7806032"/>
              <a:gd name="connsiteY1" fmla="*/ 0 h 6974104"/>
              <a:gd name="connsiteX2" fmla="*/ 7806032 w 7806032"/>
              <a:gd name="connsiteY2" fmla="*/ 14625 h 6974104"/>
              <a:gd name="connsiteX3" fmla="*/ 2664606 w 7806032"/>
              <a:gd name="connsiteY3" fmla="*/ 6974104 h 6974104"/>
              <a:gd name="connsiteX4" fmla="*/ 0 w 7806032"/>
              <a:gd name="connsiteY4" fmla="*/ 6136542 h 6974104"/>
              <a:gd name="connsiteX0" fmla="*/ 0 w 7806032"/>
              <a:gd name="connsiteY0" fmla="*/ 6121917 h 6959479"/>
              <a:gd name="connsiteX1" fmla="*/ 4720804 w 7806032"/>
              <a:gd name="connsiteY1" fmla="*/ 20099 h 6959479"/>
              <a:gd name="connsiteX2" fmla="*/ 7806032 w 7806032"/>
              <a:gd name="connsiteY2" fmla="*/ 0 h 6959479"/>
              <a:gd name="connsiteX3" fmla="*/ 2664606 w 7806032"/>
              <a:gd name="connsiteY3" fmla="*/ 6959479 h 6959479"/>
              <a:gd name="connsiteX4" fmla="*/ 0 w 7806032"/>
              <a:gd name="connsiteY4" fmla="*/ 6121917 h 6959479"/>
              <a:gd name="connsiteX0" fmla="*/ 0 w 6104553"/>
              <a:gd name="connsiteY0" fmla="*/ 6101818 h 6939380"/>
              <a:gd name="connsiteX1" fmla="*/ 4720804 w 6104553"/>
              <a:gd name="connsiteY1" fmla="*/ 0 h 6939380"/>
              <a:gd name="connsiteX2" fmla="*/ 6104553 w 6104553"/>
              <a:gd name="connsiteY2" fmla="*/ 14625 h 6939380"/>
              <a:gd name="connsiteX3" fmla="*/ 2664606 w 6104553"/>
              <a:gd name="connsiteY3" fmla="*/ 6939380 h 6939380"/>
              <a:gd name="connsiteX4" fmla="*/ 0 w 6104553"/>
              <a:gd name="connsiteY4" fmla="*/ 6101818 h 6939380"/>
              <a:gd name="connsiteX0" fmla="*/ 0 w 5398497"/>
              <a:gd name="connsiteY0" fmla="*/ 6121917 h 6959479"/>
              <a:gd name="connsiteX1" fmla="*/ 4720804 w 5398497"/>
              <a:gd name="connsiteY1" fmla="*/ 20099 h 6959479"/>
              <a:gd name="connsiteX2" fmla="*/ 5398497 w 5398497"/>
              <a:gd name="connsiteY2" fmla="*/ 0 h 6959479"/>
              <a:gd name="connsiteX3" fmla="*/ 2664606 w 5398497"/>
              <a:gd name="connsiteY3" fmla="*/ 6959479 h 6959479"/>
              <a:gd name="connsiteX4" fmla="*/ 0 w 5398497"/>
              <a:gd name="connsiteY4" fmla="*/ 6121917 h 6959479"/>
              <a:gd name="connsiteX0" fmla="*/ 0 w 5375348"/>
              <a:gd name="connsiteY0" fmla="*/ 6101818 h 6939380"/>
              <a:gd name="connsiteX1" fmla="*/ 4720804 w 5375348"/>
              <a:gd name="connsiteY1" fmla="*/ 0 h 6939380"/>
              <a:gd name="connsiteX2" fmla="*/ 5375348 w 5375348"/>
              <a:gd name="connsiteY2" fmla="*/ 396590 h 6939380"/>
              <a:gd name="connsiteX3" fmla="*/ 2664606 w 5375348"/>
              <a:gd name="connsiteY3" fmla="*/ 6939380 h 6939380"/>
              <a:gd name="connsiteX4" fmla="*/ 0 w 5375348"/>
              <a:gd name="connsiteY4" fmla="*/ 6101818 h 693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5348" h="6939380">
                <a:moveTo>
                  <a:pt x="0" y="6101818"/>
                </a:moveTo>
                <a:lnTo>
                  <a:pt x="4720804" y="0"/>
                </a:lnTo>
                <a:lnTo>
                  <a:pt x="5375348" y="396590"/>
                </a:lnTo>
                <a:lnTo>
                  <a:pt x="2664606" y="6939380"/>
                </a:lnTo>
                <a:lnTo>
                  <a:pt x="0" y="6101818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1430000" y="4127489"/>
            <a:ext cx="1151681" cy="69601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416050" y="1554078"/>
            <a:ext cx="5333999" cy="18749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>
            <a:endCxn id="7" idx="3"/>
          </p:cNvCxnSpPr>
          <p:nvPr userDrawn="1"/>
        </p:nvCxnSpPr>
        <p:spPr>
          <a:xfrm flipH="1">
            <a:off x="2617911" y="-291662"/>
            <a:ext cx="3007385" cy="723029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 userDrawn="1"/>
        </p:nvCxnSpPr>
        <p:spPr>
          <a:xfrm flipH="1">
            <a:off x="-46695" y="3044142"/>
            <a:ext cx="12238695" cy="305692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36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23" y="1052595"/>
            <a:ext cx="2529176" cy="51367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824" y="1052595"/>
            <a:ext cx="2529176" cy="5136776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373123" y="1753964"/>
            <a:ext cx="2098358" cy="373772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117789" y="1753964"/>
            <a:ext cx="2098358" cy="373772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416050" y="1554078"/>
            <a:ext cx="5333999" cy="18749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305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9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7DFE5C-CA63-4125-92D1-66E5517B56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8505" y="1780674"/>
            <a:ext cx="4588042" cy="2823410"/>
          </a:xfrm>
          <a:custGeom>
            <a:avLst/>
            <a:gdLst>
              <a:gd name="connsiteX0" fmla="*/ 0 w 4588042"/>
              <a:gd name="connsiteY0" fmla="*/ 0 h 2823410"/>
              <a:gd name="connsiteX1" fmla="*/ 4588042 w 4588042"/>
              <a:gd name="connsiteY1" fmla="*/ 0 h 2823410"/>
              <a:gd name="connsiteX2" fmla="*/ 4588042 w 4588042"/>
              <a:gd name="connsiteY2" fmla="*/ 2823410 h 2823410"/>
              <a:gd name="connsiteX3" fmla="*/ 0 w 4588042"/>
              <a:gd name="connsiteY3" fmla="*/ 2823410 h 282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042" h="2823410">
                <a:moveTo>
                  <a:pt x="0" y="0"/>
                </a:moveTo>
                <a:lnTo>
                  <a:pt x="4588042" y="0"/>
                </a:lnTo>
                <a:lnTo>
                  <a:pt x="4588042" y="2823410"/>
                </a:lnTo>
                <a:lnTo>
                  <a:pt x="0" y="28234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5AF3EC-51ED-4D25-B5E9-312BA79B77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56290"/>
          </a:xfrm>
          <a:custGeom>
            <a:avLst/>
            <a:gdLst>
              <a:gd name="connsiteX0" fmla="*/ 0 w 12192000"/>
              <a:gd name="connsiteY0" fmla="*/ 0 h 3456290"/>
              <a:gd name="connsiteX1" fmla="*/ 12192000 w 12192000"/>
              <a:gd name="connsiteY1" fmla="*/ 0 h 3456290"/>
              <a:gd name="connsiteX2" fmla="*/ 12192000 w 12192000"/>
              <a:gd name="connsiteY2" fmla="*/ 3456290 h 3456290"/>
              <a:gd name="connsiteX3" fmla="*/ 0 w 12192000"/>
              <a:gd name="connsiteY3" fmla="*/ 3456290 h 345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56290">
                <a:moveTo>
                  <a:pt x="0" y="0"/>
                </a:moveTo>
                <a:lnTo>
                  <a:pt x="12192000" y="0"/>
                </a:lnTo>
                <a:lnTo>
                  <a:pt x="12192000" y="3456290"/>
                </a:lnTo>
                <a:lnTo>
                  <a:pt x="0" y="34562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96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4E4F10-BF43-4465-9F6D-F90A90392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18" y="906877"/>
            <a:ext cx="5630778" cy="4819659"/>
          </a:xfrm>
          <a:custGeom>
            <a:avLst/>
            <a:gdLst>
              <a:gd name="connsiteX0" fmla="*/ 0 w 5630778"/>
              <a:gd name="connsiteY0" fmla="*/ 0 h 4819659"/>
              <a:gd name="connsiteX1" fmla="*/ 5630778 w 5630778"/>
              <a:gd name="connsiteY1" fmla="*/ 0 h 4819659"/>
              <a:gd name="connsiteX2" fmla="*/ 5630778 w 5630778"/>
              <a:gd name="connsiteY2" fmla="*/ 4819659 h 4819659"/>
              <a:gd name="connsiteX3" fmla="*/ 0 w 5630778"/>
              <a:gd name="connsiteY3" fmla="*/ 4819659 h 4819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0778" h="4819659">
                <a:moveTo>
                  <a:pt x="0" y="0"/>
                </a:moveTo>
                <a:lnTo>
                  <a:pt x="5630778" y="0"/>
                </a:lnTo>
                <a:lnTo>
                  <a:pt x="5630778" y="4819659"/>
                </a:lnTo>
                <a:lnTo>
                  <a:pt x="0" y="48196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4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FF462A-7785-45D2-A3BE-7C6B0B935A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8232" y="1102896"/>
            <a:ext cx="4395537" cy="4395537"/>
          </a:xfrm>
          <a:custGeom>
            <a:avLst/>
            <a:gdLst>
              <a:gd name="connsiteX0" fmla="*/ 0 w 4395537"/>
              <a:gd name="connsiteY0" fmla="*/ 0 h 4395537"/>
              <a:gd name="connsiteX1" fmla="*/ 4395537 w 4395537"/>
              <a:gd name="connsiteY1" fmla="*/ 0 h 4395537"/>
              <a:gd name="connsiteX2" fmla="*/ 4395537 w 4395537"/>
              <a:gd name="connsiteY2" fmla="*/ 4395537 h 4395537"/>
              <a:gd name="connsiteX3" fmla="*/ 0 w 4395537"/>
              <a:gd name="connsiteY3" fmla="*/ 4395537 h 439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5537" h="4395537">
                <a:moveTo>
                  <a:pt x="0" y="0"/>
                </a:moveTo>
                <a:lnTo>
                  <a:pt x="4395537" y="0"/>
                </a:lnTo>
                <a:lnTo>
                  <a:pt x="4395537" y="4395537"/>
                </a:lnTo>
                <a:lnTo>
                  <a:pt x="0" y="43955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1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024" y="1257300"/>
            <a:ext cx="10086975" cy="1028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3024" y="2514600"/>
            <a:ext cx="10086976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5" r:id="rId2"/>
    <p:sldLayoutId id="2147484056" r:id="rId3"/>
    <p:sldLayoutId id="2147484072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b="1" i="0" kern="1200" spc="-151" baseline="0">
          <a:solidFill>
            <a:schemeClr val="tx1"/>
          </a:solidFill>
          <a:latin typeface="Montserrat SemiBold" charset="0"/>
          <a:ea typeface="Montserrat SemiBold" charset="0"/>
          <a:cs typeface="Montserrat SemiBold" charset="0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232" userDrawn="1">
          <p15:clr>
            <a:srgbClr val="F26B43"/>
          </p15:clr>
        </p15:guide>
        <p15:guide id="27" orient="horz" pos="4032">
          <p15:clr>
            <a:srgbClr val="F26B43"/>
          </p15:clr>
        </p15:guide>
        <p15:guide id="28" pos="257" userDrawn="1">
          <p15:clr>
            <a:srgbClr val="F26B43"/>
          </p15:clr>
        </p15:guide>
        <p15:guide id="29" pos="7200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846" userDrawn="1">
          <p15:clr>
            <a:srgbClr val="F26B43"/>
          </p15:clr>
        </p15:guide>
        <p15:guide id="51" orient="horz" pos="12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97032CF-47FF-402A-5189-E60134F3EE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r="19026"/>
          <a:stretch>
            <a:fillRect/>
          </a:stretch>
        </p:blipFill>
        <p:spPr/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5C9D4F15-BA05-01FA-A744-D892C52EF438}"/>
              </a:ext>
            </a:extLst>
          </p:cNvPr>
          <p:cNvSpPr txBox="1">
            <a:spLocks/>
          </p:cNvSpPr>
          <p:nvPr/>
        </p:nvSpPr>
        <p:spPr>
          <a:xfrm>
            <a:off x="440790" y="1420693"/>
            <a:ext cx="6765227" cy="4016613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Как сохранить молодежь в церкви?</a:t>
            </a:r>
          </a:p>
          <a:p>
            <a:endParaRPr lang="ru-RU" b="1" dirty="0"/>
          </a:p>
          <a:p>
            <a:r>
              <a:rPr lang="ru-RU" sz="2800" b="1" dirty="0"/>
              <a:t>ОАМС ЕАД 2024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9061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97032CF-47FF-402A-5189-E60134F3EE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r="19026"/>
          <a:stretch>
            <a:fillRect/>
          </a:stretch>
        </p:blipFill>
        <p:spPr/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5C9D4F15-BA05-01FA-A744-D892C52EF438}"/>
              </a:ext>
            </a:extLst>
          </p:cNvPr>
          <p:cNvSpPr txBox="1">
            <a:spLocks/>
          </p:cNvSpPr>
          <p:nvPr/>
        </p:nvSpPr>
        <p:spPr>
          <a:xfrm>
            <a:off x="1128216" y="637273"/>
            <a:ext cx="5333999" cy="735878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5. Честные ответы 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056AA-BDE4-8577-85CF-9665B6DBA51F}"/>
              </a:ext>
            </a:extLst>
          </p:cNvPr>
          <p:cNvSpPr txBox="1"/>
          <p:nvPr/>
        </p:nvSpPr>
        <p:spPr>
          <a:xfrm>
            <a:off x="562971" y="1802601"/>
            <a:ext cx="61210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Сегодняшние молодые люди не просто принимают нашей церкви. Они ставят под сомнение все это, но обычно не без желания учиться. </a:t>
            </a:r>
          </a:p>
          <a:p>
            <a:endParaRPr lang="ru-RU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r>
              <a:rPr lang="ru-RU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Они хотят церковь, которая признает их вопросы, уважает их борьбу, предлагает хорошо продуманные ответы и говорит: "Я не знаю", когда это необходимо.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436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4C02-7A69-7205-F700-6D91E6B4CF3E}"/>
              </a:ext>
            </a:extLst>
          </p:cNvPr>
          <p:cNvSpPr txBox="1">
            <a:spLocks/>
          </p:cNvSpPr>
          <p:nvPr/>
        </p:nvSpPr>
        <p:spPr>
          <a:xfrm>
            <a:off x="716875" y="2140992"/>
            <a:ext cx="11475125" cy="1516608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СОЗДАНИЕ площадок для откровенных бесед, для консультирования молодежи.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14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83334" y="629361"/>
            <a:ext cx="5333999" cy="1874922"/>
          </a:xfrm>
        </p:spPr>
        <p:txBody>
          <a:bodyPr/>
          <a:lstStyle/>
          <a:p>
            <a:r>
              <a:rPr lang="ru-RU" dirty="0"/>
              <a:t>6. «Приемная» 				семья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4970" y="2908288"/>
            <a:ext cx="5244027" cy="31700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ru-RU" sz="2000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Это касается особенно молодых людей, которые географически или эмоционально далеки от своих семей. Они ищут возможности стать частью семьи - поужинать с ними, познакомиться со своими сверстниками, увидеть, как любить супругов и воспитывать детей, и иметь место убежища, когда в жизни трудности.</a:t>
            </a:r>
            <a:endParaRPr lang="en-US" sz="1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8" name="Freeform 2073"/>
          <p:cNvSpPr>
            <a:spLocks noEditPoints="1"/>
          </p:cNvSpPr>
          <p:nvPr/>
        </p:nvSpPr>
        <p:spPr bwMode="auto">
          <a:xfrm>
            <a:off x="4802370" y="3034471"/>
            <a:ext cx="542925" cy="549275"/>
          </a:xfrm>
          <a:custGeom>
            <a:avLst/>
            <a:gdLst>
              <a:gd name="T0" fmla="*/ 91 w 159"/>
              <a:gd name="T1" fmla="*/ 157 h 160"/>
              <a:gd name="T2" fmla="*/ 88 w 159"/>
              <a:gd name="T3" fmla="*/ 160 h 160"/>
              <a:gd name="T4" fmla="*/ 80 w 159"/>
              <a:gd name="T5" fmla="*/ 74 h 160"/>
              <a:gd name="T6" fmla="*/ 86 w 159"/>
              <a:gd name="T7" fmla="*/ 72 h 160"/>
              <a:gd name="T8" fmla="*/ 83 w 159"/>
              <a:gd name="T9" fmla="*/ 0 h 160"/>
              <a:gd name="T10" fmla="*/ 41 w 159"/>
              <a:gd name="T11" fmla="*/ 13 h 160"/>
              <a:gd name="T12" fmla="*/ 44 w 159"/>
              <a:gd name="T13" fmla="*/ 18 h 160"/>
              <a:gd name="T14" fmla="*/ 83 w 159"/>
              <a:gd name="T15" fmla="*/ 5 h 160"/>
              <a:gd name="T16" fmla="*/ 153 w 159"/>
              <a:gd name="T17" fmla="*/ 87 h 160"/>
              <a:gd name="T18" fmla="*/ 156 w 159"/>
              <a:gd name="T19" fmla="*/ 89 h 160"/>
              <a:gd name="T20" fmla="*/ 150 w 159"/>
              <a:gd name="T21" fmla="*/ 45 h 160"/>
              <a:gd name="T22" fmla="*/ 33 w 159"/>
              <a:gd name="T23" fmla="*/ 23 h 160"/>
              <a:gd name="T24" fmla="*/ 13 w 159"/>
              <a:gd name="T25" fmla="*/ 109 h 160"/>
              <a:gd name="T26" fmla="*/ 17 w 159"/>
              <a:gd name="T27" fmla="*/ 111 h 160"/>
              <a:gd name="T28" fmla="*/ 33 w 159"/>
              <a:gd name="T29" fmla="*/ 26 h 160"/>
              <a:gd name="T30" fmla="*/ 61 w 159"/>
              <a:gd name="T31" fmla="*/ 21 h 160"/>
              <a:gd name="T32" fmla="*/ 30 w 159"/>
              <a:gd name="T33" fmla="*/ 97 h 160"/>
              <a:gd name="T34" fmla="*/ 34 w 159"/>
              <a:gd name="T35" fmla="*/ 138 h 160"/>
              <a:gd name="T36" fmla="*/ 36 w 159"/>
              <a:gd name="T37" fmla="*/ 97 h 160"/>
              <a:gd name="T38" fmla="*/ 63 w 159"/>
              <a:gd name="T39" fmla="*/ 26 h 160"/>
              <a:gd name="T40" fmla="*/ 133 w 159"/>
              <a:gd name="T41" fmla="*/ 59 h 160"/>
              <a:gd name="T42" fmla="*/ 140 w 159"/>
              <a:gd name="T43" fmla="*/ 133 h 160"/>
              <a:gd name="T44" fmla="*/ 138 w 159"/>
              <a:gd name="T45" fmla="*/ 57 h 160"/>
              <a:gd name="T46" fmla="*/ 83 w 159"/>
              <a:gd name="T47" fmla="*/ 33 h 160"/>
              <a:gd name="T48" fmla="*/ 72 w 159"/>
              <a:gd name="T49" fmla="*/ 37 h 160"/>
              <a:gd name="T50" fmla="*/ 83 w 159"/>
              <a:gd name="T51" fmla="*/ 38 h 160"/>
              <a:gd name="T52" fmla="*/ 121 w 159"/>
              <a:gd name="T53" fmla="*/ 144 h 160"/>
              <a:gd name="T54" fmla="*/ 124 w 159"/>
              <a:gd name="T55" fmla="*/ 146 h 160"/>
              <a:gd name="T56" fmla="*/ 120 w 159"/>
              <a:gd name="T57" fmla="*/ 57 h 160"/>
              <a:gd name="T58" fmla="*/ 63 w 159"/>
              <a:gd name="T59" fmla="*/ 44 h 160"/>
              <a:gd name="T60" fmla="*/ 60 w 159"/>
              <a:gd name="T61" fmla="*/ 40 h 160"/>
              <a:gd name="T62" fmla="*/ 50 w 159"/>
              <a:gd name="T63" fmla="*/ 138 h 160"/>
              <a:gd name="T64" fmla="*/ 56 w 159"/>
              <a:gd name="T65" fmla="*/ 138 h 160"/>
              <a:gd name="T66" fmla="*/ 63 w 159"/>
              <a:gd name="T67" fmla="*/ 44 h 160"/>
              <a:gd name="T68" fmla="*/ 107 w 159"/>
              <a:gd name="T69" fmla="*/ 127 h 160"/>
              <a:gd name="T70" fmla="*/ 104 w 159"/>
              <a:gd name="T71" fmla="*/ 130 h 160"/>
              <a:gd name="T72" fmla="*/ 105 w 159"/>
              <a:gd name="T73" fmla="*/ 152 h 160"/>
              <a:gd name="T74" fmla="*/ 107 w 159"/>
              <a:gd name="T75" fmla="*/ 155 h 160"/>
              <a:gd name="T76" fmla="*/ 110 w 159"/>
              <a:gd name="T77" fmla="*/ 138 h 160"/>
              <a:gd name="T78" fmla="*/ 83 w 159"/>
              <a:gd name="T79" fmla="*/ 52 h 160"/>
              <a:gd name="T80" fmla="*/ 63 w 159"/>
              <a:gd name="T81" fmla="*/ 81 h 160"/>
              <a:gd name="T82" fmla="*/ 69 w 159"/>
              <a:gd name="T83" fmla="*/ 155 h 160"/>
              <a:gd name="T84" fmla="*/ 68 w 159"/>
              <a:gd name="T85" fmla="*/ 79 h 160"/>
              <a:gd name="T86" fmla="*/ 83 w 159"/>
              <a:gd name="T87" fmla="*/ 57 h 160"/>
              <a:gd name="T88" fmla="*/ 105 w 159"/>
              <a:gd name="T89" fmla="*/ 117 h 160"/>
              <a:gd name="T90" fmla="*/ 108 w 159"/>
              <a:gd name="T91" fmla="*/ 119 h 160"/>
              <a:gd name="T92" fmla="*/ 103 w 159"/>
              <a:gd name="T93" fmla="*/ 6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9" h="160">
                <a:moveTo>
                  <a:pt x="86" y="72"/>
                </a:moveTo>
                <a:cubicBezTo>
                  <a:pt x="86" y="74"/>
                  <a:pt x="93" y="99"/>
                  <a:pt x="91" y="157"/>
                </a:cubicBezTo>
                <a:cubicBezTo>
                  <a:pt x="91" y="159"/>
                  <a:pt x="90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7" y="160"/>
                  <a:pt x="86" y="159"/>
                  <a:pt x="86" y="157"/>
                </a:cubicBezTo>
                <a:cubicBezTo>
                  <a:pt x="88" y="100"/>
                  <a:pt x="80" y="74"/>
                  <a:pt x="80" y="74"/>
                </a:cubicBezTo>
                <a:cubicBezTo>
                  <a:pt x="80" y="73"/>
                  <a:pt x="81" y="71"/>
                  <a:pt x="82" y="71"/>
                </a:cubicBezTo>
                <a:cubicBezTo>
                  <a:pt x="84" y="70"/>
                  <a:pt x="85" y="71"/>
                  <a:pt x="86" y="72"/>
                </a:cubicBezTo>
                <a:close/>
                <a:moveTo>
                  <a:pt x="150" y="45"/>
                </a:moveTo>
                <a:cubicBezTo>
                  <a:pt x="139" y="18"/>
                  <a:pt x="112" y="0"/>
                  <a:pt x="83" y="0"/>
                </a:cubicBezTo>
                <a:cubicBezTo>
                  <a:pt x="73" y="0"/>
                  <a:pt x="64" y="2"/>
                  <a:pt x="55" y="6"/>
                </a:cubicBezTo>
                <a:cubicBezTo>
                  <a:pt x="50" y="8"/>
                  <a:pt x="45" y="10"/>
                  <a:pt x="41" y="13"/>
                </a:cubicBezTo>
                <a:cubicBezTo>
                  <a:pt x="40" y="14"/>
                  <a:pt x="39" y="15"/>
                  <a:pt x="40" y="17"/>
                </a:cubicBezTo>
                <a:cubicBezTo>
                  <a:pt x="41" y="18"/>
                  <a:pt x="42" y="18"/>
                  <a:pt x="44" y="18"/>
                </a:cubicBezTo>
                <a:cubicBezTo>
                  <a:pt x="48" y="15"/>
                  <a:pt x="52" y="13"/>
                  <a:pt x="57" y="11"/>
                </a:cubicBezTo>
                <a:cubicBezTo>
                  <a:pt x="65" y="7"/>
                  <a:pt x="74" y="5"/>
                  <a:pt x="83" y="5"/>
                </a:cubicBezTo>
                <a:cubicBezTo>
                  <a:pt x="110" y="5"/>
                  <a:pt x="135" y="22"/>
                  <a:pt x="145" y="47"/>
                </a:cubicBezTo>
                <a:cubicBezTo>
                  <a:pt x="150" y="57"/>
                  <a:pt x="152" y="77"/>
                  <a:pt x="153" y="87"/>
                </a:cubicBezTo>
                <a:cubicBezTo>
                  <a:pt x="153" y="88"/>
                  <a:pt x="155" y="89"/>
                  <a:pt x="156" y="89"/>
                </a:cubicBezTo>
                <a:cubicBezTo>
                  <a:pt x="156" y="89"/>
                  <a:pt x="156" y="89"/>
                  <a:pt x="156" y="89"/>
                </a:cubicBezTo>
                <a:cubicBezTo>
                  <a:pt x="158" y="89"/>
                  <a:pt x="159" y="88"/>
                  <a:pt x="159" y="87"/>
                </a:cubicBezTo>
                <a:cubicBezTo>
                  <a:pt x="157" y="73"/>
                  <a:pt x="155" y="55"/>
                  <a:pt x="150" y="45"/>
                </a:cubicBezTo>
                <a:close/>
                <a:moveTo>
                  <a:pt x="33" y="26"/>
                </a:moveTo>
                <a:cubicBezTo>
                  <a:pt x="34" y="25"/>
                  <a:pt x="34" y="24"/>
                  <a:pt x="33" y="23"/>
                </a:cubicBezTo>
                <a:cubicBezTo>
                  <a:pt x="32" y="21"/>
                  <a:pt x="30" y="21"/>
                  <a:pt x="29" y="22"/>
                </a:cubicBezTo>
                <a:cubicBezTo>
                  <a:pt x="14" y="37"/>
                  <a:pt x="0" y="64"/>
                  <a:pt x="13" y="109"/>
                </a:cubicBezTo>
                <a:cubicBezTo>
                  <a:pt x="14" y="110"/>
                  <a:pt x="15" y="111"/>
                  <a:pt x="16" y="111"/>
                </a:cubicBezTo>
                <a:cubicBezTo>
                  <a:pt x="16" y="111"/>
                  <a:pt x="17" y="111"/>
                  <a:pt x="17" y="111"/>
                </a:cubicBezTo>
                <a:cubicBezTo>
                  <a:pt x="18" y="111"/>
                  <a:pt x="19" y="109"/>
                  <a:pt x="19" y="108"/>
                </a:cubicBezTo>
                <a:cubicBezTo>
                  <a:pt x="8" y="74"/>
                  <a:pt x="13" y="45"/>
                  <a:pt x="33" y="26"/>
                </a:cubicBezTo>
                <a:close/>
                <a:moveTo>
                  <a:pt x="85" y="16"/>
                </a:moveTo>
                <a:cubicBezTo>
                  <a:pt x="77" y="16"/>
                  <a:pt x="69" y="17"/>
                  <a:pt x="61" y="21"/>
                </a:cubicBezTo>
                <a:cubicBezTo>
                  <a:pt x="34" y="32"/>
                  <a:pt x="20" y="61"/>
                  <a:pt x="28" y="89"/>
                </a:cubicBezTo>
                <a:cubicBezTo>
                  <a:pt x="29" y="91"/>
                  <a:pt x="30" y="94"/>
                  <a:pt x="30" y="97"/>
                </a:cubicBezTo>
                <a:cubicBezTo>
                  <a:pt x="31" y="104"/>
                  <a:pt x="31" y="116"/>
                  <a:pt x="31" y="136"/>
                </a:cubicBezTo>
                <a:cubicBezTo>
                  <a:pt x="31" y="137"/>
                  <a:pt x="32" y="138"/>
                  <a:pt x="34" y="138"/>
                </a:cubicBezTo>
                <a:cubicBezTo>
                  <a:pt x="35" y="138"/>
                  <a:pt x="37" y="137"/>
                  <a:pt x="37" y="136"/>
                </a:cubicBezTo>
                <a:cubicBezTo>
                  <a:pt x="37" y="115"/>
                  <a:pt x="37" y="104"/>
                  <a:pt x="36" y="97"/>
                </a:cubicBezTo>
                <a:cubicBezTo>
                  <a:pt x="35" y="93"/>
                  <a:pt x="34" y="90"/>
                  <a:pt x="33" y="87"/>
                </a:cubicBezTo>
                <a:cubicBezTo>
                  <a:pt x="26" y="62"/>
                  <a:pt x="39" y="36"/>
                  <a:pt x="63" y="26"/>
                </a:cubicBezTo>
                <a:cubicBezTo>
                  <a:pt x="70" y="23"/>
                  <a:pt x="77" y="21"/>
                  <a:pt x="85" y="22"/>
                </a:cubicBezTo>
                <a:cubicBezTo>
                  <a:pt x="104" y="22"/>
                  <a:pt x="126" y="39"/>
                  <a:pt x="133" y="59"/>
                </a:cubicBezTo>
                <a:cubicBezTo>
                  <a:pt x="138" y="76"/>
                  <a:pt x="138" y="104"/>
                  <a:pt x="138" y="130"/>
                </a:cubicBezTo>
                <a:cubicBezTo>
                  <a:pt x="138" y="132"/>
                  <a:pt x="139" y="133"/>
                  <a:pt x="140" y="133"/>
                </a:cubicBezTo>
                <a:cubicBezTo>
                  <a:pt x="142" y="133"/>
                  <a:pt x="143" y="132"/>
                  <a:pt x="143" y="130"/>
                </a:cubicBezTo>
                <a:cubicBezTo>
                  <a:pt x="144" y="104"/>
                  <a:pt x="144" y="75"/>
                  <a:pt x="138" y="57"/>
                </a:cubicBezTo>
                <a:cubicBezTo>
                  <a:pt x="130" y="35"/>
                  <a:pt x="107" y="17"/>
                  <a:pt x="85" y="16"/>
                </a:cubicBezTo>
                <a:close/>
                <a:moveTo>
                  <a:pt x="83" y="33"/>
                </a:moveTo>
                <a:cubicBezTo>
                  <a:pt x="80" y="33"/>
                  <a:pt x="77" y="33"/>
                  <a:pt x="74" y="33"/>
                </a:cubicBezTo>
                <a:cubicBezTo>
                  <a:pt x="73" y="34"/>
                  <a:pt x="72" y="35"/>
                  <a:pt x="72" y="37"/>
                </a:cubicBezTo>
                <a:cubicBezTo>
                  <a:pt x="72" y="38"/>
                  <a:pt x="74" y="39"/>
                  <a:pt x="75" y="39"/>
                </a:cubicBezTo>
                <a:cubicBezTo>
                  <a:pt x="78" y="38"/>
                  <a:pt x="80" y="38"/>
                  <a:pt x="83" y="38"/>
                </a:cubicBezTo>
                <a:cubicBezTo>
                  <a:pt x="97" y="38"/>
                  <a:pt x="110" y="46"/>
                  <a:pt x="115" y="59"/>
                </a:cubicBezTo>
                <a:cubicBezTo>
                  <a:pt x="122" y="75"/>
                  <a:pt x="122" y="100"/>
                  <a:pt x="121" y="144"/>
                </a:cubicBezTo>
                <a:cubicBezTo>
                  <a:pt x="121" y="145"/>
                  <a:pt x="122" y="146"/>
                  <a:pt x="124" y="146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25" y="146"/>
                  <a:pt x="126" y="145"/>
                  <a:pt x="126" y="144"/>
                </a:cubicBezTo>
                <a:cubicBezTo>
                  <a:pt x="128" y="98"/>
                  <a:pt x="127" y="74"/>
                  <a:pt x="120" y="57"/>
                </a:cubicBezTo>
                <a:cubicBezTo>
                  <a:pt x="114" y="42"/>
                  <a:pt x="99" y="33"/>
                  <a:pt x="83" y="33"/>
                </a:cubicBezTo>
                <a:close/>
                <a:moveTo>
                  <a:pt x="63" y="44"/>
                </a:moveTo>
                <a:cubicBezTo>
                  <a:pt x="64" y="43"/>
                  <a:pt x="64" y="42"/>
                  <a:pt x="63" y="41"/>
                </a:cubicBezTo>
                <a:cubicBezTo>
                  <a:pt x="63" y="39"/>
                  <a:pt x="61" y="39"/>
                  <a:pt x="60" y="40"/>
                </a:cubicBezTo>
                <a:cubicBezTo>
                  <a:pt x="46" y="50"/>
                  <a:pt x="40" y="69"/>
                  <a:pt x="45" y="87"/>
                </a:cubicBezTo>
                <a:cubicBezTo>
                  <a:pt x="45" y="87"/>
                  <a:pt x="50" y="107"/>
                  <a:pt x="50" y="138"/>
                </a:cubicBezTo>
                <a:cubicBezTo>
                  <a:pt x="50" y="140"/>
                  <a:pt x="51" y="141"/>
                  <a:pt x="53" y="141"/>
                </a:cubicBezTo>
                <a:cubicBezTo>
                  <a:pt x="54" y="141"/>
                  <a:pt x="56" y="140"/>
                  <a:pt x="56" y="138"/>
                </a:cubicBezTo>
                <a:cubicBezTo>
                  <a:pt x="56" y="106"/>
                  <a:pt x="50" y="86"/>
                  <a:pt x="50" y="85"/>
                </a:cubicBezTo>
                <a:cubicBezTo>
                  <a:pt x="45" y="69"/>
                  <a:pt x="51" y="53"/>
                  <a:pt x="63" y="44"/>
                </a:cubicBezTo>
                <a:close/>
                <a:moveTo>
                  <a:pt x="110" y="130"/>
                </a:moveTo>
                <a:cubicBezTo>
                  <a:pt x="110" y="129"/>
                  <a:pt x="109" y="127"/>
                  <a:pt x="107" y="127"/>
                </a:cubicBezTo>
                <a:cubicBezTo>
                  <a:pt x="107" y="127"/>
                  <a:pt x="107" y="127"/>
                  <a:pt x="107" y="127"/>
                </a:cubicBezTo>
                <a:cubicBezTo>
                  <a:pt x="106" y="127"/>
                  <a:pt x="104" y="129"/>
                  <a:pt x="104" y="130"/>
                </a:cubicBezTo>
                <a:cubicBezTo>
                  <a:pt x="104" y="132"/>
                  <a:pt x="104" y="135"/>
                  <a:pt x="105" y="138"/>
                </a:cubicBezTo>
                <a:cubicBezTo>
                  <a:pt x="105" y="143"/>
                  <a:pt x="105" y="148"/>
                  <a:pt x="105" y="152"/>
                </a:cubicBezTo>
                <a:cubicBezTo>
                  <a:pt x="105" y="153"/>
                  <a:pt x="106" y="155"/>
                  <a:pt x="107" y="155"/>
                </a:cubicBezTo>
                <a:cubicBezTo>
                  <a:pt x="107" y="155"/>
                  <a:pt x="107" y="155"/>
                  <a:pt x="107" y="155"/>
                </a:cubicBezTo>
                <a:cubicBezTo>
                  <a:pt x="109" y="155"/>
                  <a:pt x="110" y="153"/>
                  <a:pt x="110" y="152"/>
                </a:cubicBezTo>
                <a:cubicBezTo>
                  <a:pt x="110" y="148"/>
                  <a:pt x="110" y="143"/>
                  <a:pt x="110" y="138"/>
                </a:cubicBezTo>
                <a:cubicBezTo>
                  <a:pt x="110" y="135"/>
                  <a:pt x="110" y="132"/>
                  <a:pt x="110" y="130"/>
                </a:cubicBezTo>
                <a:close/>
                <a:moveTo>
                  <a:pt x="83" y="52"/>
                </a:moveTo>
                <a:cubicBezTo>
                  <a:pt x="80" y="52"/>
                  <a:pt x="77" y="52"/>
                  <a:pt x="75" y="53"/>
                </a:cubicBezTo>
                <a:cubicBezTo>
                  <a:pt x="64" y="58"/>
                  <a:pt x="59" y="70"/>
                  <a:pt x="63" y="81"/>
                </a:cubicBezTo>
                <a:cubicBezTo>
                  <a:pt x="65" y="87"/>
                  <a:pt x="66" y="120"/>
                  <a:pt x="66" y="152"/>
                </a:cubicBezTo>
                <a:cubicBezTo>
                  <a:pt x="66" y="153"/>
                  <a:pt x="68" y="155"/>
                  <a:pt x="69" y="155"/>
                </a:cubicBezTo>
                <a:cubicBezTo>
                  <a:pt x="71" y="155"/>
                  <a:pt x="72" y="153"/>
                  <a:pt x="72" y="152"/>
                </a:cubicBezTo>
                <a:cubicBezTo>
                  <a:pt x="72" y="123"/>
                  <a:pt x="70" y="87"/>
                  <a:pt x="68" y="79"/>
                </a:cubicBezTo>
                <a:cubicBezTo>
                  <a:pt x="65" y="71"/>
                  <a:pt x="69" y="62"/>
                  <a:pt x="77" y="58"/>
                </a:cubicBezTo>
                <a:cubicBezTo>
                  <a:pt x="79" y="57"/>
                  <a:pt x="81" y="57"/>
                  <a:pt x="83" y="57"/>
                </a:cubicBezTo>
                <a:cubicBezTo>
                  <a:pt x="89" y="57"/>
                  <a:pt x="95" y="61"/>
                  <a:pt x="98" y="67"/>
                </a:cubicBezTo>
                <a:cubicBezTo>
                  <a:pt x="103" y="79"/>
                  <a:pt x="105" y="101"/>
                  <a:pt x="105" y="117"/>
                </a:cubicBezTo>
                <a:cubicBezTo>
                  <a:pt x="105" y="118"/>
                  <a:pt x="106" y="119"/>
                  <a:pt x="108" y="119"/>
                </a:cubicBezTo>
                <a:cubicBezTo>
                  <a:pt x="108" y="119"/>
                  <a:pt x="108" y="119"/>
                  <a:pt x="108" y="119"/>
                </a:cubicBezTo>
                <a:cubicBezTo>
                  <a:pt x="109" y="119"/>
                  <a:pt x="110" y="118"/>
                  <a:pt x="110" y="117"/>
                </a:cubicBezTo>
                <a:cubicBezTo>
                  <a:pt x="110" y="100"/>
                  <a:pt x="108" y="78"/>
                  <a:pt x="103" y="65"/>
                </a:cubicBezTo>
                <a:cubicBezTo>
                  <a:pt x="100" y="57"/>
                  <a:pt x="92" y="52"/>
                  <a:pt x="83" y="5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C1143F-18AF-4B0B-07ED-CC9ABF7C96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7471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21D8E4AB-9BDF-7560-2041-A10D46D419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CAB461-A4DD-7CD3-E07A-5FF717ABB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16"/>
            <a:ext cx="12192000" cy="68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6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AEC725-589F-A099-51A4-61DC53E9E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1" y="243190"/>
            <a:ext cx="7772400" cy="41030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B98D61-5A8E-5AE0-A08D-04850D401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31" y="4107976"/>
            <a:ext cx="4840638" cy="250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34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6387152" y="2111231"/>
            <a:ext cx="5042848" cy="735878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7. Пасторская 	поддержка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22781" y="4210335"/>
            <a:ext cx="6177887" cy="20608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О</a:t>
            </a:r>
            <a:r>
              <a:rPr lang="ru-RU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пыт показывает, что в церквях, которые притягивают молодежь, есть пасторы, которые уделяют им время и внимание. Они видят ведущего пастора не только как "парня, который проповедует", но и как друга, к которому они могут подойти, когда это необходимо.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A35486-F651-6259-9D25-2058C458DD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r="24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0609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4C02-7A69-7205-F700-6D91E6B4CF3E}"/>
              </a:ext>
            </a:extLst>
          </p:cNvPr>
          <p:cNvSpPr txBox="1">
            <a:spLocks/>
          </p:cNvSpPr>
          <p:nvPr/>
        </p:nvSpPr>
        <p:spPr>
          <a:xfrm>
            <a:off x="607693" y="1912392"/>
            <a:ext cx="11475125" cy="1516608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/>
              <a:t>Вовлечение пастора в организацию еженедельных встреч с молодежью</a:t>
            </a:r>
          </a:p>
          <a:p>
            <a:r>
              <a:rPr lang="ru-RU" sz="3200" b="1" dirty="0"/>
              <a:t>Вовлечение в занятие с подростками и детьми</a:t>
            </a:r>
          </a:p>
          <a:p>
            <a:r>
              <a:rPr lang="ru-RU" sz="3200" b="1" dirty="0"/>
              <a:t>Организация совместных выходов на природу</a:t>
            </a:r>
          </a:p>
          <a:p>
            <a:r>
              <a:rPr lang="ru-RU" sz="3200" b="1" dirty="0"/>
              <a:t>Сохранение конфиденциальности с молодежью </a:t>
            </a:r>
          </a:p>
          <a:p>
            <a:endParaRPr lang="ru-RU" sz="3200" b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64466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358420" y="2427595"/>
            <a:ext cx="10667999" cy="1028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8. Миссия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F71551-5B07-D209-E7C6-9DB15AA5AA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692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871D1F-DD71-E3E4-88C5-0362F4C9FE42}"/>
              </a:ext>
            </a:extLst>
          </p:cNvPr>
          <p:cNvSpPr txBox="1"/>
          <p:nvPr/>
        </p:nvSpPr>
        <p:spPr>
          <a:xfrm>
            <a:off x="5220635" y="3805936"/>
            <a:ext cx="6177887" cy="2393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 Молодым людям нравится как приключение в путешествиях, так и риск веры - отправиться туда, куда другие могут не пойти.</a:t>
            </a:r>
          </a:p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endParaRPr lang="ru-RU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r>
              <a:rPr lang="ru-RU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Церкви, которые «извлекают выгоду» из этой страсти, будут привлекать и удерживать молодое поколение.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66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4C02-7A69-7205-F700-6D91E6B4CF3E}"/>
              </a:ext>
            </a:extLst>
          </p:cNvPr>
          <p:cNvSpPr txBox="1">
            <a:spLocks/>
          </p:cNvSpPr>
          <p:nvPr/>
        </p:nvSpPr>
        <p:spPr>
          <a:xfrm>
            <a:off x="716875" y="175714"/>
            <a:ext cx="11475125" cy="1516608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Вовлекать молодежь в более </a:t>
            </a:r>
          </a:p>
          <a:p>
            <a:r>
              <a:rPr lang="ru-RU" sz="2400" b="1" dirty="0"/>
              <a:t>Масштабные проекты по территории Униона </a:t>
            </a:r>
            <a:endParaRPr lang="en-US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D5281E-F5DA-E47D-5ED3-D0B39D5A9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5" y="1559706"/>
            <a:ext cx="5707702" cy="512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42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517DA71-DE08-4CA3-852B-8C07B4BBAC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8340" b="28340"/>
          <a:stretch>
            <a:fillRect/>
          </a:stretch>
        </p:blipFill>
        <p:spPr>
          <a:xfrm>
            <a:off x="0" y="0"/>
            <a:ext cx="12192000" cy="3455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7906B0-9168-4322-A1D5-A78E1F6973E5}"/>
              </a:ext>
            </a:extLst>
          </p:cNvPr>
          <p:cNvSpPr/>
          <p:nvPr/>
        </p:nvSpPr>
        <p:spPr>
          <a:xfrm>
            <a:off x="0" y="-1"/>
            <a:ext cx="12192000" cy="346685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sted-image.tiff">
            <a:extLst>
              <a:ext uri="{FF2B5EF4-FFF2-40B4-BE49-F238E27FC236}">
                <a16:creationId xmlns:a16="http://schemas.microsoft.com/office/drawing/2014/main" id="{5539E581-0EB4-4EEC-BA32-DC768DF39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073" y="1564105"/>
            <a:ext cx="6324948" cy="3456290"/>
          </a:xfrm>
          <a:prstGeom prst="rect">
            <a:avLst/>
          </a:prstGeom>
          <a:ln w="12700">
            <a:miter lim="400000"/>
          </a:ln>
          <a:effectLst>
            <a:outerShdw blurRad="1270000" dir="5400000" sx="90000" sy="-19000" rotWithShape="0">
              <a:prstClr val="black">
                <a:alpha val="3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E8A60-8392-4198-AB3C-19573A63EDC0}"/>
              </a:ext>
            </a:extLst>
          </p:cNvPr>
          <p:cNvSpPr txBox="1"/>
          <p:nvPr/>
        </p:nvSpPr>
        <p:spPr>
          <a:xfrm>
            <a:off x="658482" y="811178"/>
            <a:ext cx="54375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effectLst/>
                <a:latin typeface="AdverGothic"/>
              </a:rPr>
              <a:t>Факторы, приводящие молодежь к желанию свидетельствовать </a:t>
            </a:r>
            <a:endParaRPr lang="ru-RU" sz="4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6C2F56-8F4B-81A6-EE9C-F1521D5002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b="5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117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358420" y="2427595"/>
            <a:ext cx="10667999" cy="1028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ru-RU" b="1" dirty="0"/>
              <a:t>Подлинные </a:t>
            </a:r>
          </a:p>
          <a:p>
            <a:r>
              <a:rPr lang="ru-RU" b="1" dirty="0"/>
              <a:t>		отношения 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F71551-5B07-D209-E7C6-9DB15AA5AA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692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871D1F-DD71-E3E4-88C5-0362F4C9FE42}"/>
              </a:ext>
            </a:extLst>
          </p:cNvPr>
          <p:cNvSpPr txBox="1"/>
          <p:nvPr/>
        </p:nvSpPr>
        <p:spPr>
          <a:xfrm>
            <a:off x="5220635" y="3597903"/>
            <a:ext cx="6177887" cy="30579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Во-первых, у них крепкие отношения с другими людьми своего возраста. </a:t>
            </a:r>
          </a:p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r>
              <a:rPr lang="ru-RU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Во-вторых, у них есть лидер ОМС, которого они уважают и у которого они хотят учиться.</a:t>
            </a:r>
          </a:p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r>
              <a:rPr lang="ru-RU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В-третьих, и, возможно, самое главное, у них есть отношения с взрослыми людьми. Молодые люди жаждут по старшим наставникам и лидерам, и церковь, которая предлагает эти отношения, станет магнитом для молодых людей.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89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1">
            <a:extLst>
              <a:ext uri="{FF2B5EF4-FFF2-40B4-BE49-F238E27FC236}">
                <a16:creationId xmlns:a16="http://schemas.microsoft.com/office/drawing/2014/main" id="{F2DC5555-1BAE-444E-AE51-1D7DFFD925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775" b="14775"/>
          <a:stretch>
            <a:fillRect/>
          </a:stretch>
        </p:blipFill>
        <p:spPr>
          <a:xfrm>
            <a:off x="882650" y="906463"/>
            <a:ext cx="5630863" cy="4819650"/>
          </a:xfr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CF47E8A-6D3B-41D3-8712-854351C56C0B}"/>
              </a:ext>
            </a:extLst>
          </p:cNvPr>
          <p:cNvSpPr/>
          <p:nvPr/>
        </p:nvSpPr>
        <p:spPr>
          <a:xfrm>
            <a:off x="1115301" y="1131887"/>
            <a:ext cx="5165559" cy="442195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63958-1173-4DB4-9C30-6941036ACE48}"/>
              </a:ext>
            </a:extLst>
          </p:cNvPr>
          <p:cNvSpPr txBox="1"/>
          <p:nvPr/>
        </p:nvSpPr>
        <p:spPr>
          <a:xfrm>
            <a:off x="1300195" y="2808456"/>
            <a:ext cx="479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effectLst/>
                <a:latin typeface="AdverGothic"/>
              </a:rPr>
              <a:t>МОТИВАЦИЯ</a:t>
            </a:r>
            <a:endParaRPr lang="ru-RU" sz="6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114D5F-405E-4E16-8387-C508DB4C0747}"/>
              </a:ext>
            </a:extLst>
          </p:cNvPr>
          <p:cNvGrpSpPr/>
          <p:nvPr/>
        </p:nvGrpSpPr>
        <p:grpSpPr>
          <a:xfrm>
            <a:off x="6778715" y="533044"/>
            <a:ext cx="4426325" cy="6015391"/>
            <a:chOff x="6625879" y="1735039"/>
            <a:chExt cx="4426325" cy="60153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66E1F4-8508-4732-A049-B9689975D044}"/>
                </a:ext>
              </a:extLst>
            </p:cNvPr>
            <p:cNvSpPr txBox="1"/>
            <p:nvPr/>
          </p:nvSpPr>
          <p:spPr>
            <a:xfrm>
              <a:off x="7163999" y="1877860"/>
              <a:ext cx="3888205" cy="5872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>
                  <a:effectLst/>
                  <a:latin typeface="Tahoma" panose="020B0604030504040204" pitchFamily="34" charset="0"/>
                </a:rPr>
                <a:t>Мы можем начать создавать мотивацию к свидетельству как к естественному следствию жизни во Христе: </a:t>
              </a:r>
              <a:endParaRPr lang="ru-RU" sz="1400" b="1" dirty="0"/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800" dirty="0">
                  <a:effectLst/>
                  <a:latin typeface="Tahoma" panose="020B0604030504040204" pitchFamily="34" charset="0"/>
                </a:rPr>
                <a:t>Разрабатывая планы сбалансированного служения, в котором молодые христиане возрастают в своих отношениях с Богом. 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800" dirty="0">
                  <a:effectLst/>
                  <a:latin typeface="Tahoma" panose="020B0604030504040204" pitchFamily="34" charset="0"/>
                </a:rPr>
                <a:t>Воодушевляя на личное участие в работе с нехристианами и на дружбу с ними. 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800" dirty="0">
                  <a:effectLst/>
                  <a:latin typeface="Tahoma" panose="020B0604030504040204" pitchFamily="34" charset="0"/>
                </a:rPr>
                <a:t>Предоставляя возможность делиться вестью о Христе и Его любовью. 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1800" dirty="0">
                  <a:effectLst/>
                  <a:latin typeface="Tahoma" panose="020B0604030504040204" pitchFamily="34" charset="0"/>
                </a:rPr>
                <a:t>Поддерживая доверительные отношения с </a:t>
              </a:r>
              <a:r>
                <a:rPr lang="ru-RU" sz="1800" dirty="0" err="1">
                  <a:effectLst/>
                  <a:latin typeface="Tahoma" panose="020B0604030504040204" pitchFamily="34" charset="0"/>
                </a:rPr>
                <a:t>другои</a:t>
              </a:r>
              <a:r>
                <a:rPr lang="ru-RU" sz="1800" dirty="0">
                  <a:effectLst/>
                  <a:latin typeface="Tahoma" panose="020B0604030504040204" pitchFamily="34" charset="0"/>
                </a:rPr>
                <a:t>̆ </a:t>
              </a:r>
              <a:r>
                <a:rPr lang="ru-RU" sz="1800" dirty="0" err="1">
                  <a:effectLst/>
                  <a:latin typeface="Tahoma" panose="020B0604030504040204" pitchFamily="34" charset="0"/>
                </a:rPr>
                <a:t>христианскои</a:t>
              </a:r>
              <a:r>
                <a:rPr lang="ru-RU" sz="1800" dirty="0">
                  <a:effectLst/>
                  <a:latin typeface="Tahoma" panose="020B0604030504040204" pitchFamily="34" charset="0"/>
                </a:rPr>
                <a:t>̆ </a:t>
              </a:r>
              <a:r>
                <a:rPr lang="ru-RU" sz="1800" dirty="0" err="1">
                  <a:effectLst/>
                  <a:latin typeface="Tahoma" panose="020B0604030504040204" pitchFamily="34" charset="0"/>
                </a:rPr>
                <a:t>молодёжью</a:t>
              </a:r>
              <a:r>
                <a:rPr lang="ru-RU" sz="1800" dirty="0">
                  <a:effectLst/>
                  <a:latin typeface="Tahoma" panose="020B0604030504040204" pitchFamily="34" charset="0"/>
                </a:rPr>
                <a:t>, которая посвящена и лично участвует в распространении вести о Христе. 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6" name="Gruppieren 738">
              <a:extLst>
                <a:ext uri="{FF2B5EF4-FFF2-40B4-BE49-F238E27FC236}">
                  <a16:creationId xmlns:a16="http://schemas.microsoft.com/office/drawing/2014/main" id="{9D320B2E-6887-4B30-B20B-77831A5814B1}"/>
                </a:ext>
              </a:extLst>
            </p:cNvPr>
            <p:cNvGrpSpPr/>
            <p:nvPr/>
          </p:nvGrpSpPr>
          <p:grpSpPr>
            <a:xfrm>
              <a:off x="6625879" y="1735039"/>
              <a:ext cx="595369" cy="3426037"/>
              <a:chOff x="2428425" y="-901640"/>
              <a:chExt cx="693394" cy="3990121"/>
            </a:xfrm>
            <a:solidFill>
              <a:schemeClr val="bg1">
                <a:lumMod val="65000"/>
              </a:schemeClr>
            </a:solidFill>
          </p:grpSpPr>
          <p:sp>
            <p:nvSpPr>
              <p:cNvPr id="17" name="Freeform 173">
                <a:extLst>
                  <a:ext uri="{FF2B5EF4-FFF2-40B4-BE49-F238E27FC236}">
                    <a16:creationId xmlns:a16="http://schemas.microsoft.com/office/drawing/2014/main" id="{CF013DBD-076D-472E-AD93-E709ABB490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28425" y="-901640"/>
                <a:ext cx="339725" cy="339725"/>
              </a:xfrm>
              <a:custGeom>
                <a:avLst/>
                <a:gdLst>
                  <a:gd name="T0" fmla="*/ 101 w 218"/>
                  <a:gd name="T1" fmla="*/ 217 h 217"/>
                  <a:gd name="T2" fmla="*/ 98 w 218"/>
                  <a:gd name="T3" fmla="*/ 216 h 217"/>
                  <a:gd name="T4" fmla="*/ 2 w 218"/>
                  <a:gd name="T5" fmla="*/ 120 h 217"/>
                  <a:gd name="T6" fmla="*/ 2 w 218"/>
                  <a:gd name="T7" fmla="*/ 114 h 217"/>
                  <a:gd name="T8" fmla="*/ 115 w 218"/>
                  <a:gd name="T9" fmla="*/ 1 h 217"/>
                  <a:gd name="T10" fmla="*/ 118 w 218"/>
                  <a:gd name="T11" fmla="*/ 0 h 217"/>
                  <a:gd name="T12" fmla="*/ 211 w 218"/>
                  <a:gd name="T13" fmla="*/ 3 h 217"/>
                  <a:gd name="T14" fmla="*/ 215 w 218"/>
                  <a:gd name="T15" fmla="*/ 7 h 217"/>
                  <a:gd name="T16" fmla="*/ 218 w 218"/>
                  <a:gd name="T17" fmla="*/ 100 h 217"/>
                  <a:gd name="T18" fmla="*/ 217 w 218"/>
                  <a:gd name="T19" fmla="*/ 103 h 217"/>
                  <a:gd name="T20" fmla="*/ 104 w 218"/>
                  <a:gd name="T21" fmla="*/ 216 h 217"/>
                  <a:gd name="T22" fmla="*/ 101 w 218"/>
                  <a:gd name="T23" fmla="*/ 217 h 217"/>
                  <a:gd name="T24" fmla="*/ 10 w 218"/>
                  <a:gd name="T25" fmla="*/ 117 h 217"/>
                  <a:gd name="T26" fmla="*/ 101 w 218"/>
                  <a:gd name="T27" fmla="*/ 208 h 217"/>
                  <a:gd name="T28" fmla="*/ 210 w 218"/>
                  <a:gd name="T29" fmla="*/ 99 h 217"/>
                  <a:gd name="T30" fmla="*/ 207 w 218"/>
                  <a:gd name="T31" fmla="*/ 11 h 217"/>
                  <a:gd name="T32" fmla="*/ 119 w 218"/>
                  <a:gd name="T33" fmla="*/ 8 h 217"/>
                  <a:gd name="T34" fmla="*/ 10 w 218"/>
                  <a:gd name="T35" fmla="*/ 1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8" h="217">
                    <a:moveTo>
                      <a:pt x="101" y="217"/>
                    </a:moveTo>
                    <a:cubicBezTo>
                      <a:pt x="100" y="217"/>
                      <a:pt x="99" y="217"/>
                      <a:pt x="98" y="216"/>
                    </a:cubicBezTo>
                    <a:cubicBezTo>
                      <a:pt x="2" y="120"/>
                      <a:pt x="2" y="120"/>
                      <a:pt x="2" y="120"/>
                    </a:cubicBezTo>
                    <a:cubicBezTo>
                      <a:pt x="0" y="118"/>
                      <a:pt x="0" y="116"/>
                      <a:pt x="2" y="114"/>
                    </a:cubicBezTo>
                    <a:cubicBezTo>
                      <a:pt x="115" y="1"/>
                      <a:pt x="115" y="1"/>
                      <a:pt x="115" y="1"/>
                    </a:cubicBezTo>
                    <a:cubicBezTo>
                      <a:pt x="116" y="0"/>
                      <a:pt x="117" y="0"/>
                      <a:pt x="118" y="0"/>
                    </a:cubicBezTo>
                    <a:cubicBezTo>
                      <a:pt x="211" y="3"/>
                      <a:pt x="211" y="3"/>
                      <a:pt x="211" y="3"/>
                    </a:cubicBezTo>
                    <a:cubicBezTo>
                      <a:pt x="213" y="3"/>
                      <a:pt x="215" y="5"/>
                      <a:pt x="215" y="7"/>
                    </a:cubicBezTo>
                    <a:cubicBezTo>
                      <a:pt x="218" y="100"/>
                      <a:pt x="218" y="100"/>
                      <a:pt x="218" y="100"/>
                    </a:cubicBezTo>
                    <a:cubicBezTo>
                      <a:pt x="218" y="101"/>
                      <a:pt x="218" y="102"/>
                      <a:pt x="217" y="103"/>
                    </a:cubicBezTo>
                    <a:cubicBezTo>
                      <a:pt x="104" y="216"/>
                      <a:pt x="104" y="216"/>
                      <a:pt x="104" y="216"/>
                    </a:cubicBezTo>
                    <a:cubicBezTo>
                      <a:pt x="103" y="217"/>
                      <a:pt x="102" y="217"/>
                      <a:pt x="101" y="217"/>
                    </a:cubicBezTo>
                    <a:close/>
                    <a:moveTo>
                      <a:pt x="10" y="117"/>
                    </a:moveTo>
                    <a:cubicBezTo>
                      <a:pt x="101" y="208"/>
                      <a:pt x="101" y="208"/>
                      <a:pt x="101" y="208"/>
                    </a:cubicBezTo>
                    <a:cubicBezTo>
                      <a:pt x="210" y="99"/>
                      <a:pt x="210" y="99"/>
                      <a:pt x="210" y="99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119" y="8"/>
                      <a:pt x="119" y="8"/>
                      <a:pt x="119" y="8"/>
                    </a:cubicBezTo>
                    <a:lnTo>
                      <a:pt x="10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74">
                <a:extLst>
                  <a:ext uri="{FF2B5EF4-FFF2-40B4-BE49-F238E27FC236}">
                    <a16:creationId xmlns:a16="http://schemas.microsoft.com/office/drawing/2014/main" id="{BABD8459-B00E-44B3-8D1D-BBE852237E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144" y="3026568"/>
                <a:ext cx="66675" cy="61913"/>
              </a:xfrm>
              <a:custGeom>
                <a:avLst/>
                <a:gdLst>
                  <a:gd name="T0" fmla="*/ 20 w 42"/>
                  <a:gd name="T1" fmla="*/ 40 h 40"/>
                  <a:gd name="T2" fmla="*/ 5 w 42"/>
                  <a:gd name="T3" fmla="*/ 35 h 40"/>
                  <a:gd name="T4" fmla="*/ 0 w 42"/>
                  <a:gd name="T5" fmla="*/ 20 h 40"/>
                  <a:gd name="T6" fmla="*/ 5 w 42"/>
                  <a:gd name="T7" fmla="*/ 6 h 40"/>
                  <a:gd name="T8" fmla="*/ 20 w 42"/>
                  <a:gd name="T9" fmla="*/ 0 h 40"/>
                  <a:gd name="T10" fmla="*/ 34 w 42"/>
                  <a:gd name="T11" fmla="*/ 6 h 40"/>
                  <a:gd name="T12" fmla="*/ 34 w 42"/>
                  <a:gd name="T13" fmla="*/ 35 h 40"/>
                  <a:gd name="T14" fmla="*/ 20 w 42"/>
                  <a:gd name="T15" fmla="*/ 40 h 40"/>
                  <a:gd name="T16" fmla="*/ 20 w 42"/>
                  <a:gd name="T17" fmla="*/ 8 h 40"/>
                  <a:gd name="T18" fmla="*/ 11 w 42"/>
                  <a:gd name="T19" fmla="*/ 12 h 40"/>
                  <a:gd name="T20" fmla="*/ 8 w 42"/>
                  <a:gd name="T21" fmla="*/ 20 h 40"/>
                  <a:gd name="T22" fmla="*/ 11 w 42"/>
                  <a:gd name="T23" fmla="*/ 29 h 40"/>
                  <a:gd name="T24" fmla="*/ 28 w 42"/>
                  <a:gd name="T25" fmla="*/ 29 h 40"/>
                  <a:gd name="T26" fmla="*/ 28 w 42"/>
                  <a:gd name="T27" fmla="*/ 12 h 40"/>
                  <a:gd name="T28" fmla="*/ 20 w 42"/>
                  <a:gd name="T2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40">
                    <a:moveTo>
                      <a:pt x="20" y="40"/>
                    </a:moveTo>
                    <a:cubicBezTo>
                      <a:pt x="14" y="40"/>
                      <a:pt x="9" y="38"/>
                      <a:pt x="5" y="35"/>
                    </a:cubicBezTo>
                    <a:cubicBezTo>
                      <a:pt x="2" y="31"/>
                      <a:pt x="0" y="26"/>
                      <a:pt x="0" y="20"/>
                    </a:cubicBezTo>
                    <a:cubicBezTo>
                      <a:pt x="0" y="15"/>
                      <a:pt x="2" y="10"/>
                      <a:pt x="5" y="6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4" y="6"/>
                    </a:cubicBezTo>
                    <a:cubicBezTo>
                      <a:pt x="42" y="14"/>
                      <a:pt x="42" y="27"/>
                      <a:pt x="34" y="35"/>
                    </a:cubicBezTo>
                    <a:cubicBezTo>
                      <a:pt x="30" y="38"/>
                      <a:pt x="25" y="40"/>
                      <a:pt x="20" y="40"/>
                    </a:cubicBezTo>
                    <a:close/>
                    <a:moveTo>
                      <a:pt x="20" y="8"/>
                    </a:moveTo>
                    <a:cubicBezTo>
                      <a:pt x="16" y="8"/>
                      <a:pt x="13" y="10"/>
                      <a:pt x="11" y="12"/>
                    </a:cubicBezTo>
                    <a:cubicBezTo>
                      <a:pt x="9" y="14"/>
                      <a:pt x="8" y="17"/>
                      <a:pt x="8" y="20"/>
                    </a:cubicBezTo>
                    <a:cubicBezTo>
                      <a:pt x="8" y="24"/>
                      <a:pt x="9" y="27"/>
                      <a:pt x="11" y="29"/>
                    </a:cubicBezTo>
                    <a:cubicBezTo>
                      <a:pt x="16" y="33"/>
                      <a:pt x="24" y="33"/>
                      <a:pt x="28" y="29"/>
                    </a:cubicBezTo>
                    <a:cubicBezTo>
                      <a:pt x="33" y="24"/>
                      <a:pt x="33" y="17"/>
                      <a:pt x="28" y="12"/>
                    </a:cubicBezTo>
                    <a:cubicBezTo>
                      <a:pt x="26" y="10"/>
                      <a:pt x="23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0153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E65D84-11F7-4978-8CB3-0B8DFF761316}"/>
              </a:ext>
            </a:extLst>
          </p:cNvPr>
          <p:cNvSpPr/>
          <p:nvPr/>
        </p:nvSpPr>
        <p:spPr>
          <a:xfrm>
            <a:off x="0" y="333632"/>
            <a:ext cx="486075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56233-0844-4508-AEDC-EB4F79EF9E45}"/>
              </a:ext>
            </a:extLst>
          </p:cNvPr>
          <p:cNvSpPr txBox="1"/>
          <p:nvPr/>
        </p:nvSpPr>
        <p:spPr>
          <a:xfrm>
            <a:off x="5482956" y="58846"/>
            <a:ext cx="6058688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effectLst/>
                <a:latin typeface="Tahoma" panose="020B0604030504040204" pitchFamily="34" charset="0"/>
              </a:rPr>
              <a:t>«Недостаточно показать </a:t>
            </a:r>
            <a:r>
              <a:rPr lang="ru-RU" sz="2300" dirty="0" err="1">
                <a:effectLst/>
                <a:latin typeface="Tahoma" panose="020B0604030504040204" pitchFamily="34" charset="0"/>
              </a:rPr>
              <a:t>молодёжи</a:t>
            </a:r>
            <a:r>
              <a:rPr lang="ru-RU" sz="2300" dirty="0">
                <a:effectLst/>
                <a:latin typeface="Tahoma" panose="020B0604030504040204" pitchFamily="34" charset="0"/>
              </a:rPr>
              <a:t>, как много нужно сделать, и призвать их участвовать в работе. Молодых </a:t>
            </a:r>
            <a:r>
              <a:rPr lang="ru-RU" sz="2300" dirty="0" err="1">
                <a:effectLst/>
                <a:latin typeface="Tahoma" panose="020B0604030504040204" pitchFamily="34" charset="0"/>
              </a:rPr>
              <a:t>людеи</a:t>
            </a:r>
            <a:r>
              <a:rPr lang="ru-RU" sz="2300" dirty="0">
                <a:effectLst/>
                <a:latin typeface="Tahoma" panose="020B0604030504040204" pitchFamily="34" charset="0"/>
              </a:rPr>
              <a:t>̆ следует научить тому, как трудиться для Господа. Они должны </a:t>
            </a:r>
            <a:r>
              <a:rPr lang="ru-RU" sz="2300" dirty="0" err="1">
                <a:effectLst/>
                <a:latin typeface="Tahoma" panose="020B0604030504040204" pitchFamily="34" charset="0"/>
              </a:rPr>
              <a:t>пройти</a:t>
            </a:r>
            <a:r>
              <a:rPr lang="ru-RU" sz="2300" dirty="0">
                <a:effectLst/>
                <a:latin typeface="Tahoma" panose="020B0604030504040204" pitchFamily="34" charset="0"/>
              </a:rPr>
              <a:t> соответствующую подготовку, дисциплинировать себя и овладеть наилучшими методами приобретения </a:t>
            </a:r>
            <a:r>
              <a:rPr lang="ru-RU" sz="2300" dirty="0" err="1">
                <a:effectLst/>
                <a:latin typeface="Tahoma" panose="020B0604030504040204" pitchFamily="34" charset="0"/>
              </a:rPr>
              <a:t>людеи</a:t>
            </a:r>
            <a:r>
              <a:rPr lang="ru-RU" sz="2300" dirty="0">
                <a:effectLst/>
                <a:latin typeface="Tahoma" panose="020B0604030504040204" pitchFamily="34" charset="0"/>
              </a:rPr>
              <a:t>̆ для Христа. </a:t>
            </a:r>
          </a:p>
          <a:p>
            <a:endParaRPr lang="ru-RU" sz="2300" dirty="0">
              <a:latin typeface="Tahoma" panose="020B0604030504040204" pitchFamily="34" charset="0"/>
            </a:endParaRPr>
          </a:p>
          <a:p>
            <a:r>
              <a:rPr lang="ru-RU" sz="2300" dirty="0">
                <a:effectLst/>
                <a:latin typeface="Tahoma" panose="020B0604030504040204" pitchFamily="34" charset="0"/>
              </a:rPr>
              <a:t>Научите их тому, как ненавязчиво и тактично они могут помочь своим сверстникам. Необходимо знакомить молодых с различными областями </a:t>
            </a:r>
            <a:r>
              <a:rPr lang="ru-RU" sz="2300" dirty="0" err="1">
                <a:effectLst/>
                <a:latin typeface="Tahoma" panose="020B0604030504040204" pitchFamily="34" charset="0"/>
              </a:rPr>
              <a:t>миссионерскои</a:t>
            </a:r>
            <a:r>
              <a:rPr lang="ru-RU" sz="2300" dirty="0">
                <a:effectLst/>
                <a:latin typeface="Tahoma" panose="020B0604030504040204" pitchFamily="34" charset="0"/>
              </a:rPr>
              <a:t>̆ работы, в </a:t>
            </a:r>
            <a:r>
              <a:rPr lang="ru-RU" sz="2300" dirty="0" err="1">
                <a:effectLst/>
                <a:latin typeface="Tahoma" panose="020B0604030504040204" pitchFamily="34" charset="0"/>
              </a:rPr>
              <a:t>которои</a:t>
            </a:r>
            <a:r>
              <a:rPr lang="ru-RU" sz="2300" dirty="0">
                <a:effectLst/>
                <a:latin typeface="Tahoma" panose="020B0604030504040204" pitchFamily="34" charset="0"/>
              </a:rPr>
              <a:t>̆ они могут принять участие, при этом наставляя и помогая им. Таким образом они будут учиться трудиться для Бога». (Э. </a:t>
            </a:r>
            <a:r>
              <a:rPr lang="ru-RU" sz="2300" dirty="0" err="1">
                <a:effectLst/>
                <a:latin typeface="Tahoma" panose="020B0604030504040204" pitchFamily="34" charset="0"/>
              </a:rPr>
              <a:t>Уайт</a:t>
            </a:r>
            <a:r>
              <a:rPr lang="ru-RU" sz="2300" dirty="0">
                <a:effectLst/>
                <a:latin typeface="Tahoma" panose="020B0604030504040204" pitchFamily="34" charset="0"/>
              </a:rPr>
              <a:t>, «Служители Евангелия», с. 210) </a:t>
            </a:r>
            <a:endParaRPr lang="ru-RU" sz="2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C05C5-D988-4541-9A60-FD92F2DFE777}"/>
              </a:ext>
            </a:extLst>
          </p:cNvPr>
          <p:cNvSpPr txBox="1"/>
          <p:nvPr/>
        </p:nvSpPr>
        <p:spPr>
          <a:xfrm>
            <a:off x="692745" y="1431793"/>
            <a:ext cx="3475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Научите молодежь</a:t>
            </a:r>
            <a:endParaRPr lang="en-US" sz="4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1F85EC-DFAB-437E-A579-C276BEF6235A}"/>
              </a:ext>
            </a:extLst>
          </p:cNvPr>
          <p:cNvSpPr txBox="1"/>
          <p:nvPr/>
        </p:nvSpPr>
        <p:spPr>
          <a:xfrm>
            <a:off x="165581" y="6428525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Minimalistic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40178E-2D8C-CA2F-95E2-24256F9353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3" r="21923"/>
          <a:stretch>
            <a:fillRect/>
          </a:stretch>
        </p:blipFill>
        <p:spPr>
          <a:xfrm>
            <a:off x="165581" y="3560624"/>
            <a:ext cx="3297376" cy="3297376"/>
          </a:xfrm>
        </p:spPr>
      </p:pic>
    </p:spTree>
    <p:extLst>
      <p:ext uri="{BB962C8B-B14F-4D97-AF65-F5344CB8AC3E}">
        <p14:creationId xmlns:p14="http://schemas.microsoft.com/office/powerpoint/2010/main" val="1067295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3327094" y="900619"/>
            <a:ext cx="5537812" cy="4395344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1.Продолжать показывать пример как вы по циклу "Рост"  приводите людей ко Христу.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r>
              <a:rPr lang="ru-RU">
                <a:solidFill>
                  <a:schemeClr val="tx2"/>
                </a:solidFill>
              </a:rPr>
              <a:t>Что  это за люди могут быть?</a:t>
            </a:r>
            <a:endParaRPr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2442886" y="681072"/>
            <a:ext cx="7079784" cy="5639569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>
                <a:solidFill>
                  <a:schemeClr val="tx2"/>
                </a:solidFill>
              </a:rPr>
              <a:t>1.Родственники и друзья членов церкви, особенно молодежи.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>
                <a:solidFill>
                  <a:schemeClr val="tx2"/>
                </a:solidFill>
              </a:rPr>
              <a:t>2.Знакомые членов церкви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>
                <a:solidFill>
                  <a:schemeClr val="tx2"/>
                </a:solidFill>
              </a:rPr>
              <a:t>3.Вообще не знакомые люди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BG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600968" y="1726308"/>
            <a:ext cx="8612659" cy="274580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6600">
                <a:solidFill>
                  <a:schemeClr val="tx2"/>
                </a:solidFill>
              </a:rPr>
              <a:t>Где найти людей?</a:t>
            </a:r>
            <a:endParaRPr sz="66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978374" y="719893"/>
            <a:ext cx="8235253" cy="4604080"/>
          </a:xfrm>
        </p:spPr>
        <p:txBody>
          <a:bodyPr/>
          <a:lstStyle/>
          <a:p>
            <a:endParaRPr lang="ru-RU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>
                <a:solidFill>
                  <a:schemeClr val="tx2"/>
                </a:solidFill>
              </a:rPr>
              <a:t>В своем окружении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>
                <a:solidFill>
                  <a:schemeClr val="tx2"/>
                </a:solidFill>
              </a:rPr>
              <a:t>В социальных сетях (вк,од,инст)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>
                <a:solidFill>
                  <a:schemeClr val="tx2"/>
                </a:solidFill>
              </a:rPr>
              <a:t>На улице</a:t>
            </a:r>
          </a:p>
          <a:p>
            <a:pPr marL="571500" indent="-571500">
              <a:buFont typeface="Wingdings" charset="0"/>
              <a:buChar char="Ø"/>
            </a:pPr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>
                <a:solidFill>
                  <a:schemeClr val="tx1">
                    <a:lumMod val="50000"/>
                    <a:lumOff val="50000"/>
                  </a:schemeClr>
                </a:solidFill>
              </a:rPr>
              <a:t>В окружении членов церкви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978374" y="2815393"/>
            <a:ext cx="8247796" cy="794080"/>
          </a:xfrm>
        </p:spPr>
        <p:txBody>
          <a:bodyPr>
            <a:normAutofit fontScale="90000"/>
          </a:bodyPr>
          <a:lstStyle/>
          <a:p>
            <a:r>
              <a:rPr lang="ru-RU" sz="5400" b="1">
                <a:solidFill>
                  <a:schemeClr val="tx1">
                    <a:lumMod val="50000"/>
                    <a:lumOff val="50000"/>
                  </a:schemeClr>
                </a:solidFill>
              </a:rPr>
              <a:t>В социальных сетях (вк,од,инст)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9610" y="0"/>
            <a:ext cx="95727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E46AC2-AE6D-2E0B-0FE9-AD155DAAE0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r="19026"/>
          <a:stretch>
            <a:fillRect/>
          </a:stretch>
        </p:blipFill>
        <p:spPr>
          <a:xfrm>
            <a:off x="5312429" y="-95220"/>
            <a:ext cx="6438781" cy="6929336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815342-95E1-F803-234F-8AC9A60CF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8" y="23884"/>
            <a:ext cx="5399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26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8892" y="0"/>
            <a:ext cx="94542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>
                <a:solidFill>
                  <a:schemeClr val="tx1">
                    <a:lumMod val="50000"/>
                    <a:lumOff val="50000"/>
                  </a:schemeClr>
                </a:solidFill>
              </a:rPr>
              <a:t>На улице!</a:t>
            </a:r>
          </a:p>
          <a:p>
            <a:r>
              <a:rPr lang="ru-RU"/>
              <a:t>(Оставь возьми,замерз согрейся)</a:t>
            </a:r>
          </a:p>
          <a:p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85203" y="-581796"/>
            <a:ext cx="8011297" cy="80112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6865" y="0"/>
            <a:ext cx="96073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5" name="Видео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4367599" y="0"/>
            <a:ext cx="32714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" grpId="0" animBg="1"/>
      <p:bldP spid="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815495" y="0"/>
            <a:ext cx="42093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" grpId="0" animBg="1"/>
      <p:bldP spid="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266" y="440275"/>
            <a:ext cx="4442894" cy="33765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356713" y="4102300"/>
            <a:ext cx="8641271" cy="1269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14"/>
              </a:lnSpc>
            </a:pPr>
            <a:r>
              <a:rPr lang="en-US" sz="3934" b="1" dirty="0">
                <a:solidFill>
                  <a:srgbClr val="191919"/>
                </a:solidFill>
                <a:latin typeface="+mj-lt"/>
              </a:rPr>
              <a:t>20 СПОСОБОВ ПОМОЧЬ МОЛОДЕЖИ</a:t>
            </a:r>
            <a:r>
              <a:rPr lang="ru-RU" sz="3934" b="1" dirty="0">
                <a:solidFill>
                  <a:srgbClr val="191919"/>
                </a:solidFill>
                <a:latin typeface="+mj-lt"/>
              </a:rPr>
              <a:t> остаться в церкви</a:t>
            </a:r>
            <a:r>
              <a:rPr lang="en-US" sz="3934" b="1" dirty="0">
                <a:solidFill>
                  <a:srgbClr val="191919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6496590" y="1162590"/>
            <a:ext cx="5695410" cy="569541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44296" y="3978185"/>
            <a:ext cx="2847705" cy="28798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04050" y="1919377"/>
            <a:ext cx="4181837" cy="41818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6" name="TextBox 6"/>
          <p:cNvSpPr txBox="1"/>
          <p:nvPr/>
        </p:nvSpPr>
        <p:spPr>
          <a:xfrm>
            <a:off x="543553" y="2309801"/>
            <a:ext cx="6556897" cy="392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endParaRPr sz="2133" b="1" dirty="0">
              <a:latin typeface="+mj-lt"/>
            </a:endParaRPr>
          </a:p>
          <a:p>
            <a:pPr algn="ctr">
              <a:lnSpc>
                <a:spcPts val="2846"/>
              </a:lnSpc>
            </a:pP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Вкладывайтесь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тех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молодых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людей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которые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у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вас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есть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Несмотря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на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то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это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число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может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вас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обескуражить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инвестируйте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них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независимо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от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того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насколько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мала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или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велика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ваша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группа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Составьте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долгосрочный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стратегический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план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инвестируйте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по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мере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роста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-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даже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если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сегодня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это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означает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инвестирование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 5-летних </a:t>
            </a:r>
            <a:r>
              <a:rPr lang="en-US" sz="2133" b="1" dirty="0" err="1">
                <a:solidFill>
                  <a:srgbClr val="000000"/>
                </a:solidFill>
                <a:latin typeface="+mj-lt"/>
              </a:rPr>
              <a:t>детей</a:t>
            </a:r>
            <a:r>
              <a:rPr lang="en-US" sz="2133" b="1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 algn="ctr">
              <a:lnSpc>
                <a:spcPts val="2846"/>
              </a:lnSpc>
            </a:pPr>
            <a:endParaRPr lang="en-US" sz="2033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68080" y="2399605"/>
            <a:ext cx="3751286" cy="22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5"/>
              </a:lnSpc>
            </a:pPr>
            <a:endParaRPr sz="1200"/>
          </a:p>
        </p:txBody>
      </p:sp>
      <p:grpSp>
        <p:nvGrpSpPr>
          <p:cNvPr id="8" name="Group 8"/>
          <p:cNvGrpSpPr/>
          <p:nvPr/>
        </p:nvGrpSpPr>
        <p:grpSpPr>
          <a:xfrm>
            <a:off x="8693900" y="2801642"/>
            <a:ext cx="601069" cy="4157723"/>
            <a:chOff x="0" y="95251"/>
            <a:chExt cx="1202137" cy="8315446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1"/>
              <a:ext cx="1202137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334"/>
                </a:lnSpc>
              </a:pPr>
              <a:r>
                <a:rPr lang="en-US" sz="13334">
                  <a:solidFill>
                    <a:srgbClr val="000000"/>
                  </a:solidFill>
                  <a:latin typeface="Anaktoria"/>
                </a:rPr>
                <a:t>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3114" y="4483981"/>
              <a:ext cx="1060477" cy="3926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01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29795" y="-206166"/>
            <a:ext cx="11001880" cy="2630477"/>
            <a:chOff x="0" y="-85725"/>
            <a:chExt cx="22003760" cy="526095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153155"/>
              <a:ext cx="15166532" cy="3129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12"/>
                </a:lnSpc>
              </a:pPr>
              <a:r>
                <a:rPr lang="en-US" sz="5093" b="1" spc="76" dirty="0">
                  <a:solidFill>
                    <a:srgbClr val="000000"/>
                  </a:solidFill>
                  <a:latin typeface="+mj-lt"/>
                </a:rPr>
                <a:t>НАЧНИ </a:t>
              </a:r>
              <a:r>
                <a:rPr lang="en-US" sz="5093" b="1" spc="76" dirty="0" err="1">
                  <a:solidFill>
                    <a:srgbClr val="000000"/>
                  </a:solidFill>
                  <a:latin typeface="+mj-lt"/>
                </a:rPr>
                <a:t>С</a:t>
              </a:r>
              <a:r>
                <a:rPr lang="en-US" sz="5093" b="1" spc="76" dirty="0">
                  <a:solidFill>
                    <a:srgbClr val="000000"/>
                  </a:solidFill>
                  <a:latin typeface="+mj-lt"/>
                </a:rPr>
                <a:t> ТЕМИ, КТО </a:t>
              </a:r>
              <a:r>
                <a:rPr lang="en-US" sz="5093" b="1" spc="76" dirty="0" err="1">
                  <a:solidFill>
                    <a:srgbClr val="000000"/>
                  </a:solidFill>
                  <a:latin typeface="+mj-lt"/>
                </a:rPr>
                <a:t>У</a:t>
              </a:r>
              <a:r>
                <a:rPr lang="en-US" sz="5093" b="1" spc="76" dirty="0">
                  <a:solidFill>
                    <a:srgbClr val="000000"/>
                  </a:solidFill>
                  <a:latin typeface="+mj-lt"/>
                </a:rPr>
                <a:t> ТЕБЯ ЕСТЬ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595583"/>
              <a:ext cx="22003760" cy="579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43"/>
                </a:lnSpc>
              </a:pPr>
              <a:endParaRPr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15684724" cy="791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98"/>
                </a:lnSpc>
              </a:pPr>
              <a:endParaRPr sz="12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6096001" y="2111231"/>
            <a:ext cx="5333999" cy="735878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2. Глубокая теология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1903507"/>
            <a:ext cx="4831451" cy="276999"/>
          </a:xfrm>
          <a:prstGeom prst="rect">
            <a:avLst/>
          </a:prstGeom>
          <a:noFill/>
          <a:ln>
            <a:noFill/>
          </a:ln>
        </p:spPr>
        <p:txBody>
          <a:bodyPr wrap="none" lIns="0" rIns="0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charset="0"/>
                <a:cs typeface="Open Sans" charset="0"/>
              </a:rPr>
              <a:t>Необходимо изучать с молодежью Священное Писание 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j-lt"/>
              <a:ea typeface="Open Sans" charset="0"/>
              <a:cs typeface="Open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2781" y="4210335"/>
            <a:ext cx="6177887" cy="13959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Современная молодежь желает глубоко подумать и обсудить основание своей веры с другими, которые могут помочь им продумать свои позиции.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D75794-F2E0-7976-E68B-4CF632BABC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r="24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429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3" name="AutoShape 3"/>
          <p:cNvSpPr/>
          <p:nvPr/>
        </p:nvSpPr>
        <p:spPr>
          <a:xfrm>
            <a:off x="0" y="1165785"/>
            <a:ext cx="12192000" cy="56922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1813" y="1821208"/>
            <a:ext cx="4374979" cy="437497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0005" y="2972790"/>
            <a:ext cx="387859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dirty="0">
                <a:solidFill>
                  <a:srgbClr val="FFFFFF"/>
                </a:solidFill>
                <a:latin typeface="+mj-lt"/>
              </a:rPr>
              <a:t>2 </a:t>
            </a:r>
          </a:p>
          <a:p>
            <a:pPr algn="ctr">
              <a:lnSpc>
                <a:spcPts val="4752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Ешьте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вместе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96697" y="1534984"/>
            <a:ext cx="4087969" cy="556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599" b="1" spc="-25" dirty="0" err="1">
                <a:latin typeface="+mj-lt"/>
              </a:rPr>
              <a:t>Если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вы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вместе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едите</a:t>
            </a:r>
            <a:r>
              <a:rPr lang="en-US" sz="2599" b="1" spc="-25" dirty="0">
                <a:latin typeface="+mj-lt"/>
              </a:rPr>
              <a:t>, </a:t>
            </a:r>
            <a:r>
              <a:rPr lang="en-US" sz="2599" b="1" spc="-25" dirty="0" err="1">
                <a:latin typeface="+mj-lt"/>
              </a:rPr>
              <a:t>вы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вместе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живете</a:t>
            </a:r>
            <a:r>
              <a:rPr lang="en-US" sz="2599" b="1" spc="-25" dirty="0">
                <a:latin typeface="+mj-lt"/>
              </a:rPr>
              <a:t>. </a:t>
            </a:r>
            <a:r>
              <a:rPr lang="en-US" sz="2599" b="1" spc="-25" dirty="0" err="1">
                <a:latin typeface="+mj-lt"/>
              </a:rPr>
              <a:t>Пригласите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их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на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ужин</a:t>
            </a:r>
            <a:r>
              <a:rPr lang="en-US" sz="2599" b="1" spc="-25" dirty="0">
                <a:latin typeface="+mj-lt"/>
              </a:rPr>
              <a:t>, </a:t>
            </a:r>
            <a:r>
              <a:rPr lang="en-US" sz="2599" b="1" spc="-25" dirty="0" err="1">
                <a:latin typeface="+mj-lt"/>
              </a:rPr>
              <a:t>посмотрите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вместе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спортивные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состязания</a:t>
            </a:r>
            <a:r>
              <a:rPr lang="en-US" sz="2599" b="1" spc="-25" dirty="0">
                <a:latin typeface="+mj-lt"/>
              </a:rPr>
              <a:t>, </a:t>
            </a:r>
            <a:r>
              <a:rPr lang="en-US" sz="2599" b="1" spc="-25" dirty="0" err="1">
                <a:latin typeface="+mj-lt"/>
              </a:rPr>
              <a:t>возьмите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их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с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собой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в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поход</a:t>
            </a:r>
            <a:r>
              <a:rPr lang="en-US" sz="2599" b="1" spc="-25" dirty="0">
                <a:latin typeface="+mj-lt"/>
              </a:rPr>
              <a:t>. </a:t>
            </a:r>
            <a:r>
              <a:rPr lang="en-US" sz="2599" b="1" spc="-25" dirty="0" err="1">
                <a:latin typeface="+mj-lt"/>
              </a:rPr>
              <a:t>Поделитесь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с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ними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проектом</a:t>
            </a:r>
            <a:r>
              <a:rPr lang="en-US" sz="2599" b="1" spc="-25" dirty="0">
                <a:latin typeface="+mj-lt"/>
              </a:rPr>
              <a:t>, </a:t>
            </a:r>
            <a:r>
              <a:rPr lang="en-US" sz="2599" b="1" spc="-25" dirty="0" err="1">
                <a:latin typeface="+mj-lt"/>
              </a:rPr>
              <a:t>над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которым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вы</a:t>
            </a:r>
            <a:r>
              <a:rPr lang="en-US" sz="2599" b="1" spc="-25" dirty="0">
                <a:latin typeface="+mj-lt"/>
              </a:rPr>
              <a:t> </a:t>
            </a:r>
            <a:r>
              <a:rPr lang="en-US" sz="2599" b="1" spc="-25" dirty="0" err="1">
                <a:latin typeface="+mj-lt"/>
              </a:rPr>
              <a:t>работаете</a:t>
            </a:r>
            <a:r>
              <a:rPr lang="en-US" sz="2599" b="1" spc="-25" dirty="0">
                <a:latin typeface="+mj-lt"/>
              </a:rPr>
              <a:t>.</a:t>
            </a:r>
          </a:p>
          <a:p>
            <a:pPr>
              <a:lnSpc>
                <a:spcPts val="4200"/>
              </a:lnSpc>
            </a:pPr>
            <a:endParaRPr lang="en-US" sz="2599" b="1" spc="-25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1265575" y="544491"/>
            <a:ext cx="240625" cy="104819"/>
            <a:chOff x="0" y="0"/>
            <a:chExt cx="1166179" cy="508000"/>
          </a:xfrm>
        </p:grpSpPr>
        <p:sp>
          <p:nvSpPr>
            <p:cNvPr id="9" name="Freeform 9"/>
            <p:cNvSpPr/>
            <p:nvPr/>
          </p:nvSpPr>
          <p:spPr>
            <a:xfrm>
              <a:off x="0" y="215900"/>
              <a:ext cx="870269" cy="76200"/>
            </a:xfrm>
            <a:custGeom>
              <a:avLst/>
              <a:gdLst/>
              <a:ahLst/>
              <a:cxnLst/>
              <a:rect l="l" t="t" r="r" b="b"/>
              <a:pathLst>
                <a:path w="870269" h="76200">
                  <a:moveTo>
                    <a:pt x="0" y="0"/>
                  </a:moveTo>
                  <a:lnTo>
                    <a:pt x="870269" y="0"/>
                  </a:lnTo>
                  <a:lnTo>
                    <a:pt x="870269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9152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RU" sz="120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65785"/>
            <a:ext cx="12192000" cy="5692215"/>
          </a:xfrm>
          <a:prstGeom prst="rect">
            <a:avLst/>
          </a:prstGeom>
          <a:solidFill>
            <a:srgbClr val="FFDE59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3" name="AutoShape 3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4" name="TextBox 4"/>
          <p:cNvSpPr txBox="1"/>
          <p:nvPr/>
        </p:nvSpPr>
        <p:spPr>
          <a:xfrm>
            <a:off x="3165470" y="2393860"/>
            <a:ext cx="6613215" cy="4842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8"/>
              </a:lnSpc>
            </a:pPr>
            <a:endParaRPr sz="1200" b="1" dirty="0">
              <a:latin typeface="+mj-lt"/>
            </a:endParaRPr>
          </a:p>
          <a:p>
            <a:pPr>
              <a:lnSpc>
                <a:spcPts val="3758"/>
              </a:lnSpc>
            </a:pP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Уделите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время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тому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интересно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вашим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молодым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людям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-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поиграйте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ними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настольные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игры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сделайте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комплименты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стрижке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бросьте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им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вызов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Если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вы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не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понимаете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интересует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спросите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!</a:t>
            </a:r>
          </a:p>
          <a:p>
            <a:pPr>
              <a:lnSpc>
                <a:spcPts val="3758"/>
              </a:lnSpc>
            </a:pPr>
            <a:endParaRPr lang="en-US" sz="2891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76589" y="1909329"/>
            <a:ext cx="685935" cy="47329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00434" y="1324334"/>
            <a:ext cx="2405766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464"/>
              </a:lnSpc>
              <a:spcBef>
                <a:spcPct val="0"/>
              </a:spcBef>
            </a:pPr>
            <a:r>
              <a:rPr lang="en-US" sz="15733" spc="-393">
                <a:solidFill>
                  <a:srgbClr val="000000"/>
                </a:solidFill>
                <a:latin typeface="Clear Sans Regular Bold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58854" y="1582908"/>
            <a:ext cx="4619831" cy="1060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013"/>
              </a:lnSpc>
            </a:pPr>
            <a:r>
              <a:rPr lang="en-US" sz="4800" b="1" spc="-28" dirty="0" err="1">
                <a:solidFill>
                  <a:srgbClr val="FF1495"/>
                </a:solidFill>
                <a:latin typeface="Clear Sans Regular Bold"/>
              </a:rPr>
              <a:t>Делайте</a:t>
            </a:r>
            <a:r>
              <a:rPr lang="en-US" sz="4800" b="1" spc="-28" dirty="0">
                <a:solidFill>
                  <a:srgbClr val="FF1495"/>
                </a:solidFill>
                <a:latin typeface="Clear Sans Regular Bold"/>
              </a:rPr>
              <a:t> </a:t>
            </a:r>
            <a:r>
              <a:rPr lang="en-US" sz="4800" b="1" spc="-28" dirty="0" err="1">
                <a:solidFill>
                  <a:srgbClr val="FF1495"/>
                </a:solidFill>
                <a:latin typeface="Clear Sans Regular Bold"/>
              </a:rPr>
              <a:t>что-то</a:t>
            </a:r>
            <a:r>
              <a:rPr lang="en-US" sz="4800" b="1" spc="-28" dirty="0">
                <a:solidFill>
                  <a:srgbClr val="FF1495"/>
                </a:solidFill>
                <a:latin typeface="Clear Sans Regular Bold"/>
              </a:rPr>
              <a:t> </a:t>
            </a:r>
            <a:r>
              <a:rPr lang="en-US" sz="4800" b="1" spc="-28" dirty="0" err="1">
                <a:solidFill>
                  <a:srgbClr val="FF1495"/>
                </a:solidFill>
                <a:latin typeface="Clear Sans Regular Bold"/>
              </a:rPr>
              <a:t>вместе</a:t>
            </a:r>
            <a:r>
              <a:rPr lang="en-US" sz="4800" b="1" spc="-28" dirty="0">
                <a:solidFill>
                  <a:srgbClr val="FF1495"/>
                </a:solidFill>
                <a:latin typeface="Clear Sans Regular Bold"/>
              </a:rPr>
              <a:t>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" y="4010301"/>
            <a:ext cx="2847699" cy="284769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C8C00"/>
            </a:solidFill>
          </p:spPr>
          <p:txBody>
            <a:bodyPr/>
            <a:lstStyle/>
            <a:p>
              <a:endParaRPr lang="ru-RU" sz="1200" dirty="0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3" name="AutoShape 3"/>
          <p:cNvSpPr/>
          <p:nvPr/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6499785" y="1165785"/>
            <a:ext cx="4526430" cy="452643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65488" y="6119791"/>
            <a:ext cx="240625" cy="104819"/>
            <a:chOff x="0" y="0"/>
            <a:chExt cx="1166179" cy="508000"/>
          </a:xfrm>
        </p:grpSpPr>
        <p:sp>
          <p:nvSpPr>
            <p:cNvPr id="9" name="Freeform 9"/>
            <p:cNvSpPr/>
            <p:nvPr/>
          </p:nvSpPr>
          <p:spPr>
            <a:xfrm>
              <a:off x="0" y="215900"/>
              <a:ext cx="870269" cy="76200"/>
            </a:xfrm>
            <a:custGeom>
              <a:avLst/>
              <a:gdLst/>
              <a:ahLst/>
              <a:cxnLst/>
              <a:rect l="l" t="t" r="r" b="b"/>
              <a:pathLst>
                <a:path w="870269" h="76200">
                  <a:moveTo>
                    <a:pt x="0" y="0"/>
                  </a:moveTo>
                  <a:lnTo>
                    <a:pt x="870269" y="0"/>
                  </a:lnTo>
                  <a:lnTo>
                    <a:pt x="870269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9152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RU"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7461" y="401361"/>
            <a:ext cx="4781569" cy="602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2"/>
              </a:lnSpc>
            </a:pPr>
            <a:endParaRPr sz="1200" b="1" dirty="0">
              <a:latin typeface="+mj-lt"/>
            </a:endParaRPr>
          </a:p>
          <a:p>
            <a:pPr>
              <a:lnSpc>
                <a:spcPts val="3432"/>
              </a:lnSpc>
            </a:pPr>
            <a:r>
              <a:rPr lang="en-US" sz="4400" b="1" spc="-69" dirty="0" err="1">
                <a:solidFill>
                  <a:srgbClr val="000000"/>
                </a:solidFill>
                <a:latin typeface="+mj-lt"/>
              </a:rPr>
              <a:t>Какая</a:t>
            </a:r>
            <a:r>
              <a:rPr lang="en-US" sz="4400" b="1" spc="-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b="1" spc="-69" dirty="0" err="1">
                <a:solidFill>
                  <a:srgbClr val="000000"/>
                </a:solidFill>
                <a:latin typeface="+mj-lt"/>
              </a:rPr>
              <a:t>у</a:t>
            </a:r>
            <a:r>
              <a:rPr lang="en-US" sz="4400" b="1" spc="-69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4400" b="1" spc="-69" dirty="0">
                <a:solidFill>
                  <a:srgbClr val="000000"/>
                </a:solidFill>
                <a:latin typeface="+mj-lt"/>
              </a:rPr>
              <a:t>молодежи </a:t>
            </a:r>
            <a:r>
              <a:rPr lang="en-US" sz="4400" b="1" spc="-69" dirty="0" err="1">
                <a:solidFill>
                  <a:srgbClr val="000000"/>
                </a:solidFill>
                <a:latin typeface="+mj-lt"/>
              </a:rPr>
              <a:t>семья</a:t>
            </a:r>
            <a:r>
              <a:rPr lang="en-US" sz="4400" b="1" spc="-16" dirty="0">
                <a:solidFill>
                  <a:srgbClr val="000000"/>
                </a:solidFill>
                <a:latin typeface="+mj-lt"/>
              </a:rPr>
              <a:t>? </a:t>
            </a:r>
            <a:endParaRPr lang="ru-RU" sz="4400" b="1" spc="-16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432"/>
              </a:lnSpc>
            </a:pPr>
            <a:endParaRPr lang="ru-RU" sz="2667" b="1" spc="-16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432"/>
              </a:lnSpc>
            </a:pP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приводит</a:t>
            </a:r>
            <a:endParaRPr lang="en-US" sz="2667" spc="-16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432"/>
              </a:lnSpc>
            </a:pP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восторг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? </a:t>
            </a:r>
            <a:r>
              <a:rPr lang="ru-RU" sz="2667" spc="-16" dirty="0">
                <a:solidFill>
                  <a:srgbClr val="000000"/>
                </a:solidFill>
                <a:latin typeface="+mj-lt"/>
              </a:rPr>
              <a:t>Ч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то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беспокоит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?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Чем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они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довольны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? </a:t>
            </a:r>
          </a:p>
          <a:p>
            <a:pPr>
              <a:lnSpc>
                <a:spcPts val="3432"/>
              </a:lnSpc>
            </a:pPr>
            <a:endParaRPr lang="en-US" sz="2667" spc="-16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432"/>
              </a:lnSpc>
            </a:pP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Помните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ответы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самый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лучший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инструмент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для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работы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667" spc="-16" dirty="0" err="1">
                <a:solidFill>
                  <a:srgbClr val="000000"/>
                </a:solidFill>
                <a:latin typeface="+mj-lt"/>
              </a:rPr>
              <a:t>ними</a:t>
            </a:r>
            <a:r>
              <a:rPr lang="en-US" sz="2667" spc="-16" dirty="0">
                <a:solidFill>
                  <a:srgbClr val="000000"/>
                </a:solidFill>
                <a:latin typeface="+mj-lt"/>
              </a:rPr>
              <a:t>!</a:t>
            </a:r>
          </a:p>
          <a:p>
            <a:pPr>
              <a:lnSpc>
                <a:spcPts val="3432"/>
              </a:lnSpc>
            </a:pPr>
            <a:endParaRPr lang="en-US" sz="800" b="1" spc="-16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190412" y="1293533"/>
            <a:ext cx="4781569" cy="3508424"/>
            <a:chOff x="0" y="474561"/>
            <a:chExt cx="9563139" cy="701684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474561"/>
              <a:ext cx="9563139" cy="4302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500"/>
                </a:lnSpc>
              </a:pPr>
              <a:r>
                <a:rPr lang="en-US" sz="16667" spc="-333">
                  <a:solidFill>
                    <a:srgbClr val="000000"/>
                  </a:solidFill>
                  <a:latin typeface="Clear Sans Bold"/>
                </a:rPr>
                <a:t>4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308888"/>
              <a:ext cx="7349893" cy="2182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6"/>
                </a:lnSpc>
                <a:spcBef>
                  <a:spcPts val="3335"/>
                </a:spcBef>
              </a:pPr>
              <a:r>
                <a:rPr lang="en-US" sz="3066" b="1" spc="613" dirty="0">
                  <a:solidFill>
                    <a:srgbClr val="000000"/>
                  </a:solidFill>
                  <a:latin typeface="+mj-lt"/>
                </a:rPr>
                <a:t>УЗНАЙТЕ ИХ ИСТОРИЮ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604" y="1159396"/>
            <a:ext cx="5697002" cy="56970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1813" y="1821208"/>
            <a:ext cx="4374979" cy="437497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2542" y="2557667"/>
            <a:ext cx="451613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400" dirty="0">
                <a:solidFill>
                  <a:srgbClr val="FFFFFF"/>
                </a:solidFill>
                <a:latin typeface="Clear Sans Bold"/>
              </a:rPr>
              <a:t>5</a:t>
            </a:r>
          </a:p>
          <a:p>
            <a:pPr algn="ctr">
              <a:lnSpc>
                <a:spcPts val="4752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FFFFFF"/>
                </a:solidFill>
                <a:latin typeface="+mj-lt"/>
              </a:rPr>
              <a:t>Будь</a:t>
            </a:r>
            <a:r>
              <a:rPr lang="en-US" sz="4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+mj-lt"/>
              </a:rPr>
              <a:t>их</a:t>
            </a:r>
            <a:r>
              <a:rPr lang="en-US" sz="4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+mj-lt"/>
              </a:rPr>
              <a:t>сообществом</a:t>
            </a:r>
            <a:endParaRPr lang="en-US" sz="4400" b="1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831867" y="880791"/>
            <a:ext cx="5445733" cy="6226752"/>
            <a:chOff x="0" y="-1612995"/>
            <a:chExt cx="10891466" cy="12453505"/>
          </a:xfrm>
        </p:grpSpPr>
        <p:sp>
          <p:nvSpPr>
            <p:cNvPr id="8" name="TextBox 8"/>
            <p:cNvSpPr txBox="1"/>
            <p:nvPr/>
          </p:nvSpPr>
          <p:spPr>
            <a:xfrm>
              <a:off x="0" y="10414752"/>
              <a:ext cx="10363200" cy="42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6"/>
                </a:lnSpc>
              </a:pPr>
              <a:endParaRPr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28266" y="-1612995"/>
              <a:ext cx="10363200" cy="11264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9"/>
                </a:lnSpc>
              </a:pPr>
              <a:endParaRPr sz="1200" b="1" dirty="0">
                <a:latin typeface="+mj-lt"/>
              </a:endParaRPr>
            </a:p>
            <a:p>
              <a:pPr>
                <a:lnSpc>
                  <a:spcPts val="3079"/>
                </a:lnSpc>
              </a:pPr>
              <a:r>
                <a:rPr lang="en-US" sz="2133" b="1" spc="-14" dirty="0" err="1">
                  <a:latin typeface="+mj-lt"/>
                </a:rPr>
                <a:t>Помогите</a:t>
              </a:r>
              <a:r>
                <a:rPr lang="en-US" sz="2133" b="1" spc="-14" dirty="0">
                  <a:latin typeface="+mj-lt"/>
                </a:rPr>
                <a:t> </a:t>
              </a:r>
              <a:r>
                <a:rPr lang="en-US" sz="2133" b="1" spc="-14" dirty="0" err="1">
                  <a:latin typeface="+mj-lt"/>
                </a:rPr>
                <a:t>им</a:t>
              </a:r>
              <a:r>
                <a:rPr lang="en-US" sz="2133" b="1" spc="-14" dirty="0">
                  <a:latin typeface="+mj-lt"/>
                </a:rPr>
                <a:t> </a:t>
              </a:r>
              <a:r>
                <a:rPr lang="en-US" sz="2133" b="1" spc="-14" dirty="0" err="1">
                  <a:latin typeface="+mj-lt"/>
                </a:rPr>
                <a:t>почувств</a:t>
              </a:r>
              <a:r>
                <a:rPr lang="en-US" sz="2133" b="1" spc="-21" dirty="0" err="1">
                  <a:latin typeface="+mj-lt"/>
                </a:rPr>
                <a:t>овать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себя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ценными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и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использовать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свои</a:t>
              </a:r>
              <a:endParaRPr lang="en-US" sz="2133" b="1" spc="-21" dirty="0">
                <a:latin typeface="+mj-lt"/>
              </a:endParaRPr>
            </a:p>
            <a:p>
              <a:pPr>
                <a:lnSpc>
                  <a:spcPts val="3079"/>
                </a:lnSpc>
              </a:pPr>
              <a:r>
                <a:rPr lang="en-US" sz="2133" b="1" spc="-21" dirty="0" err="1">
                  <a:latin typeface="+mj-lt"/>
                </a:rPr>
                <a:t>навыки</a:t>
              </a:r>
              <a:r>
                <a:rPr lang="en-US" sz="2133" b="1" spc="-21" dirty="0">
                  <a:latin typeface="+mj-lt"/>
                </a:rPr>
                <a:t>. </a:t>
              </a:r>
              <a:r>
                <a:rPr lang="en-US" sz="2133" b="1" spc="-21" dirty="0" err="1">
                  <a:latin typeface="+mj-lt"/>
                </a:rPr>
                <a:t>Помогите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им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почувствовать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себя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принятыми</a:t>
              </a:r>
              <a:r>
                <a:rPr lang="en-US" sz="2133" b="1" spc="-21" dirty="0">
                  <a:latin typeface="+mj-lt"/>
                </a:rPr>
                <a:t>.</a:t>
              </a:r>
            </a:p>
            <a:p>
              <a:pPr>
                <a:lnSpc>
                  <a:spcPts val="3079"/>
                </a:lnSpc>
              </a:pPr>
              <a:endParaRPr lang="en-US" sz="2133" b="1" spc="-21" dirty="0">
                <a:latin typeface="+mj-lt"/>
              </a:endParaRPr>
            </a:p>
            <a:p>
              <a:pPr>
                <a:lnSpc>
                  <a:spcPts val="3079"/>
                </a:lnSpc>
              </a:pP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Если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ваш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подход</a:t>
              </a:r>
              <a:endParaRPr lang="en-US" sz="2133" b="1" spc="-21" dirty="0">
                <a:latin typeface="+mj-lt"/>
              </a:endParaRPr>
            </a:p>
            <a:p>
              <a:pPr>
                <a:lnSpc>
                  <a:spcPts val="3079"/>
                </a:lnSpc>
              </a:pPr>
              <a:r>
                <a:rPr lang="en-US" sz="2133" b="1" spc="-21" dirty="0" err="1">
                  <a:latin typeface="+mj-lt"/>
                </a:rPr>
                <a:t>ориентирован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на</a:t>
              </a:r>
              <a:r>
                <a:rPr lang="en-US" sz="2133" b="1" spc="-21" dirty="0">
                  <a:latin typeface="+mj-lt"/>
                </a:rPr>
                <a:t> 40-70-летних, </a:t>
              </a:r>
              <a:r>
                <a:rPr lang="en-US" sz="2133" b="1" spc="-21" dirty="0" err="1">
                  <a:latin typeface="+mj-lt"/>
                </a:rPr>
                <a:t>как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можно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ожидать</a:t>
              </a:r>
              <a:endParaRPr lang="en-US" sz="2133" b="1" spc="-21" dirty="0">
                <a:latin typeface="+mj-lt"/>
              </a:endParaRPr>
            </a:p>
            <a:p>
              <a:pPr>
                <a:lnSpc>
                  <a:spcPts val="3079"/>
                </a:lnSpc>
              </a:pPr>
              <a:r>
                <a:rPr lang="en-US" sz="2133" b="1" spc="-21" dirty="0" err="1">
                  <a:latin typeface="+mj-lt"/>
                </a:rPr>
                <a:t>подросток</a:t>
              </a:r>
              <a:r>
                <a:rPr lang="en-US" sz="2133" b="1" spc="-21" dirty="0">
                  <a:latin typeface="+mj-lt"/>
                </a:rPr>
                <a:t>, </a:t>
              </a:r>
              <a:r>
                <a:rPr lang="en-US" sz="2133" b="1" spc="-21" dirty="0" err="1">
                  <a:latin typeface="+mj-lt"/>
                </a:rPr>
                <a:t>чтобы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почувствовать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себя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частью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сообщества</a:t>
              </a:r>
              <a:r>
                <a:rPr lang="en-US" sz="2133" b="1" spc="-21" dirty="0">
                  <a:latin typeface="+mj-lt"/>
                </a:rPr>
                <a:t>?</a:t>
              </a:r>
            </a:p>
            <a:p>
              <a:pPr>
                <a:lnSpc>
                  <a:spcPts val="3079"/>
                </a:lnSpc>
              </a:pPr>
              <a:r>
                <a:rPr lang="en-US" sz="2133" b="1" spc="-21" dirty="0" err="1">
                  <a:latin typeface="+mj-lt"/>
                </a:rPr>
                <a:t>Им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нужна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поддержка</a:t>
              </a:r>
              <a:r>
                <a:rPr lang="en-US" sz="2133" b="1" spc="-21" dirty="0">
                  <a:latin typeface="+mj-lt"/>
                </a:rPr>
                <a:t>, </a:t>
              </a:r>
              <a:r>
                <a:rPr lang="en-US" sz="2133" b="1" spc="-21" dirty="0" err="1">
                  <a:latin typeface="+mj-lt"/>
                </a:rPr>
                <a:t>им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нужна</a:t>
              </a:r>
              <a:r>
                <a:rPr lang="en-US" sz="2133" b="1" spc="-21" dirty="0">
                  <a:latin typeface="+mj-lt"/>
                </a:rPr>
                <a:t> </a:t>
              </a:r>
              <a:r>
                <a:rPr lang="en-US" sz="2133" b="1" spc="-21" dirty="0" err="1">
                  <a:latin typeface="+mj-lt"/>
                </a:rPr>
                <a:t>семь</a:t>
              </a:r>
              <a:r>
                <a:rPr lang="en-US" sz="2199" b="1" spc="-21" dirty="0" err="1">
                  <a:latin typeface="+mj-lt"/>
                </a:rPr>
                <a:t>я</a:t>
              </a:r>
              <a:r>
                <a:rPr lang="en-US" sz="2199" b="1" spc="-21" dirty="0">
                  <a:latin typeface="+mj-lt"/>
                </a:rPr>
                <a:t>!</a:t>
              </a:r>
            </a:p>
            <a:p>
              <a:pPr>
                <a:lnSpc>
                  <a:spcPts val="4106"/>
                </a:lnSpc>
              </a:pPr>
              <a:endParaRPr lang="en-US" sz="2199" b="1" spc="-21" dirty="0">
                <a:latin typeface="+mj-lt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344296" y="3978185"/>
            <a:ext cx="2847705" cy="2879815"/>
          </a:xfrm>
          <a:prstGeom prst="rect">
            <a:avLst/>
          </a:prstGeom>
          <a:solidFill>
            <a:srgbClr val="019D97"/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04050" y="1919377"/>
            <a:ext cx="4181837" cy="41818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6" name="TextBox 6"/>
          <p:cNvSpPr txBox="1"/>
          <p:nvPr/>
        </p:nvSpPr>
        <p:spPr>
          <a:xfrm>
            <a:off x="368294" y="1141171"/>
            <a:ext cx="6314125" cy="5455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8"/>
              </a:lnSpc>
            </a:pP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Расскажите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о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своей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жизни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о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том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как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вы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пришли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к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вере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я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знаю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что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это</a:t>
            </a:r>
            <a:endParaRPr lang="en-US" sz="2400" b="1" dirty="0">
              <a:solidFill>
                <a:srgbClr val="000000"/>
              </a:solidFill>
              <a:latin typeface="Clear Sans Bold"/>
            </a:endParaRPr>
          </a:p>
          <a:p>
            <a:pPr>
              <a:lnSpc>
                <a:spcPts val="2508"/>
              </a:lnSpc>
            </a:pP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сложно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но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они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будут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благодарны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за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то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что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вы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похожи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них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и</a:t>
            </a:r>
            <a:endParaRPr lang="en-US" sz="2400" b="1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что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Бог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изменил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вашу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жизнь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mo"/>
              </a:rPr>
              <a:t>и</a:t>
            </a:r>
            <a:r>
              <a:rPr lang="en-US" sz="2400" b="1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продолжает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это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делать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).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Как</a:t>
            </a:r>
            <a:r>
              <a:rPr lang="en-US" sz="2400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lear Sans Bold"/>
              </a:rPr>
              <a:t>Бог</a:t>
            </a:r>
            <a:endParaRPr lang="en-US" sz="2400" b="1" dirty="0">
              <a:solidFill>
                <a:srgbClr val="000000"/>
              </a:solidFill>
              <a:latin typeface="Clear Sans Bold"/>
            </a:endParaRPr>
          </a:p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изменил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вашу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жизнь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,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преобразовал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,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воодушевил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вас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?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Продолжайте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рассказывать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о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том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,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как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вы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возрастаете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в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вере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.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Истории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из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жизни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помогают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укрепить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доверие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! </a:t>
            </a:r>
          </a:p>
          <a:p>
            <a:pPr>
              <a:lnSpc>
                <a:spcPts val="2508"/>
              </a:lnSpc>
              <a:spcBef>
                <a:spcPct val="0"/>
              </a:spcBef>
            </a:pPr>
            <a:endParaRPr lang="en-US" sz="2533" b="1" dirty="0">
              <a:solidFill>
                <a:srgbClr val="000000"/>
              </a:solidFill>
              <a:latin typeface="Clear Sans Bold"/>
            </a:endParaRPr>
          </a:p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Кроме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того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,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молодые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люди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могут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быть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удивлены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тем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,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что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вы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когда-то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переживали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те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же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проблемы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,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с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которыми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они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сталкиваются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533" b="1" dirty="0" err="1">
                <a:solidFill>
                  <a:srgbClr val="000000"/>
                </a:solidFill>
                <a:latin typeface="Clear Sans Bold"/>
              </a:rPr>
              <a:t>сегодня</a:t>
            </a:r>
            <a:r>
              <a:rPr lang="en-US" sz="2533" b="1" dirty="0">
                <a:solidFill>
                  <a:srgbClr val="000000"/>
                </a:solidFill>
                <a:latin typeface="Clear Sans Bold"/>
              </a:rPr>
              <a:t>.   </a:t>
            </a:r>
          </a:p>
          <a:p>
            <a:pPr>
              <a:lnSpc>
                <a:spcPts val="2508"/>
              </a:lnSpc>
              <a:spcBef>
                <a:spcPct val="0"/>
              </a:spcBef>
            </a:pPr>
            <a:endParaRPr lang="en-US" sz="2533" dirty="0">
              <a:solidFill>
                <a:srgbClr val="000000"/>
              </a:solidFill>
              <a:latin typeface="Clear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29545" y="2892630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>
                <a:solidFill>
                  <a:srgbClr val="000000"/>
                </a:solidFill>
                <a:latin typeface="Clear Sans Bold"/>
              </a:rPr>
              <a:t>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64122" y="4782009"/>
            <a:ext cx="2849345" cy="671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3"/>
              </a:lnSpc>
            </a:pPr>
            <a:r>
              <a:rPr lang="en-US" sz="2599">
                <a:solidFill>
                  <a:srgbClr val="000000"/>
                </a:solidFill>
                <a:latin typeface="Clear Sans Bold"/>
              </a:rPr>
              <a:t>Расскажите о </a:t>
            </a:r>
          </a:p>
          <a:p>
            <a:pPr>
              <a:lnSpc>
                <a:spcPts val="2573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Clear Sans Bold"/>
              </a:rPr>
              <a:t>своей жизни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9000">
              <a:srgbClr val="FFFFFF">
                <a:lumMod val="0"/>
                <a:lumOff val="100000"/>
              </a:srgbClr>
            </a:gs>
            <a:gs pos="99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4" name="TextBox 4"/>
          <p:cNvSpPr txBox="1"/>
          <p:nvPr/>
        </p:nvSpPr>
        <p:spPr>
          <a:xfrm>
            <a:off x="3550995" y="1165786"/>
            <a:ext cx="7265865" cy="5817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8"/>
              </a:lnSpc>
            </a:pPr>
            <a:r>
              <a:rPr lang="en-US" sz="2891" dirty="0" err="1">
                <a:solidFill>
                  <a:srgbClr val="000000"/>
                </a:solidFill>
                <a:latin typeface="+mj-lt"/>
              </a:rPr>
              <a:t>Иногда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слово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страсть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направляет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наши</a:t>
            </a:r>
            <a:endParaRPr lang="en-US" sz="289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758"/>
              </a:lnSpc>
            </a:pPr>
            <a:r>
              <a:rPr lang="en-US" sz="2891" dirty="0" err="1">
                <a:solidFill>
                  <a:srgbClr val="000000"/>
                </a:solidFill>
                <a:latin typeface="+mj-lt"/>
              </a:rPr>
              <a:t>мысли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к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любви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Как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насчет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того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чтобы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говорить</a:t>
            </a:r>
            <a:endParaRPr lang="en-US" sz="289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758"/>
              </a:lnSpc>
            </a:pPr>
            <a:r>
              <a:rPr lang="en-US" sz="2891" dirty="0" err="1">
                <a:solidFill>
                  <a:srgbClr val="000000"/>
                </a:solidFill>
                <a:latin typeface="+mj-lt"/>
              </a:rPr>
              <a:t>страстно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об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Иисусе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?  </a:t>
            </a:r>
            <a:endParaRPr lang="ru-RU" sz="289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758"/>
              </a:lnSpc>
            </a:pPr>
            <a:r>
              <a:rPr lang="en-US" sz="2891" dirty="0" err="1">
                <a:solidFill>
                  <a:srgbClr val="000000"/>
                </a:solidFill>
                <a:latin typeface="+mj-lt"/>
              </a:rPr>
              <a:t>Быть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влюбленным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Спасителя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? </a:t>
            </a:r>
          </a:p>
          <a:p>
            <a:pPr>
              <a:lnSpc>
                <a:spcPts val="3758"/>
              </a:lnSpc>
            </a:pPr>
            <a:endParaRPr lang="ru-RU" sz="289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758"/>
              </a:lnSpc>
            </a:pPr>
            <a:r>
              <a:rPr lang="en-US" sz="2891" dirty="0" err="1">
                <a:solidFill>
                  <a:srgbClr val="000000"/>
                </a:solidFill>
                <a:latin typeface="+mj-lt"/>
              </a:rPr>
              <a:t>Страсть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«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заразительна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»,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так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поделитесь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своей</a:t>
            </a:r>
            <a:endParaRPr lang="en-US" sz="289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758"/>
              </a:lnSpc>
            </a:pPr>
            <a:r>
              <a:rPr lang="en-US" sz="2891" dirty="0" err="1">
                <a:solidFill>
                  <a:srgbClr val="000000"/>
                </a:solidFill>
                <a:latin typeface="+mj-lt"/>
              </a:rPr>
              <a:t>страстью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к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Богу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ними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Это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вдохновит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станет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dirty="0" err="1">
                <a:solidFill>
                  <a:srgbClr val="000000"/>
                </a:solidFill>
                <a:latin typeface="+mj-lt"/>
              </a:rPr>
              <a:t>примером</a:t>
            </a:r>
            <a:r>
              <a:rPr lang="en-US" sz="2891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>
              <a:lnSpc>
                <a:spcPts val="3758"/>
              </a:lnSpc>
            </a:pPr>
            <a:endParaRPr lang="en-US" sz="289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" y="4010301"/>
            <a:ext cx="2847699" cy="28476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1159396"/>
            <a:ext cx="2847699" cy="284769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16620" y="1231900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 dirty="0">
                <a:solidFill>
                  <a:srgbClr val="000000"/>
                </a:solidFill>
                <a:latin typeface="Clear Sans Bold"/>
              </a:rPr>
              <a:t>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3324" y="4520503"/>
            <a:ext cx="2221052" cy="1438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8"/>
              </a:lnSpc>
            </a:pP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Говорите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страстно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об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ru-RU" sz="2891" b="1" dirty="0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891" b="1" dirty="0" err="1">
                <a:solidFill>
                  <a:srgbClr val="000000"/>
                </a:solidFill>
                <a:latin typeface="+mj-lt"/>
              </a:rPr>
              <a:t>сусе</a:t>
            </a:r>
            <a:r>
              <a:rPr lang="en-US" sz="2891" b="1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604" y="1159396"/>
            <a:ext cx="5697002" cy="56970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1813" y="1821208"/>
            <a:ext cx="4374979" cy="437497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0808" y="2534846"/>
            <a:ext cx="3878593" cy="2470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dirty="0">
                <a:solidFill>
                  <a:srgbClr val="FFFFFF"/>
                </a:solidFill>
                <a:latin typeface="Clear Sans Bold"/>
              </a:rPr>
              <a:t>YouTube. Instagram. </a:t>
            </a:r>
            <a:r>
              <a:rPr lang="ru-RU" sz="4800" dirty="0">
                <a:solidFill>
                  <a:srgbClr val="FFFFFF"/>
                </a:solidFill>
                <a:latin typeface="Clear Sans Bold"/>
              </a:rPr>
              <a:t> </a:t>
            </a:r>
            <a:r>
              <a:rPr lang="en-US" sz="4800" dirty="0">
                <a:solidFill>
                  <a:srgbClr val="FFFFFF"/>
                </a:solidFill>
                <a:latin typeface="Clear Sans Bold"/>
              </a:rPr>
              <a:t>TikTok. </a:t>
            </a:r>
          </a:p>
          <a:p>
            <a:pPr algn="ctr">
              <a:lnSpc>
                <a:spcPts val="4752"/>
              </a:lnSpc>
              <a:spcBef>
                <a:spcPct val="0"/>
              </a:spcBef>
            </a:pPr>
            <a:endParaRPr lang="en-US" sz="4800" dirty="0">
              <a:solidFill>
                <a:srgbClr val="FFFFFF"/>
              </a:solidFill>
              <a:latin typeface="Clear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24600" y="1561664"/>
            <a:ext cx="5181600" cy="4972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</a:pPr>
            <a:r>
              <a:rPr lang="en-US" sz="2133" spc="-21" dirty="0" err="1">
                <a:latin typeface="+mj-lt"/>
              </a:rPr>
              <a:t>Пытаясь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достучаться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до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поколения</a:t>
            </a:r>
            <a:r>
              <a:rPr lang="en-US" sz="2133" spc="-21" dirty="0">
                <a:latin typeface="+mj-lt"/>
              </a:rPr>
              <a:t> YouTube ...</a:t>
            </a:r>
          </a:p>
          <a:p>
            <a:pPr>
              <a:lnSpc>
                <a:spcPts val="2986"/>
              </a:lnSpc>
            </a:pPr>
            <a:r>
              <a:rPr lang="en-US" sz="2133" spc="-21" dirty="0" err="1">
                <a:latin typeface="+mj-lt"/>
              </a:rPr>
              <a:t>используйте</a:t>
            </a:r>
            <a:r>
              <a:rPr lang="en-US" sz="2133" spc="-21" dirty="0">
                <a:latin typeface="+mj-lt"/>
              </a:rPr>
              <a:t> YouTube! </a:t>
            </a:r>
            <a:r>
              <a:rPr lang="en-US" sz="2133" spc="-21" dirty="0" err="1">
                <a:latin typeface="+mj-lt"/>
              </a:rPr>
              <a:t>Там</a:t>
            </a:r>
            <a:r>
              <a:rPr lang="en-US" sz="2133" spc="-21" dirty="0">
                <a:latin typeface="+mj-lt"/>
              </a:rPr>
              <a:t>  </a:t>
            </a:r>
            <a:r>
              <a:rPr lang="en-US" sz="2133" spc="-21" dirty="0" err="1">
                <a:latin typeface="+mj-lt"/>
              </a:rPr>
              <a:t>можно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найти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обилие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материалов</a:t>
            </a:r>
            <a:r>
              <a:rPr lang="en-US" sz="2133" spc="-21" dirty="0">
                <a:latin typeface="+mj-lt"/>
              </a:rPr>
              <a:t>, </a:t>
            </a:r>
            <a:r>
              <a:rPr lang="en-US" sz="2133" spc="-21" dirty="0" err="1">
                <a:latin typeface="+mj-lt"/>
              </a:rPr>
              <a:t>который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вы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можете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использовать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для</a:t>
            </a:r>
            <a:endParaRPr lang="en-US" sz="2133" spc="-21" dirty="0">
              <a:latin typeface="+mj-lt"/>
            </a:endParaRPr>
          </a:p>
          <a:p>
            <a:pPr>
              <a:lnSpc>
                <a:spcPts val="2986"/>
              </a:lnSpc>
            </a:pPr>
            <a:r>
              <a:rPr lang="en-US" sz="2133" spc="-21" dirty="0" err="1">
                <a:latin typeface="+mj-lt"/>
              </a:rPr>
              <a:t>иллюстрации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идеи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во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время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обучения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или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проповеди</a:t>
            </a:r>
            <a:r>
              <a:rPr lang="en-US" sz="2133" spc="-21" dirty="0">
                <a:latin typeface="+mj-lt"/>
              </a:rPr>
              <a:t>. </a:t>
            </a:r>
          </a:p>
          <a:p>
            <a:pPr>
              <a:lnSpc>
                <a:spcPts val="2986"/>
              </a:lnSpc>
            </a:pPr>
            <a:endParaRPr lang="en-US" sz="2133" spc="-21" dirty="0">
              <a:latin typeface="+mj-lt"/>
            </a:endParaRPr>
          </a:p>
          <a:p>
            <a:pPr>
              <a:lnSpc>
                <a:spcPts val="2986"/>
              </a:lnSpc>
            </a:pPr>
            <a:r>
              <a:rPr lang="en-US" sz="2133" spc="-21" dirty="0">
                <a:latin typeface="+mj-lt"/>
              </a:rPr>
              <a:t> ЖК-</a:t>
            </a:r>
            <a:r>
              <a:rPr lang="en-US" sz="2133" spc="-21" dirty="0" err="1">
                <a:latin typeface="+mj-lt"/>
              </a:rPr>
              <a:t>проекторы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можно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использовать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для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большего</a:t>
            </a:r>
            <a:endParaRPr lang="en-US" sz="2133" spc="-21" dirty="0">
              <a:latin typeface="+mj-lt"/>
            </a:endParaRPr>
          </a:p>
          <a:p>
            <a:pPr>
              <a:lnSpc>
                <a:spcPts val="2986"/>
              </a:lnSpc>
            </a:pPr>
            <a:r>
              <a:rPr lang="en-US" sz="2133" spc="-21" dirty="0" err="1">
                <a:latin typeface="+mj-lt"/>
              </a:rPr>
              <a:t>чем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просто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белый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или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желтый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текст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на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черном</a:t>
            </a:r>
            <a:r>
              <a:rPr lang="en-US" sz="2133" spc="-21" dirty="0">
                <a:latin typeface="+mj-lt"/>
              </a:rPr>
              <a:t> </a:t>
            </a:r>
            <a:r>
              <a:rPr lang="en-US" sz="2133" spc="-21" dirty="0" err="1">
                <a:latin typeface="+mj-lt"/>
              </a:rPr>
              <a:t>фоне</a:t>
            </a:r>
            <a:r>
              <a:rPr lang="en-US" sz="2133" spc="-21" dirty="0">
                <a:latin typeface="+mj-lt"/>
              </a:rPr>
              <a:t>!</a:t>
            </a:r>
          </a:p>
          <a:p>
            <a:pPr>
              <a:lnSpc>
                <a:spcPts val="2986"/>
              </a:lnSpc>
            </a:pPr>
            <a:endParaRPr lang="en-US" sz="2133" spc="-21" dirty="0"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36792" y="2776146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>
                <a:solidFill>
                  <a:srgbClr val="000000"/>
                </a:solidFill>
                <a:latin typeface="Clear Sans Bold"/>
              </a:rPr>
              <a:t>8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04050" y="1919377"/>
            <a:ext cx="4181837" cy="41818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6" name="TextBox 6"/>
          <p:cNvSpPr txBox="1"/>
          <p:nvPr/>
        </p:nvSpPr>
        <p:spPr>
          <a:xfrm>
            <a:off x="522027" y="545937"/>
            <a:ext cx="7231363" cy="1239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0000"/>
                </a:solidFill>
                <a:latin typeface="+mj-lt"/>
              </a:rPr>
              <a:t>Сбалансированное</a:t>
            </a:r>
            <a:r>
              <a:rPr lang="en-US" sz="4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4800" b="1" dirty="0">
                <a:solidFill>
                  <a:srgbClr val="000000"/>
                </a:solidFill>
                <a:latin typeface="+mj-lt"/>
              </a:rPr>
              <a:t>«</a:t>
            </a:r>
            <a:r>
              <a:rPr lang="en-US" sz="4800" b="1" dirty="0" err="1">
                <a:solidFill>
                  <a:srgbClr val="000000"/>
                </a:solidFill>
                <a:latin typeface="+mj-lt"/>
              </a:rPr>
              <a:t>питание</a:t>
            </a:r>
            <a:r>
              <a:rPr lang="ru-RU" sz="4800" b="1" dirty="0">
                <a:solidFill>
                  <a:srgbClr val="000000"/>
                </a:solidFill>
                <a:latin typeface="+mj-lt"/>
              </a:rPr>
              <a:t>»</a:t>
            </a:r>
            <a:r>
              <a:rPr lang="en-US" sz="4800" b="1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2027" y="1831814"/>
            <a:ext cx="6371897" cy="4746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5"/>
              </a:lnSpc>
            </a:pPr>
            <a:endParaRPr sz="1200" dirty="0"/>
          </a:p>
          <a:p>
            <a:pPr>
              <a:lnSpc>
                <a:spcPts val="3105"/>
              </a:lnSpc>
            </a:pP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Нет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смысла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спорить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о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пророчествах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если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ваша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аудитория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не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понимает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кто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такой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Иисус</a:t>
            </a:r>
            <a:r>
              <a:rPr lang="ru-RU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Он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сделал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. </a:t>
            </a:r>
            <a:endParaRPr lang="ru-RU" sz="2218" spc="-22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105"/>
              </a:lnSpc>
            </a:pPr>
            <a:r>
              <a:rPr lang="ru-RU" sz="2218" spc="-22" dirty="0">
                <a:solidFill>
                  <a:srgbClr val="000000"/>
                </a:solidFill>
                <a:latin typeface="+mj-lt"/>
              </a:rPr>
              <a:t>Оцени интересы и познания своей молодежи чтобы построить актуальный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план</a:t>
            </a:r>
            <a:r>
              <a:rPr lang="ru-RU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обучения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>
              <a:lnSpc>
                <a:spcPts val="3105"/>
              </a:lnSpc>
            </a:pPr>
            <a:endParaRPr lang="en-US" sz="2218" spc="-22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105"/>
              </a:lnSpc>
            </a:pP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Спроси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они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хотят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узнать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! </a:t>
            </a:r>
            <a:endParaRPr lang="ru-RU" sz="2218" spc="-22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105"/>
              </a:lnSpc>
            </a:pP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Учись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слушать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Если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ты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не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слушаешь</a:t>
            </a:r>
            <a:r>
              <a:rPr lang="ru-RU" sz="2218" spc="-22" dirty="0">
                <a:solidFill>
                  <a:srgbClr val="000000"/>
                </a:solidFill>
                <a:latin typeface="+mj-lt"/>
              </a:rPr>
              <a:t> - </a:t>
            </a:r>
            <a:endParaRPr lang="en-US" sz="2218" spc="-22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105"/>
              </a:lnSpc>
            </a:pP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они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тебя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не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18" spc="-22" dirty="0" err="1">
                <a:solidFill>
                  <a:srgbClr val="000000"/>
                </a:solidFill>
                <a:latin typeface="+mj-lt"/>
              </a:rPr>
              <a:t>послушают</a:t>
            </a:r>
            <a:r>
              <a:rPr lang="en-US" sz="2218" spc="-22" dirty="0">
                <a:solidFill>
                  <a:srgbClr val="000000"/>
                </a:solidFill>
                <a:latin typeface="+mj-lt"/>
              </a:rPr>
              <a:t> !!</a:t>
            </a:r>
          </a:p>
          <a:p>
            <a:pPr>
              <a:lnSpc>
                <a:spcPts val="3105"/>
              </a:lnSpc>
            </a:pPr>
            <a:endParaRPr lang="en-US" sz="2218" spc="-22" dirty="0">
              <a:solidFill>
                <a:srgbClr val="000000"/>
              </a:solidFill>
              <a:latin typeface="Clear Sans Regular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729545" y="2892630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 dirty="0">
                <a:solidFill>
                  <a:schemeClr val="bg1"/>
                </a:solidFill>
                <a:latin typeface="Clear Sans Bold"/>
              </a:rPr>
              <a:t>9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6496590" y="1162590"/>
            <a:ext cx="5695410" cy="569541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44296" y="3978185"/>
            <a:ext cx="2847705" cy="287981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04050" y="1919377"/>
            <a:ext cx="4181837" cy="41818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6" name="TextBox 6"/>
          <p:cNvSpPr txBox="1"/>
          <p:nvPr/>
        </p:nvSpPr>
        <p:spPr>
          <a:xfrm>
            <a:off x="500917" y="1436186"/>
            <a:ext cx="6349403" cy="5012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endParaRPr sz="2800" dirty="0">
              <a:latin typeface="+mj-lt"/>
            </a:endParaRPr>
          </a:p>
          <a:p>
            <a:pPr>
              <a:lnSpc>
                <a:spcPts val="2640"/>
              </a:lnSpc>
            </a:pPr>
            <a:r>
              <a:rPr lang="en-US" sz="2800" dirty="0" err="1">
                <a:solidFill>
                  <a:srgbClr val="000000"/>
                </a:solidFill>
                <a:latin typeface="+mj-lt"/>
              </a:rPr>
              <a:t>Все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начинается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+mj-lt"/>
              </a:rPr>
              <a:t>с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дом</a:t>
            </a:r>
            <a:r>
              <a:rPr lang="ru-RU" sz="2800" dirty="0">
                <a:solidFill>
                  <a:srgbClr val="000000"/>
                </a:solidFill>
                <a:latin typeface="+mj-lt"/>
              </a:rPr>
              <a:t>а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! </a:t>
            </a:r>
            <a:r>
              <a:rPr lang="ru-RU" sz="2800" dirty="0">
                <a:solidFill>
                  <a:srgbClr val="000000"/>
                </a:solidFill>
                <a:latin typeface="+mj-lt"/>
              </a:rPr>
              <a:t>Но многие молодые люди не имеют понимания со стороны родителей. </a:t>
            </a:r>
          </a:p>
          <a:p>
            <a:pPr>
              <a:lnSpc>
                <a:spcPts val="2640"/>
              </a:lnSpc>
            </a:pP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640"/>
              </a:lnSpc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+mj-lt"/>
              </a:rPr>
              <a:t>Важно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проводить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время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не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только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молодежью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но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и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6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родителями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Внимание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к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родителям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включает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: </a:t>
            </a:r>
          </a:p>
          <a:p>
            <a:pPr>
              <a:lnSpc>
                <a:spcPts val="26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+mj-lt"/>
              </a:rPr>
              <a:t>библейские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исследования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группы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поддержки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совместная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6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+mj-lt"/>
              </a:rPr>
              <a:t>деятельность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социальные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проекты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>
              <a:lnSpc>
                <a:spcPts val="2640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Clear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29945" y="2857351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>
                <a:solidFill>
                  <a:srgbClr val="000000"/>
                </a:solidFill>
                <a:latin typeface="Clear Sans Bold"/>
              </a:rPr>
              <a:t>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1212" y="655612"/>
            <a:ext cx="6349403" cy="46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D83A3A"/>
                </a:solidFill>
                <a:latin typeface="+mj-lt"/>
              </a:rPr>
              <a:t>Влияния</a:t>
            </a:r>
            <a:r>
              <a:rPr lang="en-US" sz="4000" b="1" dirty="0">
                <a:solidFill>
                  <a:srgbClr val="D83A3A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D83A3A"/>
                </a:solidFill>
                <a:latin typeface="+mj-lt"/>
              </a:rPr>
              <a:t>и</a:t>
            </a:r>
            <a:r>
              <a:rPr lang="en-US" sz="4000" b="1" dirty="0">
                <a:solidFill>
                  <a:srgbClr val="D83A3A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D83A3A"/>
                </a:solidFill>
                <a:latin typeface="+mj-lt"/>
              </a:rPr>
              <a:t>Influensers</a:t>
            </a:r>
            <a:r>
              <a:rPr lang="en-US" sz="4000" b="1" dirty="0">
                <a:solidFill>
                  <a:srgbClr val="D83A3A"/>
                </a:solidFill>
                <a:latin typeface="+mj-lt"/>
              </a:rPr>
              <a:t> 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65785"/>
            <a:ext cx="12192000" cy="5692215"/>
          </a:xfrm>
          <a:prstGeom prst="rect">
            <a:avLst/>
          </a:prstGeom>
          <a:solidFill>
            <a:srgbClr val="FFDE59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3" name="AutoShape 3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4" name="TextBox 4"/>
          <p:cNvSpPr txBox="1"/>
          <p:nvPr/>
        </p:nvSpPr>
        <p:spPr>
          <a:xfrm>
            <a:off x="3576589" y="2764978"/>
            <a:ext cx="6726728" cy="382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78"/>
              </a:lnSpc>
            </a:pPr>
            <a:r>
              <a:rPr lang="en-US" sz="2060" dirty="0" err="1">
                <a:solidFill>
                  <a:srgbClr val="000000"/>
                </a:solidFill>
                <a:latin typeface="+mj-lt"/>
              </a:rPr>
              <a:t>Стратегически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помогайте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молодым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людям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расти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ru-RU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вере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Объединяйте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ребят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наставниками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людьми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которыми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им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приятно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проводить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время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Помогите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им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найти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лидера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. 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Создавайте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преднамеренное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ученичество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. 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Поощряйте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своих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молодых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людей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наставлять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других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Попросите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старшее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поколение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поучаствовать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,</a:t>
            </a:r>
          </a:p>
          <a:p>
            <a:pPr>
              <a:lnSpc>
                <a:spcPts val="2678"/>
              </a:lnSpc>
            </a:pPr>
            <a:r>
              <a:rPr lang="en-US" sz="2060" dirty="0" err="1">
                <a:solidFill>
                  <a:srgbClr val="000000"/>
                </a:solidFill>
                <a:latin typeface="+mj-lt"/>
              </a:rPr>
              <a:t>делиться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своей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мудростью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жизненным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опытом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молодыми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60" dirty="0" err="1">
                <a:solidFill>
                  <a:srgbClr val="000000"/>
                </a:solidFill>
                <a:latin typeface="+mj-lt"/>
              </a:rPr>
              <a:t>людьми</a:t>
            </a:r>
            <a:r>
              <a:rPr lang="en-US" sz="206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>
              <a:lnSpc>
                <a:spcPts val="3080"/>
              </a:lnSpc>
            </a:pPr>
            <a:endParaRPr lang="en-US" sz="206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3850" y="1672681"/>
            <a:ext cx="685935" cy="47329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149252" y="1941078"/>
            <a:ext cx="635694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92"/>
              </a:lnSpc>
              <a:spcBef>
                <a:spcPct val="0"/>
              </a:spcBef>
            </a:pPr>
            <a:r>
              <a:rPr lang="en-US" sz="3866" spc="-96" dirty="0">
                <a:solidFill>
                  <a:srgbClr val="000000"/>
                </a:solidFill>
                <a:latin typeface="Clear Sans Regular Bold"/>
              </a:rPr>
              <a:t>ИГРАЙТЕ </a:t>
            </a:r>
            <a:r>
              <a:rPr lang="en-US" sz="3866" spc="-96" dirty="0" err="1">
                <a:solidFill>
                  <a:srgbClr val="000000"/>
                </a:solidFill>
                <a:latin typeface="Clear Sans Regular Bold"/>
              </a:rPr>
              <a:t>в</a:t>
            </a:r>
            <a:r>
              <a:rPr lang="en-US" sz="3866" spc="-96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ru-RU" sz="3866" spc="-96" dirty="0">
                <a:solidFill>
                  <a:srgbClr val="000000"/>
                </a:solidFill>
                <a:latin typeface="Clear Sans Regular Bold"/>
              </a:rPr>
              <a:t>«</a:t>
            </a:r>
            <a:r>
              <a:rPr lang="en-US" sz="3866" spc="-96" dirty="0">
                <a:solidFill>
                  <a:srgbClr val="000000"/>
                </a:solidFill>
                <a:latin typeface="Clear Sans Regular Bold"/>
              </a:rPr>
              <a:t>ШАХМАТЫ</a:t>
            </a:r>
            <a:r>
              <a:rPr lang="ru-RU" sz="3866" spc="-96" dirty="0">
                <a:solidFill>
                  <a:srgbClr val="000000"/>
                </a:solidFill>
                <a:latin typeface="Clear Sans Regular Bold"/>
              </a:rPr>
              <a:t>»</a:t>
            </a:r>
            <a:r>
              <a:rPr lang="en-US" sz="3866" spc="-96" dirty="0">
                <a:solidFill>
                  <a:srgbClr val="000000"/>
                </a:solidFill>
                <a:latin typeface="Clear Sans Regular Bold"/>
              </a:rPr>
              <a:t>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" y="4010301"/>
            <a:ext cx="2847699" cy="2847699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/>
            <a:lstStyle/>
            <a:p>
              <a:endParaRPr lang="ru-RU" sz="1200" dirty="0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" y="1159396"/>
            <a:ext cx="2847699" cy="284769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0" y="4343645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 dirty="0">
                <a:solidFill>
                  <a:srgbClr val="000000"/>
                </a:solidFill>
                <a:latin typeface="Clear Sans Bold"/>
              </a:rPr>
              <a:t>11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4D8EED-F8BA-7357-7CED-C37E5FDF3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11" y="233004"/>
            <a:ext cx="9995981" cy="662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70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6496590" y="1162590"/>
            <a:ext cx="5695410" cy="569541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44296" y="3978185"/>
            <a:ext cx="2847705" cy="287981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04050" y="1919377"/>
            <a:ext cx="4181837" cy="41818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6" name="TextBox 6"/>
          <p:cNvSpPr txBox="1"/>
          <p:nvPr/>
        </p:nvSpPr>
        <p:spPr>
          <a:xfrm>
            <a:off x="685800" y="1225146"/>
            <a:ext cx="6049537" cy="4315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2"/>
              </a:lnSpc>
            </a:pPr>
            <a:endParaRPr sz="1200"/>
          </a:p>
          <a:p>
            <a:pPr>
              <a:lnSpc>
                <a:spcPts val="2442"/>
              </a:lnSpc>
            </a:pPr>
            <a:r>
              <a:rPr lang="en-US" sz="115">
                <a:solidFill>
                  <a:srgbClr val="000000"/>
                </a:solidFill>
                <a:latin typeface="Arimo"/>
              </a:rPr>
              <a:t>Помогите молодым людям узнать, что они являются частью глобального</a:t>
            </a:r>
          </a:p>
          <a:p>
            <a:pPr>
              <a:lnSpc>
                <a:spcPts val="2442"/>
              </a:lnSpc>
              <a:spcBef>
                <a:spcPct val="0"/>
              </a:spcBef>
            </a:pPr>
            <a:r>
              <a:rPr lang="en-US" sz="115">
                <a:solidFill>
                  <a:srgbClr val="000000"/>
                </a:solidFill>
                <a:latin typeface="Arimo"/>
              </a:rPr>
              <a:t>движения! </a:t>
            </a:r>
            <a:r>
              <a:rPr lang="en-US" sz="2467">
                <a:solidFill>
                  <a:srgbClr val="000000"/>
                </a:solidFill>
                <a:latin typeface="Clear Sans Bold"/>
              </a:rPr>
              <a:t> </a:t>
            </a:r>
          </a:p>
          <a:p>
            <a:pPr>
              <a:lnSpc>
                <a:spcPts val="2442"/>
              </a:lnSpc>
              <a:spcBef>
                <a:spcPct val="0"/>
              </a:spcBef>
            </a:pPr>
            <a:endParaRPr lang="en-US" sz="2467">
              <a:solidFill>
                <a:srgbClr val="000000"/>
              </a:solidFill>
              <a:latin typeface="Clear Sans Bold"/>
            </a:endParaRPr>
          </a:p>
          <a:p>
            <a:pPr>
              <a:lnSpc>
                <a:spcPts val="2442"/>
              </a:lnSpc>
              <a:spcBef>
                <a:spcPct val="0"/>
              </a:spcBef>
            </a:pPr>
            <a:r>
              <a:rPr lang="en-US" sz="2467">
                <a:solidFill>
                  <a:srgbClr val="000000"/>
                </a:solidFill>
                <a:latin typeface="Clear Sans Bold"/>
              </a:rPr>
              <a:t>Молодым людям нравится знать, что они являются частью</a:t>
            </a:r>
          </a:p>
          <a:p>
            <a:pPr>
              <a:lnSpc>
                <a:spcPts val="2442"/>
              </a:lnSpc>
              <a:spcBef>
                <a:spcPct val="0"/>
              </a:spcBef>
            </a:pPr>
            <a:r>
              <a:rPr lang="en-US" sz="2467">
                <a:solidFill>
                  <a:srgbClr val="000000"/>
                </a:solidFill>
                <a:latin typeface="Clear Sans Bold"/>
              </a:rPr>
              <a:t>чего-то большего. Расскажите им, какие у них могут быть великие цели в служении.</a:t>
            </a:r>
          </a:p>
          <a:p>
            <a:pPr>
              <a:lnSpc>
                <a:spcPts val="2442"/>
              </a:lnSpc>
              <a:spcBef>
                <a:spcPct val="0"/>
              </a:spcBef>
            </a:pPr>
            <a:endParaRPr lang="en-US" sz="2467">
              <a:solidFill>
                <a:srgbClr val="000000"/>
              </a:solidFill>
              <a:latin typeface="Clear Sans Bold"/>
            </a:endParaRPr>
          </a:p>
          <a:p>
            <a:pPr>
              <a:lnSpc>
                <a:spcPts val="2442"/>
              </a:lnSpc>
              <a:spcBef>
                <a:spcPct val="0"/>
              </a:spcBef>
            </a:pPr>
            <a:r>
              <a:rPr lang="en-US" sz="2467">
                <a:solidFill>
                  <a:srgbClr val="000000"/>
                </a:solidFill>
                <a:latin typeface="Clear Sans Bold"/>
              </a:rPr>
              <a:t>Помогите им узнать, что они</a:t>
            </a:r>
          </a:p>
          <a:p>
            <a:pPr>
              <a:lnSpc>
                <a:spcPts val="2442"/>
              </a:lnSpc>
              <a:spcBef>
                <a:spcPct val="0"/>
              </a:spcBef>
            </a:pPr>
            <a:r>
              <a:rPr lang="en-US" sz="2467">
                <a:solidFill>
                  <a:srgbClr val="000000"/>
                </a:solidFill>
                <a:latin typeface="Clear Sans Bold"/>
              </a:rPr>
              <a:t>могут быть частью Великого поручения; служить,</a:t>
            </a:r>
          </a:p>
          <a:p>
            <a:pPr>
              <a:lnSpc>
                <a:spcPts val="2442"/>
              </a:lnSpc>
              <a:spcBef>
                <a:spcPct val="0"/>
              </a:spcBef>
            </a:pPr>
            <a:r>
              <a:rPr lang="en-US" sz="2467">
                <a:solidFill>
                  <a:srgbClr val="000000"/>
                </a:solidFill>
                <a:latin typeface="Clear Sans Bold"/>
              </a:rPr>
              <a:t>делиться, любить.</a:t>
            </a:r>
          </a:p>
          <a:p>
            <a:pPr>
              <a:lnSpc>
                <a:spcPts val="2442"/>
              </a:lnSpc>
              <a:spcBef>
                <a:spcPct val="0"/>
              </a:spcBef>
            </a:pPr>
            <a:endParaRPr lang="en-US" sz="2467">
              <a:solidFill>
                <a:srgbClr val="000000"/>
              </a:solidFill>
              <a:latin typeface="Clear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29945" y="2857351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>
                <a:solidFill>
                  <a:srgbClr val="000000"/>
                </a:solidFill>
                <a:latin typeface="Clear Sans Bold"/>
              </a:rPr>
              <a:t>12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81488" y="471424"/>
            <a:ext cx="6049537" cy="508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4"/>
              </a:lnSpc>
              <a:spcBef>
                <a:spcPct val="0"/>
              </a:spcBef>
            </a:pPr>
            <a:r>
              <a:rPr lang="en-US" sz="3934">
                <a:solidFill>
                  <a:srgbClr val="E6333A"/>
                </a:solidFill>
                <a:latin typeface="Clear Sans Bold"/>
              </a:rPr>
              <a:t>ВЫ - Часть ДВИЖЕНИЯ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65785"/>
            <a:ext cx="12192000" cy="569221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3" name="AutoShape 3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4" name="TextBox 4"/>
          <p:cNvSpPr txBox="1"/>
          <p:nvPr/>
        </p:nvSpPr>
        <p:spPr>
          <a:xfrm>
            <a:off x="3329894" y="2627772"/>
            <a:ext cx="6701411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18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Помогите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изменить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общественное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сознание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Узнайте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способностях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молодежи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Они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могут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помочь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тем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кто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находится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бедности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изоляции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...</a:t>
            </a:r>
          </a:p>
          <a:p>
            <a:pPr>
              <a:lnSpc>
                <a:spcPts val="2718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Помогите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ставить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цели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достигать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718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Каждый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верующий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получил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дары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благодати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поэтому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используйте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чтобы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>
              <a:lnSpc>
                <a:spcPts val="2718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служить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друг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другу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как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верные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домостроители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Божьей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благодати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(1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Петра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4:10).  </a:t>
            </a:r>
          </a:p>
          <a:p>
            <a:pPr>
              <a:lnSpc>
                <a:spcPts val="2718"/>
              </a:lnSpc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985146" y="1447962"/>
            <a:ext cx="7400741" cy="1203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32"/>
              </a:lnSpc>
              <a:spcBef>
                <a:spcPct val="0"/>
              </a:spcBef>
            </a:pPr>
            <a:r>
              <a:rPr lang="en-US" sz="5400" b="1" spc="-104" dirty="0" err="1">
                <a:solidFill>
                  <a:srgbClr val="000000"/>
                </a:solidFill>
                <a:latin typeface="+mj-lt"/>
              </a:rPr>
              <a:t>Больше</a:t>
            </a:r>
            <a:r>
              <a:rPr lang="en-US" sz="5400" b="1" spc="-10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spc="-104" dirty="0" err="1">
                <a:solidFill>
                  <a:srgbClr val="000000"/>
                </a:solidFill>
                <a:latin typeface="+mj-lt"/>
              </a:rPr>
              <a:t>думайте</a:t>
            </a:r>
            <a:r>
              <a:rPr lang="en-US" sz="5400" b="1" spc="-10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spc="-104" dirty="0" err="1">
                <a:solidFill>
                  <a:srgbClr val="000000"/>
                </a:solidFill>
                <a:latin typeface="+mj-lt"/>
              </a:rPr>
              <a:t>о</a:t>
            </a:r>
            <a:r>
              <a:rPr lang="en-US" sz="5400" b="1" spc="-10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spc="-104" dirty="0" err="1">
                <a:solidFill>
                  <a:srgbClr val="000000"/>
                </a:solidFill>
                <a:latin typeface="+mj-lt"/>
              </a:rPr>
              <a:t>других</a:t>
            </a:r>
            <a:endParaRPr lang="en-US" sz="5400" b="1" spc="-104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" y="4010301"/>
            <a:ext cx="2847699" cy="284769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</p:spPr>
          <p:txBody>
            <a:bodyPr/>
            <a:lstStyle/>
            <a:p>
              <a:endParaRPr lang="ru-RU" sz="1200" dirty="0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1159396"/>
            <a:ext cx="2847699" cy="284769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0" y="4360299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 dirty="0">
                <a:solidFill>
                  <a:schemeClr val="bg1"/>
                </a:solidFill>
                <a:latin typeface="Clear Sans Bold"/>
              </a:rPr>
              <a:t>13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6496590" y="1162590"/>
            <a:ext cx="5695410" cy="569541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44296" y="3978185"/>
            <a:ext cx="2847705" cy="287981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04050" y="1919377"/>
            <a:ext cx="4181837" cy="41818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6" name="TextBox 6"/>
          <p:cNvSpPr txBox="1"/>
          <p:nvPr/>
        </p:nvSpPr>
        <p:spPr>
          <a:xfrm>
            <a:off x="685800" y="1901286"/>
            <a:ext cx="6353105" cy="416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3"/>
              </a:lnSpc>
            </a:pPr>
            <a:r>
              <a:rPr lang="en-US" sz="2569" dirty="0" err="1">
                <a:solidFill>
                  <a:srgbClr val="000000"/>
                </a:solidFill>
                <a:latin typeface="+mj-lt"/>
              </a:rPr>
              <a:t>Станьте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лидером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возьмите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на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себя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ответственность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даже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если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вы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думаете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они</a:t>
            </a:r>
            <a:r>
              <a:rPr lang="ru-RU" sz="2569" dirty="0">
                <a:solidFill>
                  <a:srgbClr val="000000"/>
                </a:solidFill>
                <a:latin typeface="+mj-lt"/>
              </a:rPr>
              <a:t> могут</a:t>
            </a:r>
            <a:endParaRPr lang="en-US" sz="2569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543"/>
              </a:lnSpc>
              <a:spcBef>
                <a:spcPct val="0"/>
              </a:spcBef>
            </a:pPr>
            <a:r>
              <a:rPr lang="en-US" sz="163" dirty="0" err="1">
                <a:solidFill>
                  <a:srgbClr val="000000"/>
                </a:solidFill>
                <a:latin typeface="+mj-lt"/>
              </a:rPr>
              <a:t>могут</a:t>
            </a:r>
            <a:r>
              <a:rPr lang="en-US" sz="163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потерпеть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неудачу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Молодым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людям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так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важно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чтобы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им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верили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Попросите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приготовить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для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группы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игры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ледоколы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помолиться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помочь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аппаратурой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создать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 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новый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веб-сайт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Ответственность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помогает</a:t>
            </a:r>
            <a:endParaRPr lang="en-US" sz="2569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543"/>
              </a:lnSpc>
              <a:spcBef>
                <a:spcPct val="0"/>
              </a:spcBef>
            </a:pPr>
            <a:r>
              <a:rPr lang="en-US" sz="2569" dirty="0" err="1">
                <a:solidFill>
                  <a:srgbClr val="000000"/>
                </a:solidFill>
                <a:latin typeface="+mj-lt"/>
              </a:rPr>
              <a:t>им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испытать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свои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силы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ощутить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569" dirty="0" err="1">
                <a:solidFill>
                  <a:srgbClr val="000000"/>
                </a:solidFill>
                <a:latin typeface="+mj-lt"/>
              </a:rPr>
              <a:t>принадлежность</a:t>
            </a:r>
            <a:r>
              <a:rPr lang="en-US" sz="2569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>
              <a:lnSpc>
                <a:spcPts val="2543"/>
              </a:lnSpc>
              <a:spcBef>
                <a:spcPct val="0"/>
              </a:spcBef>
            </a:pPr>
            <a:endParaRPr lang="en-US" sz="2569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829945" y="2857351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>
                <a:solidFill>
                  <a:srgbClr val="000000"/>
                </a:solidFill>
                <a:latin typeface="Clear Sans Bold"/>
              </a:rPr>
              <a:t>14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58281" y="5466731"/>
            <a:ext cx="4567843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Clear Sans Bold"/>
              </a:rPr>
              <a:t>Рискуйте!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65785"/>
            <a:ext cx="12192000" cy="5692215"/>
          </a:xfrm>
          <a:prstGeom prst="rect">
            <a:avLst/>
          </a:prstGeom>
          <a:solidFill>
            <a:srgbClr val="FFDE59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3" name="AutoShape 3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4" name="TextBox 4"/>
          <p:cNvSpPr txBox="1"/>
          <p:nvPr/>
        </p:nvSpPr>
        <p:spPr>
          <a:xfrm>
            <a:off x="2989115" y="2310739"/>
            <a:ext cx="7918516" cy="476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Это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включает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себя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ключевые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пометки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(PPT),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церковные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вывески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412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здание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атмосфера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еда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музыка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веб-сайт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фотография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</a:t>
            </a:r>
          </a:p>
          <a:p>
            <a:pPr>
              <a:lnSpc>
                <a:spcPts val="3412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церковные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сидения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многое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другое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Молодежь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любит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современный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3412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дизайн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будет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игнорировать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вас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при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виде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веб-сайта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к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которому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не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прикасались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1989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года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Хорошие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новости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состоят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том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многие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молодые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люди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рады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помочь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!</a:t>
            </a:r>
          </a:p>
          <a:p>
            <a:pPr>
              <a:lnSpc>
                <a:spcPts val="3412"/>
              </a:lnSpc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689455" y="1524087"/>
            <a:ext cx="656548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60"/>
              </a:lnSpc>
              <a:spcBef>
                <a:spcPct val="0"/>
              </a:spcBef>
            </a:pPr>
            <a:r>
              <a:rPr lang="en-US" sz="4198" b="1" spc="-105" dirty="0" err="1">
                <a:solidFill>
                  <a:srgbClr val="000000"/>
                </a:solidFill>
                <a:latin typeface="+mj-lt"/>
              </a:rPr>
              <a:t>Обновите</a:t>
            </a:r>
            <a:r>
              <a:rPr lang="en-US" sz="4198" b="1" spc="-105" dirty="0">
                <a:solidFill>
                  <a:srgbClr val="000000"/>
                </a:solidFill>
                <a:latin typeface="+mj-lt"/>
              </a:rPr>
              <a:t> ДИЗАЙН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" y="4010301"/>
            <a:ext cx="2847699" cy="284769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/>
            <a:lstStyle/>
            <a:p>
              <a:endParaRPr lang="ru-RU" sz="1200" dirty="0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1159396"/>
            <a:ext cx="2847699" cy="284769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1611" y="4343645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 dirty="0">
                <a:solidFill>
                  <a:srgbClr val="000000"/>
                </a:solidFill>
                <a:latin typeface="Clear Sans Bold"/>
              </a:rPr>
              <a:t>15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6496590" y="1162590"/>
            <a:ext cx="5695410" cy="569541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44296" y="3978185"/>
            <a:ext cx="2847705" cy="2879815"/>
          </a:xfrm>
          <a:prstGeom prst="rect">
            <a:avLst/>
          </a:prstGeom>
          <a:solidFill>
            <a:srgbClr val="00C7E6"/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04050" y="1919377"/>
            <a:ext cx="4181837" cy="41818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6" name="TextBox 6"/>
          <p:cNvSpPr txBox="1"/>
          <p:nvPr/>
        </p:nvSpPr>
        <p:spPr>
          <a:xfrm>
            <a:off x="520654" y="1280049"/>
            <a:ext cx="4567843" cy="467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4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Думайте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об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интеграции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Нам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не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нужно</a:t>
            </a:r>
            <a:endParaRPr lang="en-US" sz="2600" dirty="0">
              <a:solidFill>
                <a:srgbClr val="000000"/>
              </a:solidFill>
              <a:latin typeface="Clear Sans Bold"/>
            </a:endParaRPr>
          </a:p>
          <a:p>
            <a:pPr>
              <a:lnSpc>
                <a:spcPts val="2574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больше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представителей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молодежи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или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молодежных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советов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с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наименьшим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количеством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ответственности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Вместо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этого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постарайтесь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вовлечь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молодежь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в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процесс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принятия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решений</a:t>
            </a:r>
            <a:endParaRPr lang="en-US" sz="2600" dirty="0">
              <a:solidFill>
                <a:srgbClr val="000000"/>
              </a:solidFill>
              <a:latin typeface="Clear Sans Bold"/>
            </a:endParaRPr>
          </a:p>
          <a:p>
            <a:pPr>
              <a:lnSpc>
                <a:spcPts val="2574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и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организацию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собраний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.</a:t>
            </a:r>
          </a:p>
          <a:p>
            <a:pPr>
              <a:lnSpc>
                <a:spcPts val="2574"/>
              </a:lnSpc>
              <a:spcBef>
                <a:spcPct val="0"/>
              </a:spcBef>
            </a:pPr>
            <a:endParaRPr lang="en-US" sz="2600" dirty="0">
              <a:solidFill>
                <a:srgbClr val="000000"/>
              </a:solidFill>
              <a:latin typeface="Clear Sans Bold"/>
            </a:endParaRPr>
          </a:p>
          <a:p>
            <a:pPr>
              <a:lnSpc>
                <a:spcPts val="2574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Молодежь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должна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быть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частью</a:t>
            </a:r>
            <a:endParaRPr lang="en-US" sz="2600" dirty="0">
              <a:solidFill>
                <a:srgbClr val="000000"/>
              </a:solidFill>
              <a:latin typeface="Clear Sans Bold"/>
            </a:endParaRPr>
          </a:p>
          <a:p>
            <a:pPr>
              <a:lnSpc>
                <a:spcPts val="2574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реального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принятия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lear Sans Bold"/>
              </a:rPr>
              <a:t>решений</a:t>
            </a:r>
            <a:r>
              <a:rPr lang="en-US" sz="2600" dirty="0">
                <a:solidFill>
                  <a:srgbClr val="000000"/>
                </a:solidFill>
                <a:latin typeface="Clear Sans Bold"/>
              </a:rPr>
              <a:t>.</a:t>
            </a:r>
          </a:p>
          <a:p>
            <a:pPr>
              <a:lnSpc>
                <a:spcPts val="2574"/>
              </a:lnSpc>
              <a:spcBef>
                <a:spcPct val="0"/>
              </a:spcBef>
            </a:pPr>
            <a:endParaRPr lang="en-US" sz="2600" dirty="0">
              <a:solidFill>
                <a:srgbClr val="000000"/>
              </a:solidFill>
              <a:latin typeface="Clear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829945" y="2857351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>
                <a:solidFill>
                  <a:srgbClr val="000000"/>
                </a:solidFill>
                <a:latin typeface="Clear Sans Bold"/>
              </a:rPr>
              <a:t>16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96000" y="518947"/>
            <a:ext cx="6146042" cy="1777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54"/>
              </a:lnSpc>
              <a:spcBef>
                <a:spcPct val="0"/>
              </a:spcBef>
            </a:pPr>
            <a:r>
              <a:rPr lang="en-US" sz="4600" dirty="0" err="1">
                <a:solidFill>
                  <a:srgbClr val="000000"/>
                </a:solidFill>
                <a:latin typeface="Clear Sans Bold"/>
              </a:rPr>
              <a:t>Не</a:t>
            </a:r>
            <a:r>
              <a:rPr lang="en-US" sz="4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4600" dirty="0" err="1">
                <a:solidFill>
                  <a:srgbClr val="000000"/>
                </a:solidFill>
                <a:latin typeface="Clear Sans Bold"/>
              </a:rPr>
              <a:t>думайте</a:t>
            </a:r>
            <a:r>
              <a:rPr lang="en-US" sz="4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4600" dirty="0" err="1">
                <a:solidFill>
                  <a:srgbClr val="000000"/>
                </a:solidFill>
                <a:latin typeface="Clear Sans Bold"/>
              </a:rPr>
              <a:t>о</a:t>
            </a:r>
            <a:r>
              <a:rPr lang="en-US" sz="4600" dirty="0">
                <a:solidFill>
                  <a:srgbClr val="000000"/>
                </a:solidFill>
                <a:latin typeface="Clear Sans Bold"/>
              </a:rPr>
              <a:t> </a:t>
            </a:r>
            <a:r>
              <a:rPr lang="en-US" sz="4600" dirty="0" err="1">
                <a:solidFill>
                  <a:srgbClr val="000000"/>
                </a:solidFill>
                <a:latin typeface="Clear Sans Bold"/>
              </a:rPr>
              <a:t>пре</a:t>
            </a:r>
            <a:r>
              <a:rPr lang="ru-RU" sz="4600" dirty="0" err="1">
                <a:solidFill>
                  <a:srgbClr val="000000"/>
                </a:solidFill>
                <a:latin typeface="Clear Sans Bold"/>
              </a:rPr>
              <a:t>дставительности</a:t>
            </a:r>
            <a:r>
              <a:rPr lang="ru-RU" sz="4600" dirty="0">
                <a:solidFill>
                  <a:srgbClr val="000000"/>
                </a:solidFill>
                <a:latin typeface="Clear Sans Bold"/>
              </a:rPr>
              <a:t>  </a:t>
            </a:r>
            <a:r>
              <a:rPr lang="en-US" sz="4600" dirty="0" err="1">
                <a:solidFill>
                  <a:srgbClr val="000000"/>
                </a:solidFill>
                <a:latin typeface="Clear Sans Bold"/>
              </a:rPr>
              <a:t>молодежи</a:t>
            </a:r>
            <a:endParaRPr lang="en-US" sz="4600" dirty="0">
              <a:solidFill>
                <a:srgbClr val="000000"/>
              </a:solidFill>
              <a:latin typeface="Clear Sans Bol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165785"/>
            <a:ext cx="12192000" cy="56922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3" name="AutoShape 3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4" name="TextBox 4"/>
          <p:cNvSpPr txBox="1"/>
          <p:nvPr/>
        </p:nvSpPr>
        <p:spPr>
          <a:xfrm>
            <a:off x="3028101" y="2860786"/>
            <a:ext cx="6595575" cy="365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8"/>
              </a:lnSpc>
            </a:pPr>
            <a:r>
              <a:rPr lang="en-US" sz="1691" dirty="0" err="1">
                <a:solidFill>
                  <a:srgbClr val="000000"/>
                </a:solidFill>
                <a:latin typeface="+mj-lt"/>
              </a:rPr>
              <a:t>Нет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ничего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хуже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чем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превратить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живую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Библию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скучную</a:t>
            </a:r>
            <a:endParaRPr lang="en-US" sz="169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198"/>
              </a:lnSpc>
            </a:pPr>
            <a:r>
              <a:rPr lang="en-US" sz="1691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сбивающий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с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толку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книгу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Тем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не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менее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именно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это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происходит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со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многими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,</a:t>
            </a:r>
          </a:p>
          <a:p>
            <a:pPr>
              <a:lnSpc>
                <a:spcPts val="2198"/>
              </a:lnSpc>
            </a:pPr>
            <a:r>
              <a:rPr lang="en-US" sz="1691" dirty="0" err="1">
                <a:solidFill>
                  <a:srgbClr val="000000"/>
                </a:solidFill>
                <a:latin typeface="+mj-lt"/>
              </a:rPr>
              <a:t>просто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потому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им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не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были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предоставлены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необходимые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инструменты</a:t>
            </a:r>
            <a:endParaRPr lang="en-US" sz="169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198"/>
              </a:lnSpc>
            </a:pPr>
            <a:r>
              <a:rPr lang="en-US" sz="1691" dirty="0" err="1">
                <a:solidFill>
                  <a:srgbClr val="000000"/>
                </a:solidFill>
                <a:latin typeface="+mj-lt"/>
              </a:rPr>
              <a:t>чтобы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раскрыть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для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себя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богатый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характер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Слова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Божьего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Ищите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методы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которые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добавят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изюминки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разнообразия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изучение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Библии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Новые</a:t>
            </a:r>
            <a:endParaRPr lang="en-US" sz="169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198"/>
              </a:lnSpc>
            </a:pPr>
            <a:r>
              <a:rPr lang="en-US" sz="1691" dirty="0" err="1">
                <a:solidFill>
                  <a:srgbClr val="000000"/>
                </a:solidFill>
                <a:latin typeface="+mj-lt"/>
              </a:rPr>
              <a:t>творческие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методы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заставят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творчески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мыслить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о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тексте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переживать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его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истинность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так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как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они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возможно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никогда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раньше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не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91" dirty="0" err="1">
                <a:solidFill>
                  <a:srgbClr val="000000"/>
                </a:solidFill>
                <a:latin typeface="+mj-lt"/>
              </a:rPr>
              <a:t>испытывали</a:t>
            </a:r>
            <a:r>
              <a:rPr lang="en-US" sz="1691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>
              <a:lnSpc>
                <a:spcPts val="2198"/>
              </a:lnSpc>
            </a:pPr>
            <a:endParaRPr lang="en-US" sz="169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22607" y="2998353"/>
            <a:ext cx="685935" cy="47329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67843" y="1522072"/>
            <a:ext cx="7188558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58"/>
              </a:lnSpc>
              <a:spcBef>
                <a:spcPct val="0"/>
              </a:spcBef>
            </a:pPr>
            <a:r>
              <a:rPr lang="en-US" sz="4466" b="1" spc="-111" dirty="0" err="1">
                <a:solidFill>
                  <a:srgbClr val="000000"/>
                </a:solidFill>
                <a:latin typeface="+mj-lt"/>
              </a:rPr>
              <a:t>Креативное</a:t>
            </a:r>
            <a:r>
              <a:rPr lang="en-US" sz="4466" b="1" spc="-1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66" b="1" spc="-111" dirty="0" err="1">
                <a:solidFill>
                  <a:srgbClr val="000000"/>
                </a:solidFill>
                <a:latin typeface="+mj-lt"/>
              </a:rPr>
              <a:t>изучение</a:t>
            </a:r>
            <a:r>
              <a:rPr lang="en-US" sz="4466" b="1" spc="-111" dirty="0">
                <a:solidFill>
                  <a:srgbClr val="000000"/>
                </a:solidFill>
                <a:latin typeface="+mj-lt"/>
              </a:rPr>
              <a:t> БИБЛИИ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" y="4010301"/>
            <a:ext cx="2847699" cy="2847699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txBody>
            <a:bodyPr/>
            <a:lstStyle/>
            <a:p>
              <a:endParaRPr lang="ru-RU" sz="1200" dirty="0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" y="1159396"/>
            <a:ext cx="2847699" cy="284769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0" y="4360299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>
                <a:solidFill>
                  <a:srgbClr val="000000"/>
                </a:solidFill>
                <a:latin typeface="Clear Sans Bold"/>
              </a:rPr>
              <a:t>17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6496590" y="1162590"/>
            <a:ext cx="5695410" cy="569541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44296" y="3978185"/>
            <a:ext cx="2847705" cy="287981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04050" y="1919377"/>
            <a:ext cx="4181837" cy="41818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6" name="TextBox 6"/>
          <p:cNvSpPr txBox="1"/>
          <p:nvPr/>
        </p:nvSpPr>
        <p:spPr>
          <a:xfrm>
            <a:off x="2639767" y="1976273"/>
            <a:ext cx="4567843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8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Мы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знае</a:t>
            </a:r>
            <a:r>
              <a:rPr lang="ru-RU" sz="2400" dirty="0">
                <a:solidFill>
                  <a:srgbClr val="000000"/>
                </a:solidFill>
                <a:latin typeface="+mj-lt"/>
              </a:rPr>
              <a:t>м,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что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508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молодежи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нужно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быть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вместе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Необходимо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создать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для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этого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условия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>
              <a:lnSpc>
                <a:spcPts val="2508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Хорошие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отношения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слаживаются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там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где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можно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почувствовать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себя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безопасности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 </a:t>
            </a:r>
          </a:p>
          <a:p>
            <a:pPr>
              <a:lnSpc>
                <a:spcPts val="2508"/>
              </a:lnSpc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Они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должны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понимать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что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могут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потерпеть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неудачу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экспериментировать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но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не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будут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при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этом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подвержены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суровому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наказанию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265575" y="544491"/>
            <a:ext cx="240625" cy="104819"/>
            <a:chOff x="0" y="0"/>
            <a:chExt cx="1166179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215900"/>
              <a:ext cx="870269" cy="76200"/>
            </a:xfrm>
            <a:custGeom>
              <a:avLst/>
              <a:gdLst/>
              <a:ahLst/>
              <a:cxnLst/>
              <a:rect l="l" t="t" r="r" b="b"/>
              <a:pathLst>
                <a:path w="870269" h="76200">
                  <a:moveTo>
                    <a:pt x="0" y="0"/>
                  </a:moveTo>
                  <a:lnTo>
                    <a:pt x="870269" y="0"/>
                  </a:lnTo>
                  <a:lnTo>
                    <a:pt x="870269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791529" y="1270"/>
              <a:ext cx="374650" cy="505460"/>
            </a:xfrm>
            <a:custGeom>
              <a:avLst/>
              <a:gdLst/>
              <a:ahLst/>
              <a:cxnLst/>
              <a:rect l="l" t="t" r="r" b="b"/>
              <a:pathLst>
                <a:path w="374650" h="505460">
                  <a:moveTo>
                    <a:pt x="0" y="50546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RU"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829945" y="2857351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>
                <a:solidFill>
                  <a:srgbClr val="000000"/>
                </a:solidFill>
                <a:latin typeface="Clear Sans Bold"/>
              </a:rPr>
              <a:t>18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4895" y="72718"/>
            <a:ext cx="559110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2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0000"/>
                </a:solidFill>
                <a:latin typeface="+mj-lt"/>
              </a:rPr>
              <a:t>Создайте</a:t>
            </a:r>
            <a:r>
              <a:rPr lang="en-US" sz="4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+mj-lt"/>
              </a:rPr>
              <a:t>безопасное</a:t>
            </a:r>
            <a:r>
              <a:rPr lang="en-US" sz="4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+mj-lt"/>
              </a:rPr>
              <a:t>пространство</a:t>
            </a:r>
            <a:endParaRPr lang="en-US" sz="48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1165785"/>
            <a:ext cx="12192000" cy="56922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3" name="AutoShape 3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4" name="TextBox 4"/>
          <p:cNvSpPr txBox="1"/>
          <p:nvPr/>
        </p:nvSpPr>
        <p:spPr>
          <a:xfrm>
            <a:off x="2996814" y="2929188"/>
            <a:ext cx="5219717" cy="382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8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Возьмите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свою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молодежь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лагерь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поход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пикник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Это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способствуют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разрушению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458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барьеров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Это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самый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быстрый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способ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наладить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отношения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открывает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возможность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для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обсуждения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важных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вопросов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>
              <a:lnSpc>
                <a:spcPts val="2458"/>
              </a:lnSpc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458"/>
              </a:lnSpc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Это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помогает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раскрыться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повышает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уровень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адреналина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мотивирует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...  </a:t>
            </a:r>
          </a:p>
          <a:p>
            <a:pPr>
              <a:lnSpc>
                <a:spcPts val="2458"/>
              </a:lnSpc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89864" y="1759316"/>
            <a:ext cx="7316338" cy="921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181"/>
              </a:lnSpc>
              <a:spcBef>
                <a:spcPct val="0"/>
              </a:spcBef>
            </a:pPr>
            <a:r>
              <a:rPr lang="en-US" sz="6000" b="1" spc="-71" dirty="0" err="1">
                <a:solidFill>
                  <a:srgbClr val="000000"/>
                </a:solidFill>
                <a:latin typeface="Clear Sans Regular Bold"/>
              </a:rPr>
              <a:t>Участвуйте</a:t>
            </a:r>
            <a:r>
              <a:rPr lang="en-US" sz="6000" b="1" spc="-71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6000" b="1" spc="-71" dirty="0" err="1">
                <a:solidFill>
                  <a:srgbClr val="000000"/>
                </a:solidFill>
                <a:latin typeface="Clear Sans Regular Bold"/>
              </a:rPr>
              <a:t>с</a:t>
            </a:r>
            <a:r>
              <a:rPr lang="en-US" sz="6000" b="1" spc="-71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6000" b="1" spc="-71" dirty="0" err="1">
                <a:solidFill>
                  <a:srgbClr val="000000"/>
                </a:solidFill>
                <a:latin typeface="Clear Sans Regular Bold"/>
              </a:rPr>
              <a:t>ними</a:t>
            </a:r>
            <a:r>
              <a:rPr lang="en-US" sz="6000" b="1" spc="-71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6000" b="1" spc="-71" dirty="0" err="1">
                <a:solidFill>
                  <a:srgbClr val="000000"/>
                </a:solidFill>
                <a:latin typeface="Clear Sans Regular Bold"/>
              </a:rPr>
              <a:t>в</a:t>
            </a:r>
            <a:r>
              <a:rPr lang="en-US" sz="6000" b="1" spc="-71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6000" b="1" spc="-71" dirty="0" err="1">
                <a:solidFill>
                  <a:srgbClr val="000000"/>
                </a:solidFill>
                <a:latin typeface="Clear Sans Regular Bold"/>
              </a:rPr>
              <a:t>приключениях</a:t>
            </a:r>
            <a:r>
              <a:rPr lang="en-US" sz="6000" b="1" spc="-71" dirty="0">
                <a:solidFill>
                  <a:srgbClr val="000000"/>
                </a:solidFill>
                <a:latin typeface="Clear Sans Regular Bold"/>
              </a:rPr>
              <a:t>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" y="4010301"/>
            <a:ext cx="2847699" cy="284769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txBody>
            <a:bodyPr/>
            <a:lstStyle/>
            <a:p>
              <a:endParaRPr lang="ru-RU" sz="1200" dirty="0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" y="1159396"/>
            <a:ext cx="2847699" cy="284769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0" y="4343645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>
                <a:solidFill>
                  <a:srgbClr val="000000"/>
                </a:solidFill>
                <a:latin typeface="Clear Sans Bold"/>
              </a:rPr>
              <a:t>19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6496590" y="1162590"/>
            <a:ext cx="5695410" cy="569541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44296" y="3978185"/>
            <a:ext cx="2847705" cy="287981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/>
          <a:p>
            <a:endParaRPr lang="ru-RU" sz="12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04050" y="1919377"/>
            <a:ext cx="4181837" cy="41818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1159396"/>
            <a:ext cx="12192000" cy="639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ru-RU" sz="1200"/>
          </a:p>
        </p:txBody>
      </p:sp>
      <p:sp>
        <p:nvSpPr>
          <p:cNvPr id="6" name="TextBox 6"/>
          <p:cNvSpPr txBox="1"/>
          <p:nvPr/>
        </p:nvSpPr>
        <p:spPr>
          <a:xfrm>
            <a:off x="466585" y="2763927"/>
            <a:ext cx="6737465" cy="353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Поощряйте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молодежь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помогать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церкви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Поощряйте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их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стать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влиятельными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людьми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для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+mj-lt"/>
              </a:rPr>
              <a:t>Иисуса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>
              <a:lnSpc>
                <a:spcPts val="2508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+mj-lt"/>
              </a:rPr>
              <a:t>Помогите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молодежи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осознать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широкие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возможности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для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евангелизации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Бросьте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им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вызов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быть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ногами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+mj-lt"/>
              </a:rPr>
              <a:t>и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руками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Иисуса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>
              <a:lnSpc>
                <a:spcPts val="2508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29945" y="2857351"/>
            <a:ext cx="4567843" cy="215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00"/>
              </a:lnSpc>
              <a:spcBef>
                <a:spcPct val="0"/>
              </a:spcBef>
            </a:pPr>
            <a:r>
              <a:rPr lang="en-US" sz="16667">
                <a:solidFill>
                  <a:srgbClr val="000000"/>
                </a:solidFill>
                <a:latin typeface="Clear Sans Bold"/>
              </a:rPr>
              <a:t>20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891" y="558874"/>
            <a:ext cx="8272077" cy="124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Переосмысленный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+mj-lt"/>
              </a:rPr>
              <a:t>Евангелизм</a:t>
            </a:r>
            <a:r>
              <a:rPr lang="en-US" sz="5400" b="1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6216" y="1308418"/>
            <a:ext cx="5333999" cy="1874922"/>
          </a:xfrm>
        </p:spPr>
        <p:txBody>
          <a:bodyPr/>
          <a:lstStyle/>
          <a:p>
            <a:r>
              <a:rPr lang="ru-RU" dirty="0"/>
              <a:t>Молодые люди возвращаются, если им кто-то протягивает </a:t>
            </a:r>
            <a:br>
              <a:rPr lang="ru-RU" dirty="0"/>
            </a:br>
            <a:r>
              <a:rPr lang="ru-RU" dirty="0"/>
              <a:t>руку чтоб помочь преодолеть препятствие… 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36C82A-A723-B3F3-9599-7D2B838627E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0" r="31280"/>
          <a:stretch>
            <a:fillRect/>
          </a:stretch>
        </p:blipFill>
        <p:spPr/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9684E5-B0B2-75E6-C10D-65DAD7029E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r="79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6705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5743AF-426E-A4F1-F65E-D1DCEDCE1D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83334" y="629361"/>
            <a:ext cx="5333999" cy="1874922"/>
          </a:xfrm>
        </p:spPr>
        <p:txBody>
          <a:bodyPr/>
          <a:lstStyle/>
          <a:p>
            <a:r>
              <a:rPr lang="ru-RU" dirty="0"/>
              <a:t>3. Практические возможности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4970" y="2908288"/>
            <a:ext cx="5244027" cy="31700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ru-RU" sz="2000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Христианское служение для этой группы означает гораздо больше, чем просто посещение церкви и участие в пожертвованиях; </a:t>
            </a:r>
            <a:r>
              <a:rPr lang="ru-RU" sz="2000" b="0" i="1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на самом деле </a:t>
            </a:r>
            <a:r>
              <a:rPr lang="ru-RU" sz="2000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для них </a:t>
            </a:r>
            <a:r>
              <a:rPr lang="ru-RU" sz="2000" b="0" i="1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служение, это возможность изменить чью-то жизнь.</a:t>
            </a:r>
            <a:r>
              <a:rPr lang="ru-RU" sz="2000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 </a:t>
            </a:r>
          </a:p>
          <a:p>
            <a:pPr algn="l"/>
            <a:endParaRPr lang="ru-RU" sz="2000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algn="l"/>
            <a:r>
              <a:rPr lang="ru-RU" sz="2000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Если молодые люди не могут «испачкать руки» в труде, то </a:t>
            </a:r>
            <a:r>
              <a:rPr lang="ru-RU" sz="2000" dirty="0">
                <a:solidFill>
                  <a:srgbClr val="222222"/>
                </a:solidFill>
                <a:latin typeface="Verdana" panose="020B0604030504040204" pitchFamily="34" charset="0"/>
              </a:rPr>
              <a:t>они не останутся на борте.</a:t>
            </a:r>
            <a:endParaRPr lang="en-US" sz="1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8" name="Freeform 2073"/>
          <p:cNvSpPr>
            <a:spLocks noEditPoints="1"/>
          </p:cNvSpPr>
          <p:nvPr/>
        </p:nvSpPr>
        <p:spPr bwMode="auto">
          <a:xfrm>
            <a:off x="4802370" y="3034471"/>
            <a:ext cx="542925" cy="549275"/>
          </a:xfrm>
          <a:custGeom>
            <a:avLst/>
            <a:gdLst>
              <a:gd name="T0" fmla="*/ 91 w 159"/>
              <a:gd name="T1" fmla="*/ 157 h 160"/>
              <a:gd name="T2" fmla="*/ 88 w 159"/>
              <a:gd name="T3" fmla="*/ 160 h 160"/>
              <a:gd name="T4" fmla="*/ 80 w 159"/>
              <a:gd name="T5" fmla="*/ 74 h 160"/>
              <a:gd name="T6" fmla="*/ 86 w 159"/>
              <a:gd name="T7" fmla="*/ 72 h 160"/>
              <a:gd name="T8" fmla="*/ 83 w 159"/>
              <a:gd name="T9" fmla="*/ 0 h 160"/>
              <a:gd name="T10" fmla="*/ 41 w 159"/>
              <a:gd name="T11" fmla="*/ 13 h 160"/>
              <a:gd name="T12" fmla="*/ 44 w 159"/>
              <a:gd name="T13" fmla="*/ 18 h 160"/>
              <a:gd name="T14" fmla="*/ 83 w 159"/>
              <a:gd name="T15" fmla="*/ 5 h 160"/>
              <a:gd name="T16" fmla="*/ 153 w 159"/>
              <a:gd name="T17" fmla="*/ 87 h 160"/>
              <a:gd name="T18" fmla="*/ 156 w 159"/>
              <a:gd name="T19" fmla="*/ 89 h 160"/>
              <a:gd name="T20" fmla="*/ 150 w 159"/>
              <a:gd name="T21" fmla="*/ 45 h 160"/>
              <a:gd name="T22" fmla="*/ 33 w 159"/>
              <a:gd name="T23" fmla="*/ 23 h 160"/>
              <a:gd name="T24" fmla="*/ 13 w 159"/>
              <a:gd name="T25" fmla="*/ 109 h 160"/>
              <a:gd name="T26" fmla="*/ 17 w 159"/>
              <a:gd name="T27" fmla="*/ 111 h 160"/>
              <a:gd name="T28" fmla="*/ 33 w 159"/>
              <a:gd name="T29" fmla="*/ 26 h 160"/>
              <a:gd name="T30" fmla="*/ 61 w 159"/>
              <a:gd name="T31" fmla="*/ 21 h 160"/>
              <a:gd name="T32" fmla="*/ 30 w 159"/>
              <a:gd name="T33" fmla="*/ 97 h 160"/>
              <a:gd name="T34" fmla="*/ 34 w 159"/>
              <a:gd name="T35" fmla="*/ 138 h 160"/>
              <a:gd name="T36" fmla="*/ 36 w 159"/>
              <a:gd name="T37" fmla="*/ 97 h 160"/>
              <a:gd name="T38" fmla="*/ 63 w 159"/>
              <a:gd name="T39" fmla="*/ 26 h 160"/>
              <a:gd name="T40" fmla="*/ 133 w 159"/>
              <a:gd name="T41" fmla="*/ 59 h 160"/>
              <a:gd name="T42" fmla="*/ 140 w 159"/>
              <a:gd name="T43" fmla="*/ 133 h 160"/>
              <a:gd name="T44" fmla="*/ 138 w 159"/>
              <a:gd name="T45" fmla="*/ 57 h 160"/>
              <a:gd name="T46" fmla="*/ 83 w 159"/>
              <a:gd name="T47" fmla="*/ 33 h 160"/>
              <a:gd name="T48" fmla="*/ 72 w 159"/>
              <a:gd name="T49" fmla="*/ 37 h 160"/>
              <a:gd name="T50" fmla="*/ 83 w 159"/>
              <a:gd name="T51" fmla="*/ 38 h 160"/>
              <a:gd name="T52" fmla="*/ 121 w 159"/>
              <a:gd name="T53" fmla="*/ 144 h 160"/>
              <a:gd name="T54" fmla="*/ 124 w 159"/>
              <a:gd name="T55" fmla="*/ 146 h 160"/>
              <a:gd name="T56" fmla="*/ 120 w 159"/>
              <a:gd name="T57" fmla="*/ 57 h 160"/>
              <a:gd name="T58" fmla="*/ 63 w 159"/>
              <a:gd name="T59" fmla="*/ 44 h 160"/>
              <a:gd name="T60" fmla="*/ 60 w 159"/>
              <a:gd name="T61" fmla="*/ 40 h 160"/>
              <a:gd name="T62" fmla="*/ 50 w 159"/>
              <a:gd name="T63" fmla="*/ 138 h 160"/>
              <a:gd name="T64" fmla="*/ 56 w 159"/>
              <a:gd name="T65" fmla="*/ 138 h 160"/>
              <a:gd name="T66" fmla="*/ 63 w 159"/>
              <a:gd name="T67" fmla="*/ 44 h 160"/>
              <a:gd name="T68" fmla="*/ 107 w 159"/>
              <a:gd name="T69" fmla="*/ 127 h 160"/>
              <a:gd name="T70" fmla="*/ 104 w 159"/>
              <a:gd name="T71" fmla="*/ 130 h 160"/>
              <a:gd name="T72" fmla="*/ 105 w 159"/>
              <a:gd name="T73" fmla="*/ 152 h 160"/>
              <a:gd name="T74" fmla="*/ 107 w 159"/>
              <a:gd name="T75" fmla="*/ 155 h 160"/>
              <a:gd name="T76" fmla="*/ 110 w 159"/>
              <a:gd name="T77" fmla="*/ 138 h 160"/>
              <a:gd name="T78" fmla="*/ 83 w 159"/>
              <a:gd name="T79" fmla="*/ 52 h 160"/>
              <a:gd name="T80" fmla="*/ 63 w 159"/>
              <a:gd name="T81" fmla="*/ 81 h 160"/>
              <a:gd name="T82" fmla="*/ 69 w 159"/>
              <a:gd name="T83" fmla="*/ 155 h 160"/>
              <a:gd name="T84" fmla="*/ 68 w 159"/>
              <a:gd name="T85" fmla="*/ 79 h 160"/>
              <a:gd name="T86" fmla="*/ 83 w 159"/>
              <a:gd name="T87" fmla="*/ 57 h 160"/>
              <a:gd name="T88" fmla="*/ 105 w 159"/>
              <a:gd name="T89" fmla="*/ 117 h 160"/>
              <a:gd name="T90" fmla="*/ 108 w 159"/>
              <a:gd name="T91" fmla="*/ 119 h 160"/>
              <a:gd name="T92" fmla="*/ 103 w 159"/>
              <a:gd name="T93" fmla="*/ 6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59" h="160">
                <a:moveTo>
                  <a:pt x="86" y="72"/>
                </a:moveTo>
                <a:cubicBezTo>
                  <a:pt x="86" y="74"/>
                  <a:pt x="93" y="99"/>
                  <a:pt x="91" y="157"/>
                </a:cubicBezTo>
                <a:cubicBezTo>
                  <a:pt x="91" y="159"/>
                  <a:pt x="90" y="160"/>
                  <a:pt x="88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7" y="160"/>
                  <a:pt x="86" y="159"/>
                  <a:pt x="86" y="157"/>
                </a:cubicBezTo>
                <a:cubicBezTo>
                  <a:pt x="88" y="100"/>
                  <a:pt x="80" y="74"/>
                  <a:pt x="80" y="74"/>
                </a:cubicBezTo>
                <a:cubicBezTo>
                  <a:pt x="80" y="73"/>
                  <a:pt x="81" y="71"/>
                  <a:pt x="82" y="71"/>
                </a:cubicBezTo>
                <a:cubicBezTo>
                  <a:pt x="84" y="70"/>
                  <a:pt x="85" y="71"/>
                  <a:pt x="86" y="72"/>
                </a:cubicBezTo>
                <a:close/>
                <a:moveTo>
                  <a:pt x="150" y="45"/>
                </a:moveTo>
                <a:cubicBezTo>
                  <a:pt x="139" y="18"/>
                  <a:pt x="112" y="0"/>
                  <a:pt x="83" y="0"/>
                </a:cubicBezTo>
                <a:cubicBezTo>
                  <a:pt x="73" y="0"/>
                  <a:pt x="64" y="2"/>
                  <a:pt x="55" y="6"/>
                </a:cubicBezTo>
                <a:cubicBezTo>
                  <a:pt x="50" y="8"/>
                  <a:pt x="45" y="10"/>
                  <a:pt x="41" y="13"/>
                </a:cubicBezTo>
                <a:cubicBezTo>
                  <a:pt x="40" y="14"/>
                  <a:pt x="39" y="15"/>
                  <a:pt x="40" y="17"/>
                </a:cubicBezTo>
                <a:cubicBezTo>
                  <a:pt x="41" y="18"/>
                  <a:pt x="42" y="18"/>
                  <a:pt x="44" y="18"/>
                </a:cubicBezTo>
                <a:cubicBezTo>
                  <a:pt x="48" y="15"/>
                  <a:pt x="52" y="13"/>
                  <a:pt x="57" y="11"/>
                </a:cubicBezTo>
                <a:cubicBezTo>
                  <a:pt x="65" y="7"/>
                  <a:pt x="74" y="5"/>
                  <a:pt x="83" y="5"/>
                </a:cubicBezTo>
                <a:cubicBezTo>
                  <a:pt x="110" y="5"/>
                  <a:pt x="135" y="22"/>
                  <a:pt x="145" y="47"/>
                </a:cubicBezTo>
                <a:cubicBezTo>
                  <a:pt x="150" y="57"/>
                  <a:pt x="152" y="77"/>
                  <a:pt x="153" y="87"/>
                </a:cubicBezTo>
                <a:cubicBezTo>
                  <a:pt x="153" y="88"/>
                  <a:pt x="155" y="89"/>
                  <a:pt x="156" y="89"/>
                </a:cubicBezTo>
                <a:cubicBezTo>
                  <a:pt x="156" y="89"/>
                  <a:pt x="156" y="89"/>
                  <a:pt x="156" y="89"/>
                </a:cubicBezTo>
                <a:cubicBezTo>
                  <a:pt x="158" y="89"/>
                  <a:pt x="159" y="88"/>
                  <a:pt x="159" y="87"/>
                </a:cubicBezTo>
                <a:cubicBezTo>
                  <a:pt x="157" y="73"/>
                  <a:pt x="155" y="55"/>
                  <a:pt x="150" y="45"/>
                </a:cubicBezTo>
                <a:close/>
                <a:moveTo>
                  <a:pt x="33" y="26"/>
                </a:moveTo>
                <a:cubicBezTo>
                  <a:pt x="34" y="25"/>
                  <a:pt x="34" y="24"/>
                  <a:pt x="33" y="23"/>
                </a:cubicBezTo>
                <a:cubicBezTo>
                  <a:pt x="32" y="21"/>
                  <a:pt x="30" y="21"/>
                  <a:pt x="29" y="22"/>
                </a:cubicBezTo>
                <a:cubicBezTo>
                  <a:pt x="14" y="37"/>
                  <a:pt x="0" y="64"/>
                  <a:pt x="13" y="109"/>
                </a:cubicBezTo>
                <a:cubicBezTo>
                  <a:pt x="14" y="110"/>
                  <a:pt x="15" y="111"/>
                  <a:pt x="16" y="111"/>
                </a:cubicBezTo>
                <a:cubicBezTo>
                  <a:pt x="16" y="111"/>
                  <a:pt x="17" y="111"/>
                  <a:pt x="17" y="111"/>
                </a:cubicBezTo>
                <a:cubicBezTo>
                  <a:pt x="18" y="111"/>
                  <a:pt x="19" y="109"/>
                  <a:pt x="19" y="108"/>
                </a:cubicBezTo>
                <a:cubicBezTo>
                  <a:pt x="8" y="74"/>
                  <a:pt x="13" y="45"/>
                  <a:pt x="33" y="26"/>
                </a:cubicBezTo>
                <a:close/>
                <a:moveTo>
                  <a:pt x="85" y="16"/>
                </a:moveTo>
                <a:cubicBezTo>
                  <a:pt x="77" y="16"/>
                  <a:pt x="69" y="17"/>
                  <a:pt x="61" y="21"/>
                </a:cubicBezTo>
                <a:cubicBezTo>
                  <a:pt x="34" y="32"/>
                  <a:pt x="20" y="61"/>
                  <a:pt x="28" y="89"/>
                </a:cubicBezTo>
                <a:cubicBezTo>
                  <a:pt x="29" y="91"/>
                  <a:pt x="30" y="94"/>
                  <a:pt x="30" y="97"/>
                </a:cubicBezTo>
                <a:cubicBezTo>
                  <a:pt x="31" y="104"/>
                  <a:pt x="31" y="116"/>
                  <a:pt x="31" y="136"/>
                </a:cubicBezTo>
                <a:cubicBezTo>
                  <a:pt x="31" y="137"/>
                  <a:pt x="32" y="138"/>
                  <a:pt x="34" y="138"/>
                </a:cubicBezTo>
                <a:cubicBezTo>
                  <a:pt x="35" y="138"/>
                  <a:pt x="37" y="137"/>
                  <a:pt x="37" y="136"/>
                </a:cubicBezTo>
                <a:cubicBezTo>
                  <a:pt x="37" y="115"/>
                  <a:pt x="37" y="104"/>
                  <a:pt x="36" y="97"/>
                </a:cubicBezTo>
                <a:cubicBezTo>
                  <a:pt x="35" y="93"/>
                  <a:pt x="34" y="90"/>
                  <a:pt x="33" y="87"/>
                </a:cubicBezTo>
                <a:cubicBezTo>
                  <a:pt x="26" y="62"/>
                  <a:pt x="39" y="36"/>
                  <a:pt x="63" y="26"/>
                </a:cubicBezTo>
                <a:cubicBezTo>
                  <a:pt x="70" y="23"/>
                  <a:pt x="77" y="21"/>
                  <a:pt x="85" y="22"/>
                </a:cubicBezTo>
                <a:cubicBezTo>
                  <a:pt x="104" y="22"/>
                  <a:pt x="126" y="39"/>
                  <a:pt x="133" y="59"/>
                </a:cubicBezTo>
                <a:cubicBezTo>
                  <a:pt x="138" y="76"/>
                  <a:pt x="138" y="104"/>
                  <a:pt x="138" y="130"/>
                </a:cubicBezTo>
                <a:cubicBezTo>
                  <a:pt x="138" y="132"/>
                  <a:pt x="139" y="133"/>
                  <a:pt x="140" y="133"/>
                </a:cubicBezTo>
                <a:cubicBezTo>
                  <a:pt x="142" y="133"/>
                  <a:pt x="143" y="132"/>
                  <a:pt x="143" y="130"/>
                </a:cubicBezTo>
                <a:cubicBezTo>
                  <a:pt x="144" y="104"/>
                  <a:pt x="144" y="75"/>
                  <a:pt x="138" y="57"/>
                </a:cubicBezTo>
                <a:cubicBezTo>
                  <a:pt x="130" y="35"/>
                  <a:pt x="107" y="17"/>
                  <a:pt x="85" y="16"/>
                </a:cubicBezTo>
                <a:close/>
                <a:moveTo>
                  <a:pt x="83" y="33"/>
                </a:moveTo>
                <a:cubicBezTo>
                  <a:pt x="80" y="33"/>
                  <a:pt x="77" y="33"/>
                  <a:pt x="74" y="33"/>
                </a:cubicBezTo>
                <a:cubicBezTo>
                  <a:pt x="73" y="34"/>
                  <a:pt x="72" y="35"/>
                  <a:pt x="72" y="37"/>
                </a:cubicBezTo>
                <a:cubicBezTo>
                  <a:pt x="72" y="38"/>
                  <a:pt x="74" y="39"/>
                  <a:pt x="75" y="39"/>
                </a:cubicBezTo>
                <a:cubicBezTo>
                  <a:pt x="78" y="38"/>
                  <a:pt x="80" y="38"/>
                  <a:pt x="83" y="38"/>
                </a:cubicBezTo>
                <a:cubicBezTo>
                  <a:pt x="97" y="38"/>
                  <a:pt x="110" y="46"/>
                  <a:pt x="115" y="59"/>
                </a:cubicBezTo>
                <a:cubicBezTo>
                  <a:pt x="122" y="75"/>
                  <a:pt x="122" y="100"/>
                  <a:pt x="121" y="144"/>
                </a:cubicBezTo>
                <a:cubicBezTo>
                  <a:pt x="121" y="145"/>
                  <a:pt x="122" y="146"/>
                  <a:pt x="124" y="146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25" y="146"/>
                  <a:pt x="126" y="145"/>
                  <a:pt x="126" y="144"/>
                </a:cubicBezTo>
                <a:cubicBezTo>
                  <a:pt x="128" y="98"/>
                  <a:pt x="127" y="74"/>
                  <a:pt x="120" y="57"/>
                </a:cubicBezTo>
                <a:cubicBezTo>
                  <a:pt x="114" y="42"/>
                  <a:pt x="99" y="33"/>
                  <a:pt x="83" y="33"/>
                </a:cubicBezTo>
                <a:close/>
                <a:moveTo>
                  <a:pt x="63" y="44"/>
                </a:moveTo>
                <a:cubicBezTo>
                  <a:pt x="64" y="43"/>
                  <a:pt x="64" y="42"/>
                  <a:pt x="63" y="41"/>
                </a:cubicBezTo>
                <a:cubicBezTo>
                  <a:pt x="63" y="39"/>
                  <a:pt x="61" y="39"/>
                  <a:pt x="60" y="40"/>
                </a:cubicBezTo>
                <a:cubicBezTo>
                  <a:pt x="46" y="50"/>
                  <a:pt x="40" y="69"/>
                  <a:pt x="45" y="87"/>
                </a:cubicBezTo>
                <a:cubicBezTo>
                  <a:pt x="45" y="87"/>
                  <a:pt x="50" y="107"/>
                  <a:pt x="50" y="138"/>
                </a:cubicBezTo>
                <a:cubicBezTo>
                  <a:pt x="50" y="140"/>
                  <a:pt x="51" y="141"/>
                  <a:pt x="53" y="141"/>
                </a:cubicBezTo>
                <a:cubicBezTo>
                  <a:pt x="54" y="141"/>
                  <a:pt x="56" y="140"/>
                  <a:pt x="56" y="138"/>
                </a:cubicBezTo>
                <a:cubicBezTo>
                  <a:pt x="56" y="106"/>
                  <a:pt x="50" y="86"/>
                  <a:pt x="50" y="85"/>
                </a:cubicBezTo>
                <a:cubicBezTo>
                  <a:pt x="45" y="69"/>
                  <a:pt x="51" y="53"/>
                  <a:pt x="63" y="44"/>
                </a:cubicBezTo>
                <a:close/>
                <a:moveTo>
                  <a:pt x="110" y="130"/>
                </a:moveTo>
                <a:cubicBezTo>
                  <a:pt x="110" y="129"/>
                  <a:pt x="109" y="127"/>
                  <a:pt x="107" y="127"/>
                </a:cubicBezTo>
                <a:cubicBezTo>
                  <a:pt x="107" y="127"/>
                  <a:pt x="107" y="127"/>
                  <a:pt x="107" y="127"/>
                </a:cubicBezTo>
                <a:cubicBezTo>
                  <a:pt x="106" y="127"/>
                  <a:pt x="104" y="129"/>
                  <a:pt x="104" y="130"/>
                </a:cubicBezTo>
                <a:cubicBezTo>
                  <a:pt x="104" y="132"/>
                  <a:pt x="104" y="135"/>
                  <a:pt x="105" y="138"/>
                </a:cubicBezTo>
                <a:cubicBezTo>
                  <a:pt x="105" y="143"/>
                  <a:pt x="105" y="148"/>
                  <a:pt x="105" y="152"/>
                </a:cubicBezTo>
                <a:cubicBezTo>
                  <a:pt x="105" y="153"/>
                  <a:pt x="106" y="155"/>
                  <a:pt x="107" y="155"/>
                </a:cubicBezTo>
                <a:cubicBezTo>
                  <a:pt x="107" y="155"/>
                  <a:pt x="107" y="155"/>
                  <a:pt x="107" y="155"/>
                </a:cubicBezTo>
                <a:cubicBezTo>
                  <a:pt x="109" y="155"/>
                  <a:pt x="110" y="153"/>
                  <a:pt x="110" y="152"/>
                </a:cubicBezTo>
                <a:cubicBezTo>
                  <a:pt x="110" y="148"/>
                  <a:pt x="110" y="143"/>
                  <a:pt x="110" y="138"/>
                </a:cubicBezTo>
                <a:cubicBezTo>
                  <a:pt x="110" y="135"/>
                  <a:pt x="110" y="132"/>
                  <a:pt x="110" y="130"/>
                </a:cubicBezTo>
                <a:close/>
                <a:moveTo>
                  <a:pt x="83" y="52"/>
                </a:moveTo>
                <a:cubicBezTo>
                  <a:pt x="80" y="52"/>
                  <a:pt x="77" y="52"/>
                  <a:pt x="75" y="53"/>
                </a:cubicBezTo>
                <a:cubicBezTo>
                  <a:pt x="64" y="58"/>
                  <a:pt x="59" y="70"/>
                  <a:pt x="63" y="81"/>
                </a:cubicBezTo>
                <a:cubicBezTo>
                  <a:pt x="65" y="87"/>
                  <a:pt x="66" y="120"/>
                  <a:pt x="66" y="152"/>
                </a:cubicBezTo>
                <a:cubicBezTo>
                  <a:pt x="66" y="153"/>
                  <a:pt x="68" y="155"/>
                  <a:pt x="69" y="155"/>
                </a:cubicBezTo>
                <a:cubicBezTo>
                  <a:pt x="71" y="155"/>
                  <a:pt x="72" y="153"/>
                  <a:pt x="72" y="152"/>
                </a:cubicBezTo>
                <a:cubicBezTo>
                  <a:pt x="72" y="123"/>
                  <a:pt x="70" y="87"/>
                  <a:pt x="68" y="79"/>
                </a:cubicBezTo>
                <a:cubicBezTo>
                  <a:pt x="65" y="71"/>
                  <a:pt x="69" y="62"/>
                  <a:pt x="77" y="58"/>
                </a:cubicBezTo>
                <a:cubicBezTo>
                  <a:pt x="79" y="57"/>
                  <a:pt x="81" y="57"/>
                  <a:pt x="83" y="57"/>
                </a:cubicBezTo>
                <a:cubicBezTo>
                  <a:pt x="89" y="57"/>
                  <a:pt x="95" y="61"/>
                  <a:pt x="98" y="67"/>
                </a:cubicBezTo>
                <a:cubicBezTo>
                  <a:pt x="103" y="79"/>
                  <a:pt x="105" y="101"/>
                  <a:pt x="105" y="117"/>
                </a:cubicBezTo>
                <a:cubicBezTo>
                  <a:pt x="105" y="118"/>
                  <a:pt x="106" y="119"/>
                  <a:pt x="108" y="119"/>
                </a:cubicBezTo>
                <a:cubicBezTo>
                  <a:pt x="108" y="119"/>
                  <a:pt x="108" y="119"/>
                  <a:pt x="108" y="119"/>
                </a:cubicBezTo>
                <a:cubicBezTo>
                  <a:pt x="109" y="119"/>
                  <a:pt x="110" y="118"/>
                  <a:pt x="110" y="117"/>
                </a:cubicBezTo>
                <a:cubicBezTo>
                  <a:pt x="110" y="100"/>
                  <a:pt x="108" y="78"/>
                  <a:pt x="103" y="65"/>
                </a:cubicBezTo>
                <a:cubicBezTo>
                  <a:pt x="100" y="57"/>
                  <a:pt x="92" y="52"/>
                  <a:pt x="83" y="5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2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0D0FB1-F549-1398-BA12-CA31D3A4C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9" y="2421056"/>
            <a:ext cx="5283200" cy="1333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0EDD39-4CE6-DCB1-AFB5-9ED0EE598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39" y="890516"/>
            <a:ext cx="6772116" cy="50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25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358420" y="2427595"/>
            <a:ext cx="10667999" cy="1028700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4. Значимая </a:t>
            </a:r>
          </a:p>
          <a:p>
            <a:r>
              <a:rPr lang="ru-RU" b="1" dirty="0"/>
              <a:t>			цель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F71551-5B07-D209-E7C6-9DB15AA5AA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692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871D1F-DD71-E3E4-88C5-0362F4C9FE42}"/>
              </a:ext>
            </a:extLst>
          </p:cNvPr>
          <p:cNvSpPr txBox="1"/>
          <p:nvPr/>
        </p:nvSpPr>
        <p:spPr>
          <a:xfrm>
            <a:off x="5220635" y="3805936"/>
            <a:ext cx="6177887" cy="2393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ru-RU" b="0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Это поколение может быть эгоистичным, но они также чаще чем другие поколения могут быть других заинтересованными в проблемах общества. Будь то бедность, насилие, зависимости или другие проблемы, молодые люди хотят решать эти проблемы, хотя это не всегда им под силу.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3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3CB8E6-9158-3736-238E-AF6401983557}"/>
              </a:ext>
            </a:extLst>
          </p:cNvPr>
          <p:cNvSpPr txBox="1"/>
          <p:nvPr/>
        </p:nvSpPr>
        <p:spPr>
          <a:xfrm>
            <a:off x="826057" y="1499465"/>
            <a:ext cx="6177887" cy="47055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b="1" i="0" u="none" strike="noStrike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Например: </a:t>
            </a:r>
          </a:p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r>
              <a:rPr lang="ru-RU" sz="2800" dirty="0">
                <a:solidFill>
                  <a:srgbClr val="222222"/>
                </a:solidFill>
                <a:latin typeface="Verdana" panose="020B0604030504040204" pitchFamily="34" charset="0"/>
              </a:rPr>
              <a:t>Распространение благой вести в местах где нет присутствия АСД </a:t>
            </a:r>
          </a:p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r>
              <a:rPr lang="ru-RU" sz="2800" dirty="0">
                <a:solidFill>
                  <a:srgbClr val="222222"/>
                </a:solidFill>
                <a:latin typeface="Verdana" panose="020B0604030504040204" pitchFamily="34" charset="0"/>
              </a:rPr>
              <a:t>Организация молодежного дискуссионного клуба</a:t>
            </a:r>
          </a:p>
          <a:p>
            <a:pPr marL="171450" indent="-171450">
              <a:lnSpc>
                <a:spcPct val="120000"/>
              </a:lnSpc>
              <a:buFont typeface="Arial" charset="0"/>
              <a:buChar char="•"/>
            </a:pPr>
            <a:r>
              <a:rPr lang="ru-RU" sz="2800" dirty="0">
                <a:solidFill>
                  <a:srgbClr val="222222"/>
                </a:solidFill>
                <a:latin typeface="Verdana" panose="020B0604030504040204" pitchFamily="34" charset="0"/>
              </a:rPr>
              <a:t>Молодежный Евангелизм на улицах города // новые проекты </a:t>
            </a:r>
            <a:endParaRPr lang="en-US" sz="28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1456"/>
      </p:ext>
    </p:extLst>
  </p:cSld>
  <p:clrMapOvr>
    <a:masterClrMapping/>
  </p:clrMapOvr>
</p:sld>
</file>

<file path=ppt/theme/theme1.xml><?xml version="1.0" encoding="utf-8"?>
<a:theme xmlns:a="http://schemas.openxmlformats.org/drawingml/2006/main" name="Nova Powerpoint Template">
  <a:themeElements>
    <a:clrScheme name="Kula Color 1">
      <a:dk1>
        <a:srgbClr val="000000"/>
      </a:dk1>
      <a:lt1>
        <a:srgbClr val="FFFFFF"/>
      </a:lt1>
      <a:dk2>
        <a:srgbClr val="000000"/>
      </a:dk2>
      <a:lt2>
        <a:srgbClr val="FEFC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</TotalTime>
  <Words>2001</Words>
  <Application>Microsoft Macintosh PowerPoint</Application>
  <PresentationFormat>Широкоэкранный</PresentationFormat>
  <Paragraphs>234</Paragraphs>
  <Slides>59</Slides>
  <Notes>17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3" baseType="lpstr">
      <vt:lpstr>AdverGothic</vt:lpstr>
      <vt:lpstr>Anaktoria</vt:lpstr>
      <vt:lpstr>Arial</vt:lpstr>
      <vt:lpstr>Arimo</vt:lpstr>
      <vt:lpstr>Calibri</vt:lpstr>
      <vt:lpstr>Clear Sans Bold</vt:lpstr>
      <vt:lpstr>Clear Sans Regular Bold</vt:lpstr>
      <vt:lpstr>Montserrat SemiBold</vt:lpstr>
      <vt:lpstr>Montserrat-Bold</vt:lpstr>
      <vt:lpstr>Open Sans</vt:lpstr>
      <vt:lpstr>Tahoma</vt:lpstr>
      <vt:lpstr>Verdana</vt:lpstr>
      <vt:lpstr>Wingdings</vt:lpstr>
      <vt:lpstr>Nova Powerpoint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Практические возможности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«Приемная»     семья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1.Продолжать показывать пример как вы по циклу "Рост"  приводите людей ко Христу.</vt:lpstr>
      <vt:lpstr>Что  это за люди могут быть?</vt:lpstr>
      <vt:lpstr>1.Родственники и друзья членов церкви, особенно молодежи. 2.Знакомые членов церкви  3.Вообще не знакомые люди </vt:lpstr>
      <vt:lpstr>Где найти людей?</vt:lpstr>
      <vt:lpstr> В своем окружении В социальных сетях (вк,од,инст) На улице </vt:lpstr>
      <vt:lpstr>В окружении членов церкви</vt:lpstr>
      <vt:lpstr>В социальных сетях (вк,од,инст)</vt:lpstr>
      <vt:lpstr>Презентация PowerPoint</vt:lpstr>
      <vt:lpstr>Презентация PowerPoint</vt:lpstr>
      <vt:lpstr>На улице! (Оставь возьми,замерз согрейся)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Молодые люди возвращаются, если им кто-то протягивает  руку чтоб помочь преодолеть препятствие…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ShapeShift</dc:creator>
  <cp:keywords/>
  <dc:description/>
  <cp:lastModifiedBy>Microsoft Office User</cp:lastModifiedBy>
  <cp:revision>110</cp:revision>
  <dcterms:created xsi:type="dcterms:W3CDTF">2017-07-25T02:03:18Z</dcterms:created>
  <dcterms:modified xsi:type="dcterms:W3CDTF">2024-02-02T15:37:26Z</dcterms:modified>
  <cp:category/>
</cp:coreProperties>
</file>